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2.xml" ContentType="application/vnd.openxmlformats-officedocument.drawingml.chart+xml"/>
  <Override PartName="/ppt/notesSlides/notesSlide39.xml" ContentType="application/vnd.openxmlformats-officedocument.presentationml.notesSlide+xml"/>
  <Override PartName="/ppt/charts/chart33.xml" ContentType="application/vnd.openxmlformats-officedocument.drawingml.chart+xml"/>
  <Override PartName="/ppt/notesSlides/notesSlide40.xml" ContentType="application/vnd.openxmlformats-officedocument.presentationml.notesSlide+xml"/>
  <Override PartName="/ppt/charts/chart3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1.xml" ContentType="application/vnd.openxmlformats-officedocument.presentationml.notesSlide+xml"/>
  <Override PartName="/ppt/charts/chart3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notesSlides/notesSlide44.xml" ContentType="application/vnd.openxmlformats-officedocument.presentationml.notesSlide+xml"/>
  <Override PartName="/ppt/charts/chart38.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0.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1.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2.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43.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45.xml" ContentType="application/vnd.openxmlformats-officedocument.drawingml.chart+xml"/>
  <Override PartName="/ppt/notesSlides/notesSlide53.xml" ContentType="application/vnd.openxmlformats-officedocument.presentationml.notesSlide+xml"/>
  <Override PartName="/ppt/charts/chart46.xml" ContentType="application/vnd.openxmlformats-officedocument.drawingml.chart+xml"/>
  <Override PartName="/ppt/notesSlides/notesSlide54.xml" ContentType="application/vnd.openxmlformats-officedocument.presentationml.notesSlide+xml"/>
  <Override PartName="/ppt/charts/chart47.xml" ContentType="application/vnd.openxmlformats-officedocument.drawingml.chart+xml"/>
  <Override PartName="/ppt/notesSlides/notesSlide55.xml" ContentType="application/vnd.openxmlformats-officedocument.presentationml.notesSlide+xml"/>
  <Override PartName="/ppt/charts/chart4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3"/>
  </p:notesMasterIdLst>
  <p:handoutMasterIdLst>
    <p:handoutMasterId r:id="rId74"/>
  </p:handoutMasterIdLst>
  <p:sldIdLst>
    <p:sldId id="256" r:id="rId2"/>
    <p:sldId id="476" r:id="rId3"/>
    <p:sldId id="523" r:id="rId4"/>
    <p:sldId id="411" r:id="rId5"/>
    <p:sldId id="407" r:id="rId6"/>
    <p:sldId id="410" r:id="rId7"/>
    <p:sldId id="314" r:id="rId8"/>
    <p:sldId id="416" r:id="rId9"/>
    <p:sldId id="415" r:id="rId10"/>
    <p:sldId id="516" r:id="rId11"/>
    <p:sldId id="517" r:id="rId12"/>
    <p:sldId id="515" r:id="rId13"/>
    <p:sldId id="358" r:id="rId14"/>
    <p:sldId id="389" r:id="rId15"/>
    <p:sldId id="419" r:id="rId16"/>
    <p:sldId id="471" r:id="rId17"/>
    <p:sldId id="514" r:id="rId18"/>
    <p:sldId id="436" r:id="rId19"/>
    <p:sldId id="437" r:id="rId20"/>
    <p:sldId id="300" r:id="rId21"/>
    <p:sldId id="382" r:id="rId22"/>
    <p:sldId id="438" r:id="rId23"/>
    <p:sldId id="293" r:id="rId24"/>
    <p:sldId id="472" r:id="rId25"/>
    <p:sldId id="306" r:id="rId26"/>
    <p:sldId id="305" r:id="rId27"/>
    <p:sldId id="372" r:id="rId28"/>
    <p:sldId id="321" r:id="rId29"/>
    <p:sldId id="417" r:id="rId30"/>
    <p:sldId id="485" r:id="rId31"/>
    <p:sldId id="500" r:id="rId32"/>
    <p:sldId id="310" r:id="rId33"/>
    <p:sldId id="307" r:id="rId34"/>
    <p:sldId id="309" r:id="rId35"/>
    <p:sldId id="530" r:id="rId36"/>
    <p:sldId id="531" r:id="rId37"/>
    <p:sldId id="346" r:id="rId38"/>
    <p:sldId id="528" r:id="rId39"/>
    <p:sldId id="532" r:id="rId40"/>
    <p:sldId id="529" r:id="rId41"/>
    <p:sldId id="356" r:id="rId42"/>
    <p:sldId id="457" r:id="rId43"/>
    <p:sldId id="456" r:id="rId44"/>
    <p:sldId id="423" r:id="rId45"/>
    <p:sldId id="348" r:id="rId46"/>
    <p:sldId id="401" r:id="rId47"/>
    <p:sldId id="460" r:id="rId48"/>
    <p:sldId id="520" r:id="rId49"/>
    <p:sldId id="448" r:id="rId50"/>
    <p:sldId id="364" r:id="rId51"/>
    <p:sldId id="464" r:id="rId52"/>
    <p:sldId id="325" r:id="rId53"/>
    <p:sldId id="403" r:id="rId54"/>
    <p:sldId id="521" r:id="rId55"/>
    <p:sldId id="522" r:id="rId56"/>
    <p:sldId id="371" r:id="rId57"/>
    <p:sldId id="488" r:id="rId58"/>
    <p:sldId id="308" r:id="rId59"/>
    <p:sldId id="326" r:id="rId60"/>
    <p:sldId id="399" r:id="rId61"/>
    <p:sldId id="527" r:id="rId62"/>
    <p:sldId id="526" r:id="rId63"/>
    <p:sldId id="525" r:id="rId64"/>
    <p:sldId id="524" r:id="rId65"/>
    <p:sldId id="461" r:id="rId66"/>
    <p:sldId id="376" r:id="rId67"/>
    <p:sldId id="327" r:id="rId68"/>
    <p:sldId id="349" r:id="rId69"/>
    <p:sldId id="459" r:id="rId70"/>
    <p:sldId id="302" r:id="rId71"/>
    <p:sldId id="386" r:id="rId72"/>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9A"/>
    <a:srgbClr val="F5E423"/>
    <a:srgbClr val="E24368"/>
    <a:srgbClr val="63C5DA"/>
    <a:srgbClr val="FFC000"/>
    <a:srgbClr val="000000"/>
    <a:srgbClr val="90A7D6"/>
    <a:srgbClr val="A91CB4"/>
    <a:srgbClr val="E43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82500" autoAdjust="0"/>
  </p:normalViewPr>
  <p:slideViewPr>
    <p:cSldViewPr>
      <p:cViewPr varScale="1">
        <p:scale>
          <a:sx n="85" d="100"/>
          <a:sy n="85" d="100"/>
        </p:scale>
        <p:origin x="1320" y="4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9720"/>
    </p:cViewPr>
  </p:sorterViewPr>
  <p:notesViewPr>
    <p:cSldViewPr>
      <p:cViewPr>
        <p:scale>
          <a:sx n="100" d="100"/>
          <a:sy n="100" d="100"/>
        </p:scale>
        <p:origin x="2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hannons\Dropbox\1%20HaPAI\Dissemination\Master%20copy%2021%20areas%20weighted%20headline%20tables%20Nov16%20with%20charts.xlsx" TargetMode="External"/><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hannons\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gibneys\Documents\Health%20literacy\TablesCI_10PooledCounties.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Users\shannons\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General%20presentations\Weighted%20tables%2021%20counties%20Nov16%20original.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Mayo\Mayo%20Tables%20and%20Graph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Mayo\Mayo%20Tables%20and%20Graph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1" Type="http://schemas.openxmlformats.org/officeDocument/2006/relationships/oleObject" Target="file:///C:\Users\shannons\Dropbox\1%20HaPAI\Local%20indicators\AFCCHAPAI%20survey\2%20Presentations%20and%20Summaries\Data%2021%20countie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shannons\Dropbox\1%20HaPAI\Dissemination\Dissemination%20outputs%20and%20materials\2%20Presentations%20and%20Summaries\Mayo\Mayo%20Tables%20and%20Graph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s>
</file>

<file path=ppt/charts/_rels/chart34.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27.xml"/><Relationship Id="rId1" Type="http://schemas.microsoft.com/office/2011/relationships/chartStyle" Target="style27.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28.xml"/><Relationship Id="rId1" Type="http://schemas.microsoft.com/office/2011/relationships/chartStyle" Target="style28.xml"/></Relationships>
</file>

<file path=ppt/charts/_rels/chart36.xml.rels><?xml version="1.0" encoding="UTF-8" standalone="yes"?>
<Relationships xmlns="http://schemas.openxmlformats.org/package/2006/relationships"><Relationship Id="rId1" Type="http://schemas.openxmlformats.org/officeDocument/2006/relationships/oleObject" Target="file:///C:\Users\shannons\Dropbox\1%20HaPAI\Dissemination\Dissemination%20outputs%20and%20materials\2%20Presentations%20and%20Summaries\General%20presentations\21%20Counties%20comparative%20tables%20Nov16.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shannons\Dropbox\1%20HaPAI\Dissemination\Dissemination%20outputs%20and%20materials\2%20Presentations%20and%20Summaries\Mayo\Mayo%20Tables%20and%20Graphs.xlsx" TargetMode="Externa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9.xml"/><Relationship Id="rId1" Type="http://schemas.microsoft.com/office/2011/relationships/chartStyle" Target="style29.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Mayo\Mayo%20Tables%20and%20Graph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31.xml"/><Relationship Id="rId1" Type="http://schemas.microsoft.com/office/2011/relationships/chartStyle" Target="style31.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32.xml"/><Relationship Id="rId1" Type="http://schemas.microsoft.com/office/2011/relationships/chartStyle" Target="style32.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33.xml"/><Relationship Id="rId1" Type="http://schemas.microsoft.com/office/2011/relationships/chartStyle" Target="style33.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Presentations%20and%20Summaries\General%20presentations\21%20Counties%20comparative%20tables%20Nov16%20(P1703_05's%20conflicted%20copy%202017-12-04).xlsx" TargetMode="External"/><Relationship Id="rId2" Type="http://schemas.microsoft.com/office/2011/relationships/chartColorStyle" Target="colors34.xml"/><Relationship Id="rId1" Type="http://schemas.microsoft.com/office/2011/relationships/chartStyle" Target="style34.xml"/></Relationships>
</file>

<file path=ppt/charts/_rels/chart44.xml.rels><?xml version="1.0" encoding="UTF-8" standalone="yes"?>
<Relationships xmlns="http://schemas.openxmlformats.org/package/2006/relationships"><Relationship Id="rId1"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C:\Users\shannons\Dropbox\1%20HaPAI\Local%20indicators\AFCCHAPAI%20survey\2%20Presentations%20and%20Summaries\Data%2021%20counties.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C:\Users\shannons\Dropbox\1%20HaPAI\Dissemination\Dissemination%20outputs%20and%20materials\2%20Presentations%20and%20Summaries\Full%20sample%20presentations\21%20Counties%20comparative%20tables%20Nov16.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C:\Users\shannons\Dropbox\1%20HaPAI\Local%20indicators\AFCCHAPAI%20survey\2%20Presentations%20and%20Summaries\21%20Counties%20weighted%20headline%20tables%20Nov16.xlsx" TargetMode="Externa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shannons\Dropbox\1%20HaPAI\Local%20indicators\AFCCHAPAI%20survey\Access%20to%20all%20services%20by%20county%2023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hannons\Dropbox\1%20HaPAI\Local%20indicators\AFCCHAPAI%20survey\Access%20to%20all%20services%20by%20county%20231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shannons\Dropbox\1%20HaPAI\Dissemination\Dissemination%20outputs%20and%20materials\2%20Presentations%20and%20Summaries\Full%20sample%20presentations\ServicesExNA_21Counties%202311.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Full%20sample%20presentations\21%20Counties%20comparative%20tables%20Nov16.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hann\Dropbox\1%20HaPAI\Dissemination\Dissemination%20outputs%20and%20materials\2%20Presentations%20and%20Summaries\General%20presentations\Weighted%20tables%2021%20counties%20Nov16%20original.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'Access to services'!$B$2:$B$3</c:f>
              <c:strCache>
                <c:ptCount val="2"/>
                <c:pt idx="0">
                  <c:v>Great difficulty</c:v>
                </c:pt>
                <c:pt idx="1">
                  <c:v>%</c:v>
                </c:pt>
              </c:strCache>
            </c:strRef>
          </c:tx>
          <c:spPr>
            <a:solidFill>
              <a:schemeClr val="accent1"/>
            </a:solidFill>
            <a:ln>
              <a:noFill/>
            </a:ln>
            <a:effectLst/>
          </c:spPr>
          <c:invertIfNegative val="0"/>
          <c:dPt>
            <c:idx val="10"/>
            <c:invertIfNegative val="0"/>
            <c:bubble3D val="0"/>
            <c:extLst>
              <c:ext xmlns:c16="http://schemas.microsoft.com/office/drawing/2014/chart" uri="{C3380CC4-5D6E-409C-BE32-E72D297353CC}">
                <c16:uniqueId val="{00000001-0314-43A9-9F8F-535BC24C0A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 to services'!$A$4:$A$25</c:f>
              <c:strCache>
                <c:ptCount val="22"/>
                <c:pt idx="0">
                  <c:v>Limk Co</c:v>
                </c:pt>
                <c:pt idx="1">
                  <c:v>Cork Co</c:v>
                </c:pt>
                <c:pt idx="2">
                  <c:v>DLR</c:v>
                </c:pt>
                <c:pt idx="3">
                  <c:v>Galway Co</c:v>
                </c:pt>
                <c:pt idx="4">
                  <c:v>Cavan</c:v>
                </c:pt>
                <c:pt idx="5">
                  <c:v>Kilkenny</c:v>
                </c:pt>
                <c:pt idx="6">
                  <c:v>Laois</c:v>
                </c:pt>
                <c:pt idx="7">
                  <c:v>Kildare</c:v>
                </c:pt>
                <c:pt idx="8">
                  <c:v>Wexford</c:v>
                </c:pt>
                <c:pt idx="9">
                  <c:v>Cork City</c:v>
                </c:pt>
                <c:pt idx="10">
                  <c:v>Total</c:v>
                </c:pt>
                <c:pt idx="11">
                  <c:v>Limk City</c:v>
                </c:pt>
                <c:pt idx="12">
                  <c:v>Clare</c:v>
                </c:pt>
                <c:pt idx="13">
                  <c:v>Galway City</c:v>
                </c:pt>
                <c:pt idx="14">
                  <c:v>Tipp</c:v>
                </c:pt>
                <c:pt idx="15">
                  <c:v>Wicklow</c:v>
                </c:pt>
                <c:pt idx="16">
                  <c:v>Meath</c:v>
                </c:pt>
                <c:pt idx="17">
                  <c:v>Louth</c:v>
                </c:pt>
                <c:pt idx="18">
                  <c:v>Dub City</c:v>
                </c:pt>
                <c:pt idx="19">
                  <c:v>Dub Sth</c:v>
                </c:pt>
                <c:pt idx="20">
                  <c:v>Dub Fingal</c:v>
                </c:pt>
                <c:pt idx="21">
                  <c:v>Mayo</c:v>
                </c:pt>
              </c:strCache>
            </c:strRef>
          </c:cat>
          <c:val>
            <c:numRef>
              <c:f>'Access to services'!$B$4:$B$25</c:f>
              <c:numCache>
                <c:formatCode>General</c:formatCode>
                <c:ptCount val="22"/>
                <c:pt idx="0">
                  <c:v>36.9</c:v>
                </c:pt>
                <c:pt idx="1">
                  <c:v>30.4</c:v>
                </c:pt>
                <c:pt idx="2">
                  <c:v>18.100000000000001</c:v>
                </c:pt>
                <c:pt idx="3">
                  <c:v>24.4</c:v>
                </c:pt>
                <c:pt idx="4">
                  <c:v>21.5</c:v>
                </c:pt>
                <c:pt idx="5">
                  <c:v>17.7</c:v>
                </c:pt>
                <c:pt idx="6">
                  <c:v>18.100000000000001</c:v>
                </c:pt>
                <c:pt idx="7">
                  <c:v>18.5</c:v>
                </c:pt>
                <c:pt idx="8">
                  <c:v>21.7</c:v>
                </c:pt>
                <c:pt idx="9">
                  <c:v>10.9</c:v>
                </c:pt>
                <c:pt idx="10">
                  <c:v>15.4</c:v>
                </c:pt>
                <c:pt idx="11">
                  <c:v>5.4</c:v>
                </c:pt>
                <c:pt idx="12">
                  <c:v>11.6</c:v>
                </c:pt>
                <c:pt idx="13">
                  <c:v>12.8</c:v>
                </c:pt>
                <c:pt idx="14">
                  <c:v>11.4</c:v>
                </c:pt>
                <c:pt idx="15">
                  <c:v>15.2</c:v>
                </c:pt>
                <c:pt idx="16">
                  <c:v>10.5</c:v>
                </c:pt>
                <c:pt idx="17">
                  <c:v>4.2</c:v>
                </c:pt>
                <c:pt idx="18">
                  <c:v>7.7</c:v>
                </c:pt>
                <c:pt idx="19">
                  <c:v>7.1</c:v>
                </c:pt>
                <c:pt idx="20">
                  <c:v>7.2</c:v>
                </c:pt>
                <c:pt idx="21">
                  <c:v>6.3</c:v>
                </c:pt>
              </c:numCache>
            </c:numRef>
          </c:val>
          <c:extLst>
            <c:ext xmlns:c16="http://schemas.microsoft.com/office/drawing/2014/chart" uri="{C3380CC4-5D6E-409C-BE32-E72D297353CC}">
              <c16:uniqueId val="{00000000-8A93-4780-8513-34CF63C92C87}"/>
            </c:ext>
          </c:extLst>
        </c:ser>
        <c:ser>
          <c:idx val="1"/>
          <c:order val="1"/>
          <c:tx>
            <c:strRef>
              <c:f>'Access to services'!$C$2:$C$3</c:f>
              <c:strCache>
                <c:ptCount val="2"/>
                <c:pt idx="0">
                  <c:v>Some difficulty</c:v>
                </c:pt>
                <c:pt idx="1">
                  <c:v>%</c:v>
                </c:pt>
              </c:strCache>
            </c:strRef>
          </c:tx>
          <c:spPr>
            <a:solidFill>
              <a:schemeClr val="accent2"/>
            </a:solidFill>
            <a:ln>
              <a:noFill/>
            </a:ln>
            <a:effectLst/>
          </c:spPr>
          <c:invertIfNegative val="0"/>
          <c:dPt>
            <c:idx val="10"/>
            <c:invertIfNegative val="0"/>
            <c:bubble3D val="0"/>
            <c:extLst>
              <c:ext xmlns:c16="http://schemas.microsoft.com/office/drawing/2014/chart" uri="{C3380CC4-5D6E-409C-BE32-E72D297353CC}">
                <c16:uniqueId val="{00000003-0314-43A9-9F8F-535BC24C0A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 to services'!$A$4:$A$25</c:f>
              <c:strCache>
                <c:ptCount val="22"/>
                <c:pt idx="0">
                  <c:v>Limk Co</c:v>
                </c:pt>
                <c:pt idx="1">
                  <c:v>Cork Co</c:v>
                </c:pt>
                <c:pt idx="2">
                  <c:v>DLR</c:v>
                </c:pt>
                <c:pt idx="3">
                  <c:v>Galway Co</c:v>
                </c:pt>
                <c:pt idx="4">
                  <c:v>Cavan</c:v>
                </c:pt>
                <c:pt idx="5">
                  <c:v>Kilkenny</c:v>
                </c:pt>
                <c:pt idx="6">
                  <c:v>Laois</c:v>
                </c:pt>
                <c:pt idx="7">
                  <c:v>Kildare</c:v>
                </c:pt>
                <c:pt idx="8">
                  <c:v>Wexford</c:v>
                </c:pt>
                <c:pt idx="9">
                  <c:v>Cork City</c:v>
                </c:pt>
                <c:pt idx="10">
                  <c:v>Total</c:v>
                </c:pt>
                <c:pt idx="11">
                  <c:v>Limk City</c:v>
                </c:pt>
                <c:pt idx="12">
                  <c:v>Clare</c:v>
                </c:pt>
                <c:pt idx="13">
                  <c:v>Galway City</c:v>
                </c:pt>
                <c:pt idx="14">
                  <c:v>Tipp</c:v>
                </c:pt>
                <c:pt idx="15">
                  <c:v>Wicklow</c:v>
                </c:pt>
                <c:pt idx="16">
                  <c:v>Meath</c:v>
                </c:pt>
                <c:pt idx="17">
                  <c:v>Louth</c:v>
                </c:pt>
                <c:pt idx="18">
                  <c:v>Dub City</c:v>
                </c:pt>
                <c:pt idx="19">
                  <c:v>Dub Sth</c:v>
                </c:pt>
                <c:pt idx="20">
                  <c:v>Dub Fingal</c:v>
                </c:pt>
                <c:pt idx="21">
                  <c:v>Mayo</c:v>
                </c:pt>
              </c:strCache>
            </c:strRef>
          </c:cat>
          <c:val>
            <c:numRef>
              <c:f>'Access to services'!$C$4:$C$25</c:f>
              <c:numCache>
                <c:formatCode>General</c:formatCode>
                <c:ptCount val="22"/>
                <c:pt idx="0">
                  <c:v>29.5</c:v>
                </c:pt>
                <c:pt idx="1">
                  <c:v>25.1</c:v>
                </c:pt>
                <c:pt idx="2">
                  <c:v>36.9</c:v>
                </c:pt>
                <c:pt idx="3">
                  <c:v>29.1</c:v>
                </c:pt>
                <c:pt idx="4">
                  <c:v>30.8</c:v>
                </c:pt>
                <c:pt idx="5">
                  <c:v>29.5</c:v>
                </c:pt>
                <c:pt idx="6">
                  <c:v>28.7</c:v>
                </c:pt>
                <c:pt idx="7">
                  <c:v>28.1</c:v>
                </c:pt>
                <c:pt idx="8">
                  <c:v>23.5</c:v>
                </c:pt>
                <c:pt idx="9">
                  <c:v>33.200000000000003</c:v>
                </c:pt>
                <c:pt idx="10">
                  <c:v>25.1</c:v>
                </c:pt>
                <c:pt idx="11">
                  <c:v>34.6</c:v>
                </c:pt>
                <c:pt idx="12">
                  <c:v>27.9</c:v>
                </c:pt>
                <c:pt idx="13">
                  <c:v>25.9</c:v>
                </c:pt>
                <c:pt idx="14">
                  <c:v>25.5</c:v>
                </c:pt>
                <c:pt idx="15">
                  <c:v>20.3</c:v>
                </c:pt>
                <c:pt idx="16">
                  <c:v>23.6</c:v>
                </c:pt>
                <c:pt idx="17">
                  <c:v>24.5</c:v>
                </c:pt>
                <c:pt idx="18">
                  <c:v>19.7</c:v>
                </c:pt>
                <c:pt idx="19">
                  <c:v>19.399999999999999</c:v>
                </c:pt>
                <c:pt idx="20">
                  <c:v>17.3</c:v>
                </c:pt>
                <c:pt idx="21">
                  <c:v>16.2</c:v>
                </c:pt>
              </c:numCache>
            </c:numRef>
          </c:val>
          <c:extLst>
            <c:ext xmlns:c16="http://schemas.microsoft.com/office/drawing/2014/chart" uri="{C3380CC4-5D6E-409C-BE32-E72D297353CC}">
              <c16:uniqueId val="{00000001-8A93-4780-8513-34CF63C92C87}"/>
            </c:ext>
          </c:extLst>
        </c:ser>
        <c:dLbls>
          <c:dLblPos val="inEnd"/>
          <c:showLegendKey val="0"/>
          <c:showVal val="1"/>
          <c:showCatName val="0"/>
          <c:showSerName val="0"/>
          <c:showPercent val="0"/>
          <c:showBubbleSize val="0"/>
        </c:dLbls>
        <c:gapWidth val="150"/>
        <c:overlap val="100"/>
        <c:axId val="205978624"/>
        <c:axId val="205984512"/>
      </c:barChart>
      <c:catAx>
        <c:axId val="205978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205984512"/>
        <c:crosses val="autoZero"/>
        <c:auto val="1"/>
        <c:lblAlgn val="ctr"/>
        <c:lblOffset val="100"/>
        <c:noMultiLvlLbl val="0"/>
      </c:catAx>
      <c:valAx>
        <c:axId val="2059845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5978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BuiltEnviroment!$B$158:$B$159</c:f>
              <c:strCache>
                <c:ptCount val="2"/>
                <c:pt idx="0">
                  <c:v>Dissatisfied</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BuiltEnviroment!$A$160:$A$181</c:f>
              <c:strCache>
                <c:ptCount val="22"/>
                <c:pt idx="0">
                  <c:v>Cork City</c:v>
                </c:pt>
                <c:pt idx="1">
                  <c:v>Tipp</c:v>
                </c:pt>
                <c:pt idx="2">
                  <c:v>Dub Sth</c:v>
                </c:pt>
                <c:pt idx="3">
                  <c:v>Kilkenny</c:v>
                </c:pt>
                <c:pt idx="4">
                  <c:v>Galway Co</c:v>
                </c:pt>
                <c:pt idx="5">
                  <c:v>Wicklow</c:v>
                </c:pt>
                <c:pt idx="6">
                  <c:v>Laois</c:v>
                </c:pt>
                <c:pt idx="7">
                  <c:v>Cork Co</c:v>
                </c:pt>
                <c:pt idx="8">
                  <c:v>Galway City</c:v>
                </c:pt>
                <c:pt idx="9">
                  <c:v>Cavan</c:v>
                </c:pt>
                <c:pt idx="10">
                  <c:v>Total</c:v>
                </c:pt>
                <c:pt idx="11">
                  <c:v>Limk Co</c:v>
                </c:pt>
                <c:pt idx="12">
                  <c:v>Louth</c:v>
                </c:pt>
                <c:pt idx="13">
                  <c:v>Kildare</c:v>
                </c:pt>
                <c:pt idx="14">
                  <c:v>Clare</c:v>
                </c:pt>
                <c:pt idx="15">
                  <c:v>Dub Fingal</c:v>
                </c:pt>
                <c:pt idx="16">
                  <c:v>DLR</c:v>
                </c:pt>
                <c:pt idx="17">
                  <c:v>Limk City</c:v>
                </c:pt>
                <c:pt idx="18">
                  <c:v>Meath</c:v>
                </c:pt>
                <c:pt idx="19">
                  <c:v>Dub City</c:v>
                </c:pt>
                <c:pt idx="20">
                  <c:v>Wexford</c:v>
                </c:pt>
                <c:pt idx="21">
                  <c:v>Mayo</c:v>
                </c:pt>
              </c:strCache>
            </c:strRef>
          </c:cat>
          <c:val>
            <c:numRef>
              <c:f>BuiltEnviroment!$B$160:$B$181</c:f>
              <c:numCache>
                <c:formatCode>General</c:formatCode>
                <c:ptCount val="22"/>
                <c:pt idx="0">
                  <c:v>43.9</c:v>
                </c:pt>
                <c:pt idx="1">
                  <c:v>45.6</c:v>
                </c:pt>
                <c:pt idx="2">
                  <c:v>46.6</c:v>
                </c:pt>
                <c:pt idx="3">
                  <c:v>50.3</c:v>
                </c:pt>
                <c:pt idx="4">
                  <c:v>52.3</c:v>
                </c:pt>
                <c:pt idx="5">
                  <c:v>56</c:v>
                </c:pt>
                <c:pt idx="6">
                  <c:v>57</c:v>
                </c:pt>
                <c:pt idx="7">
                  <c:v>59.2</c:v>
                </c:pt>
                <c:pt idx="8">
                  <c:v>61.9</c:v>
                </c:pt>
                <c:pt idx="9">
                  <c:v>63</c:v>
                </c:pt>
                <c:pt idx="10">
                  <c:v>63.7</c:v>
                </c:pt>
                <c:pt idx="11">
                  <c:v>63.8</c:v>
                </c:pt>
                <c:pt idx="12">
                  <c:v>64.7</c:v>
                </c:pt>
                <c:pt idx="13">
                  <c:v>64.8</c:v>
                </c:pt>
                <c:pt idx="14">
                  <c:v>64.900000000000006</c:v>
                </c:pt>
                <c:pt idx="15">
                  <c:v>67</c:v>
                </c:pt>
                <c:pt idx="16">
                  <c:v>68.3</c:v>
                </c:pt>
                <c:pt idx="17">
                  <c:v>68.3</c:v>
                </c:pt>
                <c:pt idx="18">
                  <c:v>68.599999999999994</c:v>
                </c:pt>
                <c:pt idx="19">
                  <c:v>78.400000000000006</c:v>
                </c:pt>
                <c:pt idx="20">
                  <c:v>80</c:v>
                </c:pt>
                <c:pt idx="21">
                  <c:v>90</c:v>
                </c:pt>
              </c:numCache>
            </c:numRef>
          </c:val>
          <c:extLst>
            <c:ext xmlns:c16="http://schemas.microsoft.com/office/drawing/2014/chart" uri="{C3380CC4-5D6E-409C-BE32-E72D297353CC}">
              <c16:uniqueId val="{00000000-0168-4C08-8778-9D65329E680A}"/>
            </c:ext>
          </c:extLst>
        </c:ser>
        <c:dLbls>
          <c:dLblPos val="outEnd"/>
          <c:showLegendKey val="0"/>
          <c:showVal val="1"/>
          <c:showCatName val="0"/>
          <c:showSerName val="0"/>
          <c:showPercent val="0"/>
          <c:showBubbleSize val="0"/>
        </c:dLbls>
        <c:gapWidth val="182"/>
        <c:axId val="206268288"/>
        <c:axId val="206275328"/>
      </c:barChart>
      <c:catAx>
        <c:axId val="20626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275328"/>
        <c:crosses val="autoZero"/>
        <c:auto val="1"/>
        <c:lblAlgn val="ctr"/>
        <c:lblOffset val="100"/>
        <c:noMultiLvlLbl val="0"/>
      </c:catAx>
      <c:valAx>
        <c:axId val="206275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6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dLbls>
          <c:dLblPos val="outEnd"/>
          <c:showLegendKey val="0"/>
          <c:showVal val="1"/>
          <c:showCatName val="0"/>
          <c:showSerName val="0"/>
          <c:showPercent val="0"/>
          <c:showBubbleSize val="0"/>
        </c:dLbls>
        <c:gapWidth val="182"/>
        <c:axId val="206329728"/>
        <c:axId val="206331264"/>
      </c:barChart>
      <c:catAx>
        <c:axId val="206329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31264"/>
        <c:crosses val="autoZero"/>
        <c:auto val="1"/>
        <c:lblAlgn val="ctr"/>
        <c:lblOffset val="100"/>
        <c:noMultiLvlLbl val="0"/>
      </c:catAx>
      <c:valAx>
        <c:axId val="206331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32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7957130358705"/>
          <c:y val="2.7748326011362508E-2"/>
          <c:w val="0.86617505690264984"/>
          <c:h val="0.90848488873410083"/>
        </c:manualLayout>
      </c:layout>
      <c:barChart>
        <c:barDir val="bar"/>
        <c:grouping val="clustered"/>
        <c:varyColors val="0"/>
        <c:ser>
          <c:idx val="0"/>
          <c:order val="0"/>
          <c:tx>
            <c:strRef>
              <c:f>BuiltEnviroment!$B$106:$B$107</c:f>
              <c:strCache>
                <c:ptCount val="2"/>
                <c:pt idx="0">
                  <c:v>Dissatisfied</c:v>
                </c:pt>
                <c:pt idx="1">
                  <c:v>%</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B292-48F2-B143-A46888F295A1}"/>
              </c:ext>
            </c:extLst>
          </c:dPt>
          <c:dPt>
            <c:idx val="21"/>
            <c:invertIfNegative val="0"/>
            <c:bubble3D val="0"/>
            <c:spPr>
              <a:solidFill>
                <a:schemeClr val="accent1"/>
              </a:solidFill>
              <a:ln>
                <a:noFill/>
              </a:ln>
              <a:effectLst/>
            </c:spPr>
            <c:extLst>
              <c:ext xmlns:c16="http://schemas.microsoft.com/office/drawing/2014/chart" uri="{C3380CC4-5D6E-409C-BE32-E72D297353CC}">
                <c16:uniqueId val="{00000001-B292-48F2-B143-A46888F295A1}"/>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BuiltEnviroment!$A$108:$A$129</c:f>
              <c:strCache>
                <c:ptCount val="22"/>
                <c:pt idx="0">
                  <c:v>Mayo</c:v>
                </c:pt>
                <c:pt idx="1">
                  <c:v>Limk City</c:v>
                </c:pt>
                <c:pt idx="2">
                  <c:v>Cork Co</c:v>
                </c:pt>
                <c:pt idx="3">
                  <c:v>Limk Co</c:v>
                </c:pt>
                <c:pt idx="4">
                  <c:v>Clare</c:v>
                </c:pt>
                <c:pt idx="5">
                  <c:v>DLR</c:v>
                </c:pt>
                <c:pt idx="6">
                  <c:v>Kilkenny</c:v>
                </c:pt>
                <c:pt idx="7">
                  <c:v>Galway City</c:v>
                </c:pt>
                <c:pt idx="8">
                  <c:v>Louth</c:v>
                </c:pt>
                <c:pt idx="9">
                  <c:v>Dub Sth</c:v>
                </c:pt>
                <c:pt idx="10">
                  <c:v>Meath</c:v>
                </c:pt>
                <c:pt idx="11">
                  <c:v>Cavan</c:v>
                </c:pt>
                <c:pt idx="12">
                  <c:v>Total</c:v>
                </c:pt>
                <c:pt idx="13">
                  <c:v>Galway Co</c:v>
                </c:pt>
                <c:pt idx="14">
                  <c:v>Kildare</c:v>
                </c:pt>
                <c:pt idx="15">
                  <c:v>Wexford</c:v>
                </c:pt>
                <c:pt idx="16">
                  <c:v>Dub Fingal</c:v>
                </c:pt>
                <c:pt idx="17">
                  <c:v>Laois</c:v>
                </c:pt>
                <c:pt idx="18">
                  <c:v>Tipp</c:v>
                </c:pt>
                <c:pt idx="19">
                  <c:v>Wicklow</c:v>
                </c:pt>
                <c:pt idx="20">
                  <c:v>Cork City</c:v>
                </c:pt>
                <c:pt idx="21">
                  <c:v>Dub City</c:v>
                </c:pt>
              </c:strCache>
            </c:strRef>
          </c:cat>
          <c:val>
            <c:numRef>
              <c:f>BuiltEnviroment!$B$108:$B$129</c:f>
              <c:numCache>
                <c:formatCode>General</c:formatCode>
                <c:ptCount val="22"/>
                <c:pt idx="0">
                  <c:v>1.6</c:v>
                </c:pt>
                <c:pt idx="1">
                  <c:v>6.1</c:v>
                </c:pt>
                <c:pt idx="2">
                  <c:v>6.3</c:v>
                </c:pt>
                <c:pt idx="3">
                  <c:v>6.7</c:v>
                </c:pt>
                <c:pt idx="4">
                  <c:v>8.1</c:v>
                </c:pt>
                <c:pt idx="5">
                  <c:v>9.1999999999999993</c:v>
                </c:pt>
                <c:pt idx="6">
                  <c:v>10</c:v>
                </c:pt>
                <c:pt idx="7">
                  <c:v>10.5</c:v>
                </c:pt>
                <c:pt idx="8">
                  <c:v>10.5</c:v>
                </c:pt>
                <c:pt idx="9">
                  <c:v>11.5</c:v>
                </c:pt>
                <c:pt idx="10">
                  <c:v>11.6</c:v>
                </c:pt>
                <c:pt idx="11">
                  <c:v>11.7</c:v>
                </c:pt>
                <c:pt idx="12">
                  <c:v>13.3</c:v>
                </c:pt>
                <c:pt idx="13">
                  <c:v>13.4</c:v>
                </c:pt>
                <c:pt idx="14">
                  <c:v>13.9</c:v>
                </c:pt>
                <c:pt idx="15">
                  <c:v>15.9</c:v>
                </c:pt>
                <c:pt idx="16">
                  <c:v>16.100000000000001</c:v>
                </c:pt>
                <c:pt idx="17">
                  <c:v>16.100000000000001</c:v>
                </c:pt>
                <c:pt idx="18">
                  <c:v>17.2</c:v>
                </c:pt>
                <c:pt idx="19">
                  <c:v>17.7</c:v>
                </c:pt>
                <c:pt idx="20">
                  <c:v>18.3</c:v>
                </c:pt>
                <c:pt idx="21">
                  <c:v>26.1</c:v>
                </c:pt>
              </c:numCache>
            </c:numRef>
          </c:val>
          <c:extLst>
            <c:ext xmlns:c16="http://schemas.microsoft.com/office/drawing/2014/chart" uri="{C3380CC4-5D6E-409C-BE32-E72D297353CC}">
              <c16:uniqueId val="{00000000-4186-4456-8B90-A0295812A586}"/>
            </c:ext>
          </c:extLst>
        </c:ser>
        <c:dLbls>
          <c:dLblPos val="outEnd"/>
          <c:showLegendKey val="0"/>
          <c:showVal val="1"/>
          <c:showCatName val="0"/>
          <c:showSerName val="0"/>
          <c:showPercent val="0"/>
          <c:showBubbleSize val="0"/>
        </c:dLbls>
        <c:gapWidth val="182"/>
        <c:axId val="206376960"/>
        <c:axId val="206380416"/>
      </c:barChart>
      <c:catAx>
        <c:axId val="206376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380416"/>
        <c:crosses val="autoZero"/>
        <c:auto val="1"/>
        <c:lblAlgn val="ctr"/>
        <c:lblOffset val="100"/>
        <c:noMultiLvlLbl val="0"/>
      </c:catAx>
      <c:valAx>
        <c:axId val="206380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376960"/>
        <c:crosses val="autoZero"/>
        <c:crossBetween val="between"/>
      </c:valAx>
      <c:spPr>
        <a:noFill/>
        <a:ln>
          <a:solidFill>
            <a:schemeClr val="accent3"/>
          </a:solidFill>
        </a:ln>
        <a:effectLst/>
      </c:spPr>
    </c:plotArea>
    <c:plotVisOnly val="1"/>
    <c:dispBlanksAs val="gap"/>
    <c:showDLblsOverMax val="0"/>
  </c:chart>
  <c:spPr>
    <a:noFill/>
    <a:ln>
      <a:solidFill>
        <a:schemeClr val="accent3"/>
      </a:solid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59882947844517E-2"/>
          <c:y val="3.1487156163241325E-2"/>
          <c:w val="0.96192791785503351"/>
          <c:h val="0.80732349792016067"/>
        </c:manualLayout>
      </c:layout>
      <c:barChart>
        <c:barDir val="col"/>
        <c:grouping val="clustered"/>
        <c:varyColors val="0"/>
        <c:ser>
          <c:idx val="0"/>
          <c:order val="0"/>
          <c:tx>
            <c:strRef>
              <c:f>Neighbourhood!$B$2:$B$3</c:f>
              <c:strCache>
                <c:ptCount val="1"/>
                <c:pt idx="0">
                  <c:v>Like it a lot %</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Neighbourhood!$A$4:$A$25</c:f>
              <c:strCache>
                <c:ptCount val="22"/>
                <c:pt idx="0">
                  <c:v>Cork City</c:v>
                </c:pt>
                <c:pt idx="1">
                  <c:v>Laois</c:v>
                </c:pt>
                <c:pt idx="2">
                  <c:v>DLR</c:v>
                </c:pt>
                <c:pt idx="3">
                  <c:v>Limk City</c:v>
                </c:pt>
                <c:pt idx="4">
                  <c:v>Dub Fingal</c:v>
                </c:pt>
                <c:pt idx="5">
                  <c:v>Dub Sth</c:v>
                </c:pt>
                <c:pt idx="6">
                  <c:v>Wicklow</c:v>
                </c:pt>
                <c:pt idx="7">
                  <c:v>Meath</c:v>
                </c:pt>
                <c:pt idx="8">
                  <c:v>Dub City</c:v>
                </c:pt>
                <c:pt idx="9">
                  <c:v>Kildare</c:v>
                </c:pt>
                <c:pt idx="10">
                  <c:v>Average</c:v>
                </c:pt>
                <c:pt idx="11">
                  <c:v>Tipp</c:v>
                </c:pt>
                <c:pt idx="12">
                  <c:v>Galway Co</c:v>
                </c:pt>
                <c:pt idx="13">
                  <c:v>Galway City</c:v>
                </c:pt>
                <c:pt idx="14">
                  <c:v>Cork Co</c:v>
                </c:pt>
                <c:pt idx="15">
                  <c:v>Cavan</c:v>
                </c:pt>
                <c:pt idx="16">
                  <c:v>Clare</c:v>
                </c:pt>
                <c:pt idx="17">
                  <c:v>Louth</c:v>
                </c:pt>
                <c:pt idx="18">
                  <c:v>Wexford</c:v>
                </c:pt>
                <c:pt idx="19">
                  <c:v>Kilkenny</c:v>
                </c:pt>
                <c:pt idx="20">
                  <c:v>Limk Co</c:v>
                </c:pt>
                <c:pt idx="21">
                  <c:v>Mayo</c:v>
                </c:pt>
              </c:strCache>
            </c:strRef>
          </c:cat>
          <c:val>
            <c:numRef>
              <c:f>Neighbourhood!$B$4:$B$25</c:f>
              <c:numCache>
                <c:formatCode>General</c:formatCode>
                <c:ptCount val="22"/>
                <c:pt idx="0">
                  <c:v>77.8</c:v>
                </c:pt>
                <c:pt idx="1">
                  <c:v>78.599999999999994</c:v>
                </c:pt>
                <c:pt idx="2">
                  <c:v>79</c:v>
                </c:pt>
                <c:pt idx="3">
                  <c:v>83.9</c:v>
                </c:pt>
                <c:pt idx="4">
                  <c:v>84.2</c:v>
                </c:pt>
                <c:pt idx="5">
                  <c:v>84.2</c:v>
                </c:pt>
                <c:pt idx="6">
                  <c:v>84.7</c:v>
                </c:pt>
                <c:pt idx="7">
                  <c:v>85.6</c:v>
                </c:pt>
                <c:pt idx="8">
                  <c:v>86.9</c:v>
                </c:pt>
                <c:pt idx="9">
                  <c:v>86.9</c:v>
                </c:pt>
                <c:pt idx="10">
                  <c:v>88.2</c:v>
                </c:pt>
                <c:pt idx="11">
                  <c:v>89.2</c:v>
                </c:pt>
                <c:pt idx="12">
                  <c:v>90.2</c:v>
                </c:pt>
                <c:pt idx="13">
                  <c:v>90.2</c:v>
                </c:pt>
                <c:pt idx="14">
                  <c:v>91.3</c:v>
                </c:pt>
                <c:pt idx="15">
                  <c:v>91.7</c:v>
                </c:pt>
                <c:pt idx="16">
                  <c:v>92.9</c:v>
                </c:pt>
                <c:pt idx="17">
                  <c:v>93.1</c:v>
                </c:pt>
                <c:pt idx="18">
                  <c:v>93.7</c:v>
                </c:pt>
                <c:pt idx="19">
                  <c:v>94.9</c:v>
                </c:pt>
                <c:pt idx="20">
                  <c:v>96.6</c:v>
                </c:pt>
                <c:pt idx="21">
                  <c:v>98.9</c:v>
                </c:pt>
              </c:numCache>
            </c:numRef>
          </c:val>
          <c:extLst>
            <c:ext xmlns:c16="http://schemas.microsoft.com/office/drawing/2014/chart" uri="{C3380CC4-5D6E-409C-BE32-E72D297353CC}">
              <c16:uniqueId val="{00000000-E823-4CEB-8CFA-C63534EEF0C0}"/>
            </c:ext>
          </c:extLst>
        </c:ser>
        <c:dLbls>
          <c:showLegendKey val="0"/>
          <c:showVal val="1"/>
          <c:showCatName val="0"/>
          <c:showSerName val="0"/>
          <c:showPercent val="0"/>
          <c:showBubbleSize val="0"/>
        </c:dLbls>
        <c:gapWidth val="150"/>
        <c:overlap val="-25"/>
        <c:axId val="206423168"/>
        <c:axId val="206430208"/>
      </c:barChart>
      <c:catAx>
        <c:axId val="206423168"/>
        <c:scaling>
          <c:orientation val="minMax"/>
        </c:scaling>
        <c:delete val="0"/>
        <c:axPos val="b"/>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6430208"/>
        <c:crosses val="autoZero"/>
        <c:auto val="1"/>
        <c:lblAlgn val="ctr"/>
        <c:lblOffset val="100"/>
        <c:noMultiLvlLbl val="0"/>
      </c:catAx>
      <c:valAx>
        <c:axId val="206430208"/>
        <c:scaling>
          <c:orientation val="minMax"/>
        </c:scaling>
        <c:delete val="1"/>
        <c:axPos val="l"/>
        <c:numFmt formatCode="General" sourceLinked="1"/>
        <c:majorTickMark val="none"/>
        <c:minorTickMark val="none"/>
        <c:tickLblPos val="nextTo"/>
        <c:crossAx val="2064231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2627588218139"/>
          <c:y val="2.8295819935691319E-2"/>
          <c:w val="0.87224409448818896"/>
          <c:h val="0.85138273792946295"/>
        </c:manualLayout>
      </c:layout>
      <c:barChart>
        <c:barDir val="bar"/>
        <c:grouping val="stacked"/>
        <c:varyColors val="0"/>
        <c:ser>
          <c:idx val="2"/>
          <c:order val="0"/>
          <c:tx>
            <c:strRef>
              <c:f>'WalkingMile '!$D$2:$D$3</c:f>
              <c:strCache>
                <c:ptCount val="1"/>
                <c:pt idx="0">
                  <c:v>A little difficult %</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'!$D$4:$D$25</c:f>
              <c:numCache>
                <c:formatCode>General</c:formatCode>
                <c:ptCount val="22"/>
                <c:pt idx="0">
                  <c:v>9.8000000000000007</c:v>
                </c:pt>
                <c:pt idx="1">
                  <c:v>8.6999999999999993</c:v>
                </c:pt>
                <c:pt idx="2">
                  <c:v>9.8000000000000007</c:v>
                </c:pt>
                <c:pt idx="3">
                  <c:v>8.6</c:v>
                </c:pt>
                <c:pt idx="4">
                  <c:v>11</c:v>
                </c:pt>
                <c:pt idx="5">
                  <c:v>16.3</c:v>
                </c:pt>
                <c:pt idx="6">
                  <c:v>9.5</c:v>
                </c:pt>
                <c:pt idx="7">
                  <c:v>18.399999999999999</c:v>
                </c:pt>
                <c:pt idx="8">
                  <c:v>13.6</c:v>
                </c:pt>
                <c:pt idx="9">
                  <c:v>12.4</c:v>
                </c:pt>
                <c:pt idx="10">
                  <c:v>10.5</c:v>
                </c:pt>
                <c:pt idx="11">
                  <c:v>8.9</c:v>
                </c:pt>
                <c:pt idx="12">
                  <c:v>12.9</c:v>
                </c:pt>
                <c:pt idx="13">
                  <c:v>11.2</c:v>
                </c:pt>
                <c:pt idx="14">
                  <c:v>15.4</c:v>
                </c:pt>
                <c:pt idx="15">
                  <c:v>18.600000000000001</c:v>
                </c:pt>
                <c:pt idx="16">
                  <c:v>16.399999999999999</c:v>
                </c:pt>
                <c:pt idx="17">
                  <c:v>13.6</c:v>
                </c:pt>
                <c:pt idx="18">
                  <c:v>9.9</c:v>
                </c:pt>
                <c:pt idx="19">
                  <c:v>16</c:v>
                </c:pt>
                <c:pt idx="20">
                  <c:v>10.199999999999999</c:v>
                </c:pt>
                <c:pt idx="21">
                  <c:v>9.6999999999999993</c:v>
                </c:pt>
              </c:numCache>
            </c:numRef>
          </c:val>
          <c:extLst>
            <c:ext xmlns:c16="http://schemas.microsoft.com/office/drawing/2014/chart" uri="{C3380CC4-5D6E-409C-BE32-E72D297353CC}">
              <c16:uniqueId val="{00000002-4D61-4BFA-8D28-5A23685DECAB}"/>
            </c:ext>
          </c:extLst>
        </c:ser>
        <c:ser>
          <c:idx val="3"/>
          <c:order val="1"/>
          <c:tx>
            <c:strRef>
              <c:f>'WalkingMile '!$E$2:$E$3</c:f>
              <c:strCache>
                <c:ptCount val="1"/>
                <c:pt idx="0">
                  <c:v>Very difficult %</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'!$E$4:$E$25</c:f>
              <c:numCache>
                <c:formatCode>General</c:formatCode>
                <c:ptCount val="22"/>
                <c:pt idx="0">
                  <c:v>7</c:v>
                </c:pt>
                <c:pt idx="1">
                  <c:v>8.1999999999999993</c:v>
                </c:pt>
                <c:pt idx="2">
                  <c:v>6.4</c:v>
                </c:pt>
                <c:pt idx="3">
                  <c:v>8.1</c:v>
                </c:pt>
                <c:pt idx="4">
                  <c:v>10.199999999999999</c:v>
                </c:pt>
                <c:pt idx="5">
                  <c:v>6.6</c:v>
                </c:pt>
                <c:pt idx="6">
                  <c:v>6.8</c:v>
                </c:pt>
                <c:pt idx="7">
                  <c:v>6.8</c:v>
                </c:pt>
                <c:pt idx="8">
                  <c:v>9.1999999999999993</c:v>
                </c:pt>
                <c:pt idx="9">
                  <c:v>6.7</c:v>
                </c:pt>
                <c:pt idx="10">
                  <c:v>3.6</c:v>
                </c:pt>
                <c:pt idx="11">
                  <c:v>11.2</c:v>
                </c:pt>
                <c:pt idx="12">
                  <c:v>8</c:v>
                </c:pt>
                <c:pt idx="13">
                  <c:v>4.5</c:v>
                </c:pt>
                <c:pt idx="14">
                  <c:v>14.1</c:v>
                </c:pt>
                <c:pt idx="15">
                  <c:v>12.4</c:v>
                </c:pt>
                <c:pt idx="16">
                  <c:v>12.5</c:v>
                </c:pt>
                <c:pt idx="17">
                  <c:v>10.7</c:v>
                </c:pt>
                <c:pt idx="18">
                  <c:v>7.3</c:v>
                </c:pt>
                <c:pt idx="19">
                  <c:v>7.7</c:v>
                </c:pt>
                <c:pt idx="20">
                  <c:v>3.2</c:v>
                </c:pt>
                <c:pt idx="21">
                  <c:v>7.1</c:v>
                </c:pt>
              </c:numCache>
            </c:numRef>
          </c:val>
          <c:extLst>
            <c:ext xmlns:c16="http://schemas.microsoft.com/office/drawing/2014/chart" uri="{C3380CC4-5D6E-409C-BE32-E72D297353CC}">
              <c16:uniqueId val="{00000003-4D61-4BFA-8D28-5A23685DECAB}"/>
            </c:ext>
          </c:extLst>
        </c:ser>
        <c:ser>
          <c:idx val="4"/>
          <c:order val="2"/>
          <c:tx>
            <c:strRef>
              <c:f>'WalkingMile '!$F$2:$F$3</c:f>
              <c:strCache>
                <c:ptCount val="1"/>
                <c:pt idx="0">
                  <c:v>Not possible/relevant %</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'!$F$4:$F$25</c:f>
              <c:numCache>
                <c:formatCode>General</c:formatCode>
                <c:ptCount val="22"/>
                <c:pt idx="0">
                  <c:v>3.4</c:v>
                </c:pt>
                <c:pt idx="1">
                  <c:v>2.4</c:v>
                </c:pt>
                <c:pt idx="2">
                  <c:v>5.0999999999999996</c:v>
                </c:pt>
                <c:pt idx="3">
                  <c:v>1.2</c:v>
                </c:pt>
                <c:pt idx="4">
                  <c:v>4.2</c:v>
                </c:pt>
                <c:pt idx="5">
                  <c:v>1</c:v>
                </c:pt>
                <c:pt idx="6">
                  <c:v>2.1</c:v>
                </c:pt>
                <c:pt idx="7">
                  <c:v>5.7</c:v>
                </c:pt>
                <c:pt idx="8">
                  <c:v>2.5</c:v>
                </c:pt>
                <c:pt idx="9">
                  <c:v>3.1</c:v>
                </c:pt>
                <c:pt idx="10">
                  <c:v>1.7</c:v>
                </c:pt>
                <c:pt idx="11">
                  <c:v>0.7</c:v>
                </c:pt>
                <c:pt idx="12">
                  <c:v>3.5</c:v>
                </c:pt>
                <c:pt idx="13">
                  <c:v>2.4</c:v>
                </c:pt>
                <c:pt idx="14">
                  <c:v>3.5</c:v>
                </c:pt>
                <c:pt idx="15">
                  <c:v>5.9</c:v>
                </c:pt>
                <c:pt idx="16">
                  <c:v>4.5999999999999996</c:v>
                </c:pt>
                <c:pt idx="17">
                  <c:v>4.8</c:v>
                </c:pt>
                <c:pt idx="18">
                  <c:v>2.2000000000000002</c:v>
                </c:pt>
                <c:pt idx="19">
                  <c:v>1.2</c:v>
                </c:pt>
                <c:pt idx="20">
                  <c:v>0.2</c:v>
                </c:pt>
                <c:pt idx="21">
                  <c:v>21.4</c:v>
                </c:pt>
              </c:numCache>
            </c:numRef>
          </c:val>
          <c:extLst>
            <c:ext xmlns:c16="http://schemas.microsoft.com/office/drawing/2014/chart" uri="{C3380CC4-5D6E-409C-BE32-E72D297353CC}">
              <c16:uniqueId val="{00000004-4D61-4BFA-8D28-5A23685DECAB}"/>
            </c:ext>
          </c:extLst>
        </c:ser>
        <c:dLbls>
          <c:showLegendKey val="0"/>
          <c:showVal val="1"/>
          <c:showCatName val="0"/>
          <c:showSerName val="0"/>
          <c:showPercent val="0"/>
          <c:showBubbleSize val="0"/>
        </c:dLbls>
        <c:gapWidth val="75"/>
        <c:overlap val="100"/>
        <c:axId val="213097088"/>
        <c:axId val="213107072"/>
      </c:barChart>
      <c:catAx>
        <c:axId val="213097088"/>
        <c:scaling>
          <c:orientation val="minMax"/>
        </c:scaling>
        <c:delete val="0"/>
        <c:axPos val="l"/>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213107072"/>
        <c:crosses val="autoZero"/>
        <c:auto val="1"/>
        <c:lblAlgn val="ctr"/>
        <c:lblOffset val="100"/>
        <c:noMultiLvlLbl val="0"/>
      </c:catAx>
      <c:valAx>
        <c:axId val="213107072"/>
        <c:scaling>
          <c:orientation val="minMax"/>
        </c:scaling>
        <c:delete val="0"/>
        <c:axPos val="b"/>
        <c:numFmt formatCode="General" sourceLinked="1"/>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13097088"/>
        <c:crosses val="autoZero"/>
        <c:crossBetween val="between"/>
      </c:valAx>
      <c:spPr>
        <a:noFill/>
        <a:ln>
          <a:noFill/>
        </a:ln>
        <a:effectLst/>
      </c:spPr>
    </c:plotArea>
    <c:legend>
      <c:legendPos val="b"/>
      <c:layout>
        <c:manualLayout>
          <c:xMode val="edge"/>
          <c:yMode val="edge"/>
          <c:x val="0.11738942354427918"/>
          <c:y val="0.92187923133402538"/>
          <c:w val="0.76522115291144166"/>
          <c:h val="7.8120768665974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0070C0"/>
              </a:solidFill>
            </c:spPr>
            <c:extLst>
              <c:ext xmlns:c16="http://schemas.microsoft.com/office/drawing/2014/chart" uri="{C3380CC4-5D6E-409C-BE32-E72D297353CC}">
                <c16:uniqueId val="{00000000-CD7D-4234-9529-E1B3840E15CB}"/>
              </c:ext>
            </c:extLst>
          </c:dPt>
          <c:dPt>
            <c:idx val="1"/>
            <c:invertIfNegative val="0"/>
            <c:bubble3D val="0"/>
            <c:spPr>
              <a:solidFill>
                <a:schemeClr val="accent2"/>
              </a:solidFill>
            </c:spPr>
            <c:extLst>
              <c:ext xmlns:c16="http://schemas.microsoft.com/office/drawing/2014/chart" uri="{C3380CC4-5D6E-409C-BE32-E72D297353CC}">
                <c16:uniqueId val="{00000001-5C19-4DC1-8B89-E11B4D24379D}"/>
              </c:ext>
            </c:extLst>
          </c:dPt>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7D-4234-9529-E1B3840E15CB}"/>
                </c:ext>
              </c:extLst>
            </c:dLbl>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TransportCI_10Counties!$M$363:$M$364</c:f>
              <c:strCache>
                <c:ptCount val="2"/>
                <c:pt idx="0">
                  <c:v>Non-drivers </c:v>
                </c:pt>
                <c:pt idx="1">
                  <c:v>Drivers </c:v>
                </c:pt>
              </c:strCache>
            </c:strRef>
          </c:cat>
          <c:val>
            <c:numRef>
              <c:f>TransportCI_10Counties!$N$363:$N$364</c:f>
              <c:numCache>
                <c:formatCode>General</c:formatCode>
                <c:ptCount val="2"/>
                <c:pt idx="0">
                  <c:v>26.4</c:v>
                </c:pt>
                <c:pt idx="1">
                  <c:v>6.5</c:v>
                </c:pt>
              </c:numCache>
            </c:numRef>
          </c:val>
          <c:extLst>
            <c:ext xmlns:c16="http://schemas.microsoft.com/office/drawing/2014/chart" uri="{C3380CC4-5D6E-409C-BE32-E72D297353CC}">
              <c16:uniqueId val="{00000002-5C19-4DC1-8B89-E11B4D24379D}"/>
            </c:ext>
          </c:extLst>
        </c:ser>
        <c:dLbls>
          <c:dLblPos val="outEnd"/>
          <c:showLegendKey val="0"/>
          <c:showVal val="1"/>
          <c:showCatName val="0"/>
          <c:showSerName val="0"/>
          <c:showPercent val="0"/>
          <c:showBubbleSize val="0"/>
        </c:dLbls>
        <c:gapWidth val="150"/>
        <c:axId val="216430848"/>
        <c:axId val="216446848"/>
      </c:barChart>
      <c:catAx>
        <c:axId val="216430848"/>
        <c:scaling>
          <c:orientation val="minMax"/>
        </c:scaling>
        <c:delete val="0"/>
        <c:axPos val="l"/>
        <c:numFmt formatCode="General" sourceLinked="0"/>
        <c:majorTickMark val="out"/>
        <c:minorTickMark val="none"/>
        <c:tickLblPos val="nextTo"/>
        <c:txPr>
          <a:bodyPr/>
          <a:lstStyle/>
          <a:p>
            <a:pPr>
              <a:defRPr sz="1400"/>
            </a:pPr>
            <a:endParaRPr lang="en-US"/>
          </a:p>
        </c:txPr>
        <c:crossAx val="216446848"/>
        <c:crosses val="autoZero"/>
        <c:auto val="1"/>
        <c:lblAlgn val="ctr"/>
        <c:lblOffset val="100"/>
        <c:noMultiLvlLbl val="0"/>
      </c:catAx>
      <c:valAx>
        <c:axId val="216446848"/>
        <c:scaling>
          <c:orientation val="minMax"/>
        </c:scaling>
        <c:delete val="0"/>
        <c:axPos val="b"/>
        <c:majorGridlines/>
        <c:title>
          <c:tx>
            <c:rich>
              <a:bodyPr/>
              <a:lstStyle/>
              <a:p>
                <a:pPr>
                  <a:defRPr sz="1400"/>
                </a:pPr>
                <a:r>
                  <a:rPr lang="en-US" sz="1400"/>
                  <a:t>Percentage (%) </a:t>
                </a:r>
              </a:p>
            </c:rich>
          </c:tx>
          <c:overlay val="0"/>
        </c:title>
        <c:numFmt formatCode="General" sourceLinked="1"/>
        <c:majorTickMark val="out"/>
        <c:minorTickMark val="none"/>
        <c:tickLblPos val="nextTo"/>
        <c:crossAx val="216430848"/>
        <c:crosses val="autoZero"/>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Transport!$B$2:$B$3</c:f>
              <c:strCache>
                <c:ptCount val="1"/>
                <c:pt idx="0">
                  <c:v>Yes %</c:v>
                </c:pt>
              </c:strCache>
            </c:strRef>
          </c:tx>
          <c:spPr>
            <a:solidFill>
              <a:schemeClr val="accent1"/>
            </a:solidFill>
            <a:ln>
              <a:noFill/>
            </a:ln>
            <a:effectLst/>
          </c:spPr>
          <c:invertIfNegative val="0"/>
          <c:dLbls>
            <c:spPr>
              <a:solidFill>
                <a:schemeClr val="accent1"/>
              </a:solid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Transport!$A$4:$A$25</c:f>
              <c:strCache>
                <c:ptCount val="22"/>
                <c:pt idx="0">
                  <c:v>Louth</c:v>
                </c:pt>
                <c:pt idx="1">
                  <c:v>Tipp</c:v>
                </c:pt>
                <c:pt idx="2">
                  <c:v>Dub Sth</c:v>
                </c:pt>
                <c:pt idx="3">
                  <c:v>Dub City</c:v>
                </c:pt>
                <c:pt idx="4">
                  <c:v>Dub Fingal</c:v>
                </c:pt>
                <c:pt idx="5">
                  <c:v>Mayo</c:v>
                </c:pt>
                <c:pt idx="6">
                  <c:v>Galway City</c:v>
                </c:pt>
                <c:pt idx="7">
                  <c:v>Cork City</c:v>
                </c:pt>
                <c:pt idx="8">
                  <c:v>Kilkenny</c:v>
                </c:pt>
                <c:pt idx="9">
                  <c:v>Limk City</c:v>
                </c:pt>
                <c:pt idx="10">
                  <c:v>Clare</c:v>
                </c:pt>
                <c:pt idx="11">
                  <c:v>Laois</c:v>
                </c:pt>
                <c:pt idx="12">
                  <c:v>Meath</c:v>
                </c:pt>
                <c:pt idx="13">
                  <c:v>Total</c:v>
                </c:pt>
                <c:pt idx="14">
                  <c:v>Cavan</c:v>
                </c:pt>
                <c:pt idx="15">
                  <c:v>Cork Co</c:v>
                </c:pt>
                <c:pt idx="16">
                  <c:v>Kildare</c:v>
                </c:pt>
                <c:pt idx="17">
                  <c:v>Galway Co</c:v>
                </c:pt>
                <c:pt idx="18">
                  <c:v>DLR</c:v>
                </c:pt>
                <c:pt idx="19">
                  <c:v>Limk Co</c:v>
                </c:pt>
                <c:pt idx="20">
                  <c:v>Wicklow</c:v>
                </c:pt>
                <c:pt idx="21">
                  <c:v>Wexford</c:v>
                </c:pt>
              </c:strCache>
            </c:strRef>
          </c:cat>
          <c:val>
            <c:numRef>
              <c:f>Transport!$B$4:$B$25</c:f>
              <c:numCache>
                <c:formatCode>General</c:formatCode>
                <c:ptCount val="22"/>
                <c:pt idx="0">
                  <c:v>3.9</c:v>
                </c:pt>
                <c:pt idx="1">
                  <c:v>4.5</c:v>
                </c:pt>
                <c:pt idx="2">
                  <c:v>6</c:v>
                </c:pt>
                <c:pt idx="3">
                  <c:v>6.2</c:v>
                </c:pt>
                <c:pt idx="4">
                  <c:v>6.5</c:v>
                </c:pt>
                <c:pt idx="5">
                  <c:v>6.8</c:v>
                </c:pt>
                <c:pt idx="6">
                  <c:v>6.9</c:v>
                </c:pt>
                <c:pt idx="7">
                  <c:v>7</c:v>
                </c:pt>
                <c:pt idx="8">
                  <c:v>7.7</c:v>
                </c:pt>
                <c:pt idx="9">
                  <c:v>8</c:v>
                </c:pt>
                <c:pt idx="10">
                  <c:v>8.1</c:v>
                </c:pt>
                <c:pt idx="11">
                  <c:v>8.6</c:v>
                </c:pt>
                <c:pt idx="12">
                  <c:v>9.6999999999999993</c:v>
                </c:pt>
                <c:pt idx="13">
                  <c:v>9.6999999999999993</c:v>
                </c:pt>
                <c:pt idx="14">
                  <c:v>11.8</c:v>
                </c:pt>
                <c:pt idx="15">
                  <c:v>11.9</c:v>
                </c:pt>
                <c:pt idx="16">
                  <c:v>12.8</c:v>
                </c:pt>
                <c:pt idx="17">
                  <c:v>13.7</c:v>
                </c:pt>
                <c:pt idx="18">
                  <c:v>14</c:v>
                </c:pt>
                <c:pt idx="19">
                  <c:v>14.7</c:v>
                </c:pt>
                <c:pt idx="20">
                  <c:v>15.3</c:v>
                </c:pt>
                <c:pt idx="21">
                  <c:v>19.3</c:v>
                </c:pt>
              </c:numCache>
            </c:numRef>
          </c:val>
          <c:extLst>
            <c:ext xmlns:c16="http://schemas.microsoft.com/office/drawing/2014/chart" uri="{C3380CC4-5D6E-409C-BE32-E72D297353CC}">
              <c16:uniqueId val="{00000000-29B5-4C25-BC7B-B2B74A0BAA4D}"/>
            </c:ext>
          </c:extLst>
        </c:ser>
        <c:dLbls>
          <c:showLegendKey val="0"/>
          <c:showVal val="1"/>
          <c:showCatName val="0"/>
          <c:showSerName val="0"/>
          <c:showPercent val="0"/>
          <c:showBubbleSize val="0"/>
        </c:dLbls>
        <c:gapWidth val="75"/>
        <c:overlap val="100"/>
        <c:axId val="205563776"/>
        <c:axId val="205566720"/>
      </c:barChart>
      <c:catAx>
        <c:axId val="205563776"/>
        <c:scaling>
          <c:orientation val="minMax"/>
        </c:scaling>
        <c:delete val="0"/>
        <c:axPos val="l"/>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05566720"/>
        <c:crosses val="autoZero"/>
        <c:auto val="1"/>
        <c:lblAlgn val="ctr"/>
        <c:lblOffset val="100"/>
        <c:noMultiLvlLbl val="0"/>
      </c:catAx>
      <c:valAx>
        <c:axId val="205566720"/>
        <c:scaling>
          <c:orientation val="minMax"/>
        </c:scaling>
        <c:delete val="0"/>
        <c:axPos val="b"/>
        <c:numFmt formatCode="General" sourceLinked="1"/>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0556377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Transport!$L$2:$L$3</c:f>
              <c:strCache>
                <c:ptCount val="2"/>
                <c:pt idx="0">
                  <c:v>Difficulty with transport most or all of the time</c:v>
                </c:pt>
                <c:pt idx="1">
                  <c:v>%</c:v>
                </c:pt>
              </c:strCache>
            </c:strRef>
          </c:tx>
          <c:spPr>
            <a:solidFill>
              <a:schemeClr val="accent1"/>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Transport!$K$4:$K$25</c:f>
              <c:strCache>
                <c:ptCount val="22"/>
                <c:pt idx="0">
                  <c:v>Cavan</c:v>
                </c:pt>
                <c:pt idx="1">
                  <c:v>Clare</c:v>
                </c:pt>
                <c:pt idx="2">
                  <c:v>Cork City</c:v>
                </c:pt>
                <c:pt idx="3">
                  <c:v>Cork Co</c:v>
                </c:pt>
                <c:pt idx="4">
                  <c:v>DLR</c:v>
                </c:pt>
                <c:pt idx="5">
                  <c:v>Dub City</c:v>
                </c:pt>
                <c:pt idx="6">
                  <c:v>Dub Fingal</c:v>
                </c:pt>
                <c:pt idx="7">
                  <c:v>Dub Sth</c:v>
                </c:pt>
                <c:pt idx="8">
                  <c:v>Galway City</c:v>
                </c:pt>
                <c:pt idx="9">
                  <c:v>Galway Co</c:v>
                </c:pt>
                <c:pt idx="10">
                  <c:v>Kildare</c:v>
                </c:pt>
                <c:pt idx="11">
                  <c:v>Kilkenny</c:v>
                </c:pt>
                <c:pt idx="12">
                  <c:v>Laois</c:v>
                </c:pt>
                <c:pt idx="13">
                  <c:v>Limk City</c:v>
                </c:pt>
                <c:pt idx="14">
                  <c:v>Limk Co</c:v>
                </c:pt>
                <c:pt idx="15">
                  <c:v>Louth</c:v>
                </c:pt>
                <c:pt idx="16">
                  <c:v>Mayo</c:v>
                </c:pt>
                <c:pt idx="17">
                  <c:v>Meath</c:v>
                </c:pt>
                <c:pt idx="18">
                  <c:v>Tipp</c:v>
                </c:pt>
                <c:pt idx="19">
                  <c:v>Total</c:v>
                </c:pt>
                <c:pt idx="20">
                  <c:v>Wexford</c:v>
                </c:pt>
                <c:pt idx="21">
                  <c:v>Wicklow</c:v>
                </c:pt>
              </c:strCache>
            </c:strRef>
          </c:cat>
          <c:val>
            <c:numRef>
              <c:f>Transport!$L$4:$L$25</c:f>
              <c:numCache>
                <c:formatCode>General</c:formatCode>
                <c:ptCount val="22"/>
                <c:pt idx="0">
                  <c:v>11.8</c:v>
                </c:pt>
                <c:pt idx="1">
                  <c:v>8.1</c:v>
                </c:pt>
                <c:pt idx="2">
                  <c:v>7</c:v>
                </c:pt>
                <c:pt idx="3">
                  <c:v>11.9</c:v>
                </c:pt>
                <c:pt idx="4">
                  <c:v>14</c:v>
                </c:pt>
                <c:pt idx="5">
                  <c:v>6.2</c:v>
                </c:pt>
                <c:pt idx="6">
                  <c:v>6.5</c:v>
                </c:pt>
                <c:pt idx="7">
                  <c:v>6</c:v>
                </c:pt>
                <c:pt idx="8">
                  <c:v>6.9</c:v>
                </c:pt>
                <c:pt idx="9">
                  <c:v>13.7</c:v>
                </c:pt>
                <c:pt idx="10">
                  <c:v>12.8</c:v>
                </c:pt>
                <c:pt idx="11">
                  <c:v>7.7</c:v>
                </c:pt>
                <c:pt idx="12">
                  <c:v>8.6</c:v>
                </c:pt>
                <c:pt idx="13">
                  <c:v>8</c:v>
                </c:pt>
                <c:pt idx="14">
                  <c:v>14.7</c:v>
                </c:pt>
                <c:pt idx="15">
                  <c:v>3.9</c:v>
                </c:pt>
                <c:pt idx="16">
                  <c:v>6.8</c:v>
                </c:pt>
                <c:pt idx="17">
                  <c:v>9.6999999999999993</c:v>
                </c:pt>
                <c:pt idx="18">
                  <c:v>4.5</c:v>
                </c:pt>
                <c:pt idx="19">
                  <c:v>9.6999999999999993</c:v>
                </c:pt>
                <c:pt idx="20">
                  <c:v>19.3</c:v>
                </c:pt>
                <c:pt idx="21">
                  <c:v>15.3</c:v>
                </c:pt>
              </c:numCache>
            </c:numRef>
          </c:val>
          <c:extLst>
            <c:ext xmlns:c16="http://schemas.microsoft.com/office/drawing/2014/chart" uri="{C3380CC4-5D6E-409C-BE32-E72D297353CC}">
              <c16:uniqueId val="{00000000-1098-4ECE-AF02-FA5264DAEEA9}"/>
            </c:ext>
          </c:extLst>
        </c:ser>
        <c:ser>
          <c:idx val="1"/>
          <c:order val="1"/>
          <c:tx>
            <c:strRef>
              <c:f>Transport!$M$2:$M$3</c:f>
              <c:strCache>
                <c:ptCount val="2"/>
                <c:pt idx="0">
                  <c:v>Difficulty with transport by non drivers</c:v>
                </c:pt>
                <c:pt idx="1">
                  <c:v>%</c:v>
                </c:pt>
              </c:strCache>
            </c:strRef>
          </c:tx>
          <c:spPr>
            <a:solidFill>
              <a:schemeClr val="accent2"/>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Transport!$K$4:$K$25</c:f>
              <c:strCache>
                <c:ptCount val="22"/>
                <c:pt idx="0">
                  <c:v>Cavan</c:v>
                </c:pt>
                <c:pt idx="1">
                  <c:v>Clare</c:v>
                </c:pt>
                <c:pt idx="2">
                  <c:v>Cork City</c:v>
                </c:pt>
                <c:pt idx="3">
                  <c:v>Cork Co</c:v>
                </c:pt>
                <c:pt idx="4">
                  <c:v>DLR</c:v>
                </c:pt>
                <c:pt idx="5">
                  <c:v>Dub City</c:v>
                </c:pt>
                <c:pt idx="6">
                  <c:v>Dub Fingal</c:v>
                </c:pt>
                <c:pt idx="7">
                  <c:v>Dub Sth</c:v>
                </c:pt>
                <c:pt idx="8">
                  <c:v>Galway City</c:v>
                </c:pt>
                <c:pt idx="9">
                  <c:v>Galway Co</c:v>
                </c:pt>
                <c:pt idx="10">
                  <c:v>Kildare</c:v>
                </c:pt>
                <c:pt idx="11">
                  <c:v>Kilkenny</c:v>
                </c:pt>
                <c:pt idx="12">
                  <c:v>Laois</c:v>
                </c:pt>
                <c:pt idx="13">
                  <c:v>Limk City</c:v>
                </c:pt>
                <c:pt idx="14">
                  <c:v>Limk Co</c:v>
                </c:pt>
                <c:pt idx="15">
                  <c:v>Louth</c:v>
                </c:pt>
                <c:pt idx="16">
                  <c:v>Mayo</c:v>
                </c:pt>
                <c:pt idx="17">
                  <c:v>Meath</c:v>
                </c:pt>
                <c:pt idx="18">
                  <c:v>Tipp</c:v>
                </c:pt>
                <c:pt idx="19">
                  <c:v>Total</c:v>
                </c:pt>
                <c:pt idx="20">
                  <c:v>Wexford</c:v>
                </c:pt>
                <c:pt idx="21">
                  <c:v>Wicklow</c:v>
                </c:pt>
              </c:strCache>
            </c:strRef>
          </c:cat>
          <c:val>
            <c:numRef>
              <c:f>Transport!$M$4:$M$25</c:f>
              <c:numCache>
                <c:formatCode>General</c:formatCode>
                <c:ptCount val="22"/>
                <c:pt idx="0">
                  <c:v>19.8</c:v>
                </c:pt>
                <c:pt idx="1">
                  <c:v>23</c:v>
                </c:pt>
                <c:pt idx="2">
                  <c:v>14</c:v>
                </c:pt>
                <c:pt idx="3">
                  <c:v>31.7</c:v>
                </c:pt>
                <c:pt idx="4">
                  <c:v>23.2</c:v>
                </c:pt>
                <c:pt idx="5">
                  <c:v>9.9</c:v>
                </c:pt>
                <c:pt idx="6">
                  <c:v>17.399999999999999</c:v>
                </c:pt>
                <c:pt idx="7">
                  <c:v>12.8</c:v>
                </c:pt>
                <c:pt idx="8">
                  <c:v>13.6</c:v>
                </c:pt>
                <c:pt idx="9">
                  <c:v>31.3</c:v>
                </c:pt>
                <c:pt idx="10">
                  <c:v>26</c:v>
                </c:pt>
                <c:pt idx="11">
                  <c:v>17.5</c:v>
                </c:pt>
                <c:pt idx="12">
                  <c:v>15.3</c:v>
                </c:pt>
                <c:pt idx="13">
                  <c:v>19.8</c:v>
                </c:pt>
                <c:pt idx="14">
                  <c:v>41.7</c:v>
                </c:pt>
                <c:pt idx="15">
                  <c:v>11</c:v>
                </c:pt>
                <c:pt idx="16">
                  <c:v>19.100000000000001</c:v>
                </c:pt>
                <c:pt idx="17">
                  <c:v>27.2</c:v>
                </c:pt>
                <c:pt idx="18">
                  <c:v>9.4</c:v>
                </c:pt>
                <c:pt idx="19">
                  <c:v>20.9</c:v>
                </c:pt>
                <c:pt idx="20">
                  <c:v>35.200000000000003</c:v>
                </c:pt>
                <c:pt idx="21">
                  <c:v>35.200000000000003</c:v>
                </c:pt>
              </c:numCache>
            </c:numRef>
          </c:val>
          <c:extLst>
            <c:ext xmlns:c16="http://schemas.microsoft.com/office/drawing/2014/chart" uri="{C3380CC4-5D6E-409C-BE32-E72D297353CC}">
              <c16:uniqueId val="{00000001-1098-4ECE-AF02-FA5264DAEEA9}"/>
            </c:ext>
          </c:extLst>
        </c:ser>
        <c:dLbls>
          <c:dLblPos val="outEnd"/>
          <c:showLegendKey val="0"/>
          <c:showVal val="1"/>
          <c:showCatName val="0"/>
          <c:showSerName val="0"/>
          <c:showPercent val="0"/>
          <c:showBubbleSize val="0"/>
        </c:dLbls>
        <c:gapWidth val="100"/>
        <c:overlap val="-24"/>
        <c:axId val="205686656"/>
        <c:axId val="205688192"/>
      </c:barChart>
      <c:catAx>
        <c:axId val="20568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5688192"/>
        <c:crosses val="autoZero"/>
        <c:auto val="1"/>
        <c:lblAlgn val="ctr"/>
        <c:lblOffset val="100"/>
        <c:noMultiLvlLbl val="0"/>
      </c:catAx>
      <c:valAx>
        <c:axId val="205688192"/>
        <c:scaling>
          <c:orientation val="minMax"/>
        </c:scaling>
        <c:delete val="0"/>
        <c:axPos val="l"/>
        <c:majorGridlines>
          <c:spPr>
            <a:ln w="9525" cap="flat" cmpd="sng" algn="ctr">
              <a:solidFill>
                <a:schemeClr val="tx2">
                  <a:lumMod val="15000"/>
                  <a:lumOff val="85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568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Transport_21CountiesNov16!$J$255</c:f>
              <c:strCache>
                <c:ptCount val="1"/>
                <c:pt idx="0">
                  <c:v>Mayo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Transport_21CountiesNov16!$K$252:$M$254</c:f>
              <c:multiLvlStrCache>
                <c:ptCount val="3"/>
                <c:lvl>
                  <c:pt idx="0">
                    <c:v>%</c:v>
                  </c:pt>
                  <c:pt idx="1">
                    <c:v>%</c:v>
                  </c:pt>
                  <c:pt idx="2">
                    <c:v>%</c:v>
                  </c:pt>
                </c:lvl>
                <c:lvl>
                  <c:pt idx="0">
                    <c:v>Age 55-69</c:v>
                  </c:pt>
                  <c:pt idx="1">
                    <c:v>Age 70+</c:v>
                  </c:pt>
                  <c:pt idx="2">
                    <c:v>Total</c:v>
                  </c:pt>
                </c:lvl>
              </c:multiLvlStrCache>
            </c:multiLvlStrRef>
          </c:cat>
          <c:val>
            <c:numRef>
              <c:f>Transport_21CountiesNov16!$K$255:$M$255</c:f>
              <c:numCache>
                <c:formatCode>General</c:formatCode>
                <c:ptCount val="3"/>
                <c:pt idx="0">
                  <c:v>54.2</c:v>
                </c:pt>
                <c:pt idx="1">
                  <c:v>50.3</c:v>
                </c:pt>
                <c:pt idx="2" formatCode="0">
                  <c:v>52.6</c:v>
                </c:pt>
              </c:numCache>
            </c:numRef>
          </c:val>
          <c:extLst>
            <c:ext xmlns:c16="http://schemas.microsoft.com/office/drawing/2014/chart" uri="{C3380CC4-5D6E-409C-BE32-E72D297353CC}">
              <c16:uniqueId val="{00000000-66B1-46B4-BAEB-71C203CA8F40}"/>
            </c:ext>
          </c:extLst>
        </c:ser>
        <c:ser>
          <c:idx val="1"/>
          <c:order val="1"/>
          <c:tx>
            <c:strRef>
              <c:f>Transport_21CountiesNov16!$J$256</c:f>
              <c:strCache>
                <c:ptCount val="1"/>
                <c:pt idx="0">
                  <c:v>Other counties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Transport_21CountiesNov16!$K$252:$M$254</c:f>
              <c:multiLvlStrCache>
                <c:ptCount val="3"/>
                <c:lvl>
                  <c:pt idx="0">
                    <c:v>%</c:v>
                  </c:pt>
                  <c:pt idx="1">
                    <c:v>%</c:v>
                  </c:pt>
                  <c:pt idx="2">
                    <c:v>%</c:v>
                  </c:pt>
                </c:lvl>
                <c:lvl>
                  <c:pt idx="0">
                    <c:v>Age 55-69</c:v>
                  </c:pt>
                  <c:pt idx="1">
                    <c:v>Age 70+</c:v>
                  </c:pt>
                  <c:pt idx="2">
                    <c:v>Total</c:v>
                  </c:pt>
                </c:lvl>
              </c:multiLvlStrCache>
            </c:multiLvlStrRef>
          </c:cat>
          <c:val>
            <c:numRef>
              <c:f>Transport_21CountiesNov16!$K$256:$M$256</c:f>
              <c:numCache>
                <c:formatCode>General</c:formatCode>
                <c:ptCount val="3"/>
                <c:pt idx="0">
                  <c:v>30.2</c:v>
                </c:pt>
                <c:pt idx="1">
                  <c:v>29.7</c:v>
                </c:pt>
                <c:pt idx="2">
                  <c:v>30</c:v>
                </c:pt>
              </c:numCache>
            </c:numRef>
          </c:val>
          <c:extLst>
            <c:ext xmlns:c16="http://schemas.microsoft.com/office/drawing/2014/chart" uri="{C3380CC4-5D6E-409C-BE32-E72D297353CC}">
              <c16:uniqueId val="{00000001-66B1-46B4-BAEB-71C203CA8F40}"/>
            </c:ext>
          </c:extLst>
        </c:ser>
        <c:dLbls>
          <c:showLegendKey val="0"/>
          <c:showVal val="0"/>
          <c:showCatName val="0"/>
          <c:showSerName val="0"/>
          <c:showPercent val="0"/>
          <c:showBubbleSize val="0"/>
        </c:dLbls>
        <c:gapWidth val="219"/>
        <c:overlap val="-27"/>
        <c:axId val="205619200"/>
        <c:axId val="205620736"/>
      </c:barChart>
      <c:catAx>
        <c:axId val="20561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5620736"/>
        <c:crosses val="autoZero"/>
        <c:auto val="1"/>
        <c:lblAlgn val="ctr"/>
        <c:lblOffset val="100"/>
        <c:noMultiLvlLbl val="0"/>
      </c:catAx>
      <c:valAx>
        <c:axId val="205620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19200"/>
        <c:crosses val="autoZero"/>
        <c:crossBetween val="between"/>
      </c:valAx>
      <c:spPr>
        <a:noFill/>
        <a:ln>
          <a:noFill/>
        </a:ln>
        <a:effectLst/>
      </c:spPr>
    </c:plotArea>
    <c:legend>
      <c:legendPos val="b"/>
      <c:layout>
        <c:manualLayout>
          <c:xMode val="edge"/>
          <c:yMode val="edge"/>
          <c:x val="0.24584038106347814"/>
          <c:y val="0.94254490214446662"/>
          <c:w val="0.57622047244094488"/>
          <c:h val="4.20210142542471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HousingProblems!$B$2:$B$3</c:f>
              <c:strCache>
                <c:ptCount val="2"/>
                <c:pt idx="0">
                  <c:v>Yes</c:v>
                </c:pt>
                <c:pt idx="1">
                  <c:v>%</c:v>
                </c:pt>
              </c:strCache>
            </c:strRef>
          </c:tx>
          <c:spPr>
            <a:solidFill>
              <a:schemeClr val="accent1"/>
            </a:solidFill>
            <a:ln>
              <a:noFill/>
            </a:ln>
            <a:effectLst/>
          </c:spPr>
          <c:invertIfNegative val="0"/>
          <c:dPt>
            <c:idx val="9"/>
            <c:invertIfNegative val="0"/>
            <c:bubble3D val="0"/>
            <c:spPr>
              <a:solidFill>
                <a:schemeClr val="accent5"/>
              </a:solidFill>
              <a:ln>
                <a:noFill/>
              </a:ln>
              <a:effectLst/>
            </c:spPr>
            <c:extLst>
              <c:ext xmlns:c16="http://schemas.microsoft.com/office/drawing/2014/chart" uri="{C3380CC4-5D6E-409C-BE32-E72D297353CC}">
                <c16:uniqueId val="{00000001-9B05-4BE5-B1CD-5F20169FC39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HousingProblems!$A$4:$A$25</c:f>
              <c:strCache>
                <c:ptCount val="22"/>
                <c:pt idx="0">
                  <c:v>Dub Sth</c:v>
                </c:pt>
                <c:pt idx="1">
                  <c:v>Mayo</c:v>
                </c:pt>
                <c:pt idx="2">
                  <c:v>Louth</c:v>
                </c:pt>
                <c:pt idx="3">
                  <c:v>Kilkenny</c:v>
                </c:pt>
                <c:pt idx="4">
                  <c:v>Wicklow</c:v>
                </c:pt>
                <c:pt idx="5">
                  <c:v>Dub Fingal</c:v>
                </c:pt>
                <c:pt idx="6">
                  <c:v>Meath</c:v>
                </c:pt>
                <c:pt idx="7">
                  <c:v>Tipp</c:v>
                </c:pt>
                <c:pt idx="8">
                  <c:v>Limk Co</c:v>
                </c:pt>
                <c:pt idx="9">
                  <c:v>Total</c:v>
                </c:pt>
                <c:pt idx="10">
                  <c:v>Cavan</c:v>
                </c:pt>
                <c:pt idx="11">
                  <c:v>Clare</c:v>
                </c:pt>
                <c:pt idx="12">
                  <c:v>Wexford</c:v>
                </c:pt>
                <c:pt idx="13">
                  <c:v>Cork Co</c:v>
                </c:pt>
                <c:pt idx="14">
                  <c:v>Dub City</c:v>
                </c:pt>
                <c:pt idx="15">
                  <c:v>DLR</c:v>
                </c:pt>
                <c:pt idx="16">
                  <c:v>Galway Co</c:v>
                </c:pt>
                <c:pt idx="17">
                  <c:v>Limk City</c:v>
                </c:pt>
                <c:pt idx="18">
                  <c:v>Kildare</c:v>
                </c:pt>
                <c:pt idx="19">
                  <c:v>Laois</c:v>
                </c:pt>
                <c:pt idx="20">
                  <c:v>Cork City</c:v>
                </c:pt>
                <c:pt idx="21">
                  <c:v>Galway City</c:v>
                </c:pt>
              </c:strCache>
            </c:strRef>
          </c:cat>
          <c:val>
            <c:numRef>
              <c:f>HousingProblems!$B$4:$B$25</c:f>
              <c:numCache>
                <c:formatCode>General</c:formatCode>
                <c:ptCount val="22"/>
                <c:pt idx="0">
                  <c:v>7.1</c:v>
                </c:pt>
                <c:pt idx="1">
                  <c:v>9.6999999999999993</c:v>
                </c:pt>
                <c:pt idx="2">
                  <c:v>11.7</c:v>
                </c:pt>
                <c:pt idx="3">
                  <c:v>12.1</c:v>
                </c:pt>
                <c:pt idx="4">
                  <c:v>15</c:v>
                </c:pt>
                <c:pt idx="5">
                  <c:v>16.600000000000001</c:v>
                </c:pt>
                <c:pt idx="6">
                  <c:v>16.8</c:v>
                </c:pt>
                <c:pt idx="7">
                  <c:v>19.399999999999999</c:v>
                </c:pt>
                <c:pt idx="8">
                  <c:v>19.7</c:v>
                </c:pt>
                <c:pt idx="9">
                  <c:v>20.7</c:v>
                </c:pt>
                <c:pt idx="10">
                  <c:v>20.8</c:v>
                </c:pt>
                <c:pt idx="11">
                  <c:v>21.8</c:v>
                </c:pt>
                <c:pt idx="12">
                  <c:v>21.9</c:v>
                </c:pt>
                <c:pt idx="13">
                  <c:v>22.2</c:v>
                </c:pt>
                <c:pt idx="14">
                  <c:v>22.6</c:v>
                </c:pt>
                <c:pt idx="15">
                  <c:v>23</c:v>
                </c:pt>
                <c:pt idx="16">
                  <c:v>24.4</c:v>
                </c:pt>
                <c:pt idx="17">
                  <c:v>27.1</c:v>
                </c:pt>
                <c:pt idx="18">
                  <c:v>28.7</c:v>
                </c:pt>
                <c:pt idx="19">
                  <c:v>33.799999999999997</c:v>
                </c:pt>
                <c:pt idx="20">
                  <c:v>39.4</c:v>
                </c:pt>
                <c:pt idx="21">
                  <c:v>39.700000000000003</c:v>
                </c:pt>
              </c:numCache>
            </c:numRef>
          </c:val>
          <c:extLst>
            <c:ext xmlns:c16="http://schemas.microsoft.com/office/drawing/2014/chart" uri="{C3380CC4-5D6E-409C-BE32-E72D297353CC}">
              <c16:uniqueId val="{00000000-D115-4F09-9185-7220122A0019}"/>
            </c:ext>
          </c:extLst>
        </c:ser>
        <c:dLbls>
          <c:dLblPos val="ctr"/>
          <c:showLegendKey val="0"/>
          <c:showVal val="1"/>
          <c:showCatName val="0"/>
          <c:showSerName val="0"/>
          <c:showPercent val="0"/>
          <c:showBubbleSize val="0"/>
        </c:dLbls>
        <c:gapWidth val="79"/>
        <c:overlap val="100"/>
        <c:axId val="207110528"/>
        <c:axId val="207113600"/>
      </c:barChart>
      <c:catAx>
        <c:axId val="20711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7113600"/>
        <c:crosses val="autoZero"/>
        <c:auto val="1"/>
        <c:lblAlgn val="ctr"/>
        <c:lblOffset val="100"/>
        <c:noMultiLvlLbl val="0"/>
      </c:catAx>
      <c:valAx>
        <c:axId val="207113600"/>
        <c:scaling>
          <c:orientation val="minMax"/>
        </c:scaling>
        <c:delete val="1"/>
        <c:axPos val="b"/>
        <c:numFmt formatCode="General" sourceLinked="1"/>
        <c:majorTickMark val="none"/>
        <c:minorTickMark val="none"/>
        <c:tickLblPos val="nextTo"/>
        <c:crossAx val="20711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AccesstoServices_Mayo!$I$229:$I$230</c:f>
              <c:strCache>
                <c:ptCount val="2"/>
                <c:pt idx="0">
                  <c:v>Age 55-69</c:v>
                </c:pt>
                <c:pt idx="1">
                  <c:v>%</c:v>
                </c:pt>
              </c:strCache>
            </c:strRef>
          </c:tx>
          <c:spPr>
            <a:gradFill rotWithShape="1">
              <a:gsLst>
                <a:gs pos="0">
                  <a:schemeClr val="accent2">
                    <a:tint val="45000"/>
                    <a:satMod val="200000"/>
                  </a:schemeClr>
                </a:gs>
                <a:gs pos="30000">
                  <a:schemeClr val="accent2">
                    <a:tint val="61000"/>
                    <a:satMod val="200000"/>
                  </a:schemeClr>
                </a:gs>
                <a:gs pos="45000">
                  <a:schemeClr val="accent2">
                    <a:tint val="66000"/>
                    <a:satMod val="200000"/>
                  </a:schemeClr>
                </a:gs>
                <a:gs pos="55000">
                  <a:schemeClr val="accent2">
                    <a:tint val="66000"/>
                    <a:satMod val="200000"/>
                  </a:schemeClr>
                </a:gs>
                <a:gs pos="73000">
                  <a:schemeClr val="accent2">
                    <a:tint val="61000"/>
                    <a:satMod val="200000"/>
                  </a:schemeClr>
                </a:gs>
                <a:gs pos="100000">
                  <a:schemeClr val="accent2">
                    <a:tint val="45000"/>
                    <a:satMod val="200000"/>
                  </a:schemeClr>
                </a:gs>
              </a:gsLst>
              <a:lin ang="950000" scaled="1"/>
            </a:gradFill>
            <a:ln w="9525" cap="flat" cmpd="sng" algn="ctr">
              <a:solidFill>
                <a:schemeClr val="accent2">
                  <a:shade val="95000"/>
                </a:schemeClr>
              </a:solid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AccesstoServices_Mayo!$H$231:$H$241</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AccesstoServices_Mayo!$I$231:$I$241</c:f>
              <c:numCache>
                <c:formatCode>General</c:formatCode>
                <c:ptCount val="11"/>
                <c:pt idx="0">
                  <c:v>7.2</c:v>
                </c:pt>
                <c:pt idx="1">
                  <c:v>7.6000000000000005</c:v>
                </c:pt>
                <c:pt idx="2">
                  <c:v>4.8000000000000007</c:v>
                </c:pt>
                <c:pt idx="3">
                  <c:v>13.3</c:v>
                </c:pt>
                <c:pt idx="4">
                  <c:v>11.5</c:v>
                </c:pt>
                <c:pt idx="5">
                  <c:v>8.1999999999999993</c:v>
                </c:pt>
                <c:pt idx="6">
                  <c:v>7.5</c:v>
                </c:pt>
                <c:pt idx="7">
                  <c:v>6.3</c:v>
                </c:pt>
                <c:pt idx="8">
                  <c:v>3.8</c:v>
                </c:pt>
                <c:pt idx="9">
                  <c:v>7.3000000000000007</c:v>
                </c:pt>
                <c:pt idx="10">
                  <c:v>8.4</c:v>
                </c:pt>
              </c:numCache>
            </c:numRef>
          </c:val>
          <c:extLst>
            <c:ext xmlns:c16="http://schemas.microsoft.com/office/drawing/2014/chart" uri="{C3380CC4-5D6E-409C-BE32-E72D297353CC}">
              <c16:uniqueId val="{00000000-E241-4C92-80A4-B7F59615F40D}"/>
            </c:ext>
          </c:extLst>
        </c:ser>
        <c:ser>
          <c:idx val="1"/>
          <c:order val="1"/>
          <c:tx>
            <c:strRef>
              <c:f>AccesstoServices_Mayo!$J$229:$J$230</c:f>
              <c:strCache>
                <c:ptCount val="2"/>
                <c:pt idx="0">
                  <c:v>Age 70+</c:v>
                </c:pt>
                <c:pt idx="1">
                  <c:v>%</c:v>
                </c:pt>
              </c:strCache>
            </c:strRef>
          </c:tx>
          <c:spPr>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hade val="95000"/>
                </a:schemeClr>
              </a:solid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AccesstoServices_Mayo!$H$231:$H$241</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AccesstoServices_Mayo!$J$231:$J$241</c:f>
              <c:numCache>
                <c:formatCode>General</c:formatCode>
                <c:ptCount val="11"/>
                <c:pt idx="0">
                  <c:v>9.4</c:v>
                </c:pt>
                <c:pt idx="1">
                  <c:v>9.4</c:v>
                </c:pt>
                <c:pt idx="2">
                  <c:v>10.7</c:v>
                </c:pt>
                <c:pt idx="3">
                  <c:v>17.5</c:v>
                </c:pt>
                <c:pt idx="4">
                  <c:v>18.5</c:v>
                </c:pt>
                <c:pt idx="5">
                  <c:v>17.100000000000001</c:v>
                </c:pt>
                <c:pt idx="6">
                  <c:v>16.7</c:v>
                </c:pt>
                <c:pt idx="7">
                  <c:v>10</c:v>
                </c:pt>
                <c:pt idx="8">
                  <c:v>7.1999999999999993</c:v>
                </c:pt>
                <c:pt idx="9">
                  <c:v>17.8</c:v>
                </c:pt>
                <c:pt idx="10">
                  <c:v>17.100000000000001</c:v>
                </c:pt>
              </c:numCache>
            </c:numRef>
          </c:val>
          <c:extLst>
            <c:ext xmlns:c16="http://schemas.microsoft.com/office/drawing/2014/chart" uri="{C3380CC4-5D6E-409C-BE32-E72D297353CC}">
              <c16:uniqueId val="{00000001-E241-4C92-80A4-B7F59615F40D}"/>
            </c:ext>
          </c:extLst>
        </c:ser>
        <c:dLbls>
          <c:dLblPos val="inEnd"/>
          <c:showLegendKey val="0"/>
          <c:showVal val="1"/>
          <c:showCatName val="0"/>
          <c:showSerName val="0"/>
          <c:showPercent val="0"/>
          <c:showBubbleSize val="0"/>
        </c:dLbls>
        <c:gapWidth val="100"/>
        <c:axId val="323055616"/>
        <c:axId val="323057152"/>
      </c:barChart>
      <c:catAx>
        <c:axId val="32305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23057152"/>
        <c:crosses val="autoZero"/>
        <c:auto val="1"/>
        <c:lblAlgn val="ctr"/>
        <c:lblOffset val="100"/>
        <c:noMultiLvlLbl val="0"/>
      </c:catAx>
      <c:valAx>
        <c:axId val="323057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32305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HousingProblems!$B$28:$B$29</c:f>
              <c:strCache>
                <c:ptCount val="2"/>
                <c:pt idx="0">
                  <c:v>Yes</c:v>
                </c:pt>
                <c:pt idx="1">
                  <c:v>%</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0-8B86-4E88-A14C-690FC4BC3EB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HousingProblems!$A$30:$A$51</c:f>
              <c:strCache>
                <c:ptCount val="22"/>
                <c:pt idx="0">
                  <c:v>Limk City</c:v>
                </c:pt>
                <c:pt idx="1">
                  <c:v>Mayo</c:v>
                </c:pt>
                <c:pt idx="2">
                  <c:v>DLR</c:v>
                </c:pt>
                <c:pt idx="3">
                  <c:v>Kilkenny</c:v>
                </c:pt>
                <c:pt idx="4">
                  <c:v>Louth</c:v>
                </c:pt>
                <c:pt idx="5">
                  <c:v>Dub Sth</c:v>
                </c:pt>
                <c:pt idx="6">
                  <c:v>Clare</c:v>
                </c:pt>
                <c:pt idx="7">
                  <c:v>Tipp</c:v>
                </c:pt>
                <c:pt idx="8">
                  <c:v>Wicklow</c:v>
                </c:pt>
                <c:pt idx="9">
                  <c:v>Dub City</c:v>
                </c:pt>
                <c:pt idx="10">
                  <c:v>Cavan</c:v>
                </c:pt>
                <c:pt idx="11">
                  <c:v>Dub Fingal</c:v>
                </c:pt>
                <c:pt idx="12">
                  <c:v>Total</c:v>
                </c:pt>
                <c:pt idx="13">
                  <c:v>Cork Co</c:v>
                </c:pt>
                <c:pt idx="14">
                  <c:v>Meath</c:v>
                </c:pt>
                <c:pt idx="15">
                  <c:v>Wexford</c:v>
                </c:pt>
                <c:pt idx="16">
                  <c:v>Galway Co</c:v>
                </c:pt>
                <c:pt idx="17">
                  <c:v>Laois</c:v>
                </c:pt>
                <c:pt idx="18">
                  <c:v>Kildare</c:v>
                </c:pt>
                <c:pt idx="19">
                  <c:v>Limk Co</c:v>
                </c:pt>
                <c:pt idx="20">
                  <c:v>Cork City</c:v>
                </c:pt>
                <c:pt idx="21">
                  <c:v>Galway City</c:v>
                </c:pt>
              </c:strCache>
            </c:strRef>
          </c:cat>
          <c:val>
            <c:numRef>
              <c:f>HousingProblems!$B$30:$B$51</c:f>
              <c:numCache>
                <c:formatCode>General</c:formatCode>
                <c:ptCount val="22"/>
                <c:pt idx="0">
                  <c:v>2.7</c:v>
                </c:pt>
                <c:pt idx="1">
                  <c:v>4.5</c:v>
                </c:pt>
                <c:pt idx="2">
                  <c:v>5.2</c:v>
                </c:pt>
                <c:pt idx="3">
                  <c:v>6.4</c:v>
                </c:pt>
                <c:pt idx="4">
                  <c:v>6.6</c:v>
                </c:pt>
                <c:pt idx="5">
                  <c:v>7.6</c:v>
                </c:pt>
                <c:pt idx="6">
                  <c:v>7.8</c:v>
                </c:pt>
                <c:pt idx="7">
                  <c:v>8.4</c:v>
                </c:pt>
                <c:pt idx="8">
                  <c:v>8.6</c:v>
                </c:pt>
                <c:pt idx="9">
                  <c:v>9.5</c:v>
                </c:pt>
                <c:pt idx="10">
                  <c:v>9.8000000000000007</c:v>
                </c:pt>
                <c:pt idx="11">
                  <c:v>10.1</c:v>
                </c:pt>
                <c:pt idx="12">
                  <c:v>10.199999999999999</c:v>
                </c:pt>
                <c:pt idx="13">
                  <c:v>11</c:v>
                </c:pt>
                <c:pt idx="14">
                  <c:v>11.1</c:v>
                </c:pt>
                <c:pt idx="15">
                  <c:v>13.2</c:v>
                </c:pt>
                <c:pt idx="16">
                  <c:v>15</c:v>
                </c:pt>
                <c:pt idx="17">
                  <c:v>15.5</c:v>
                </c:pt>
                <c:pt idx="18">
                  <c:v>15.8</c:v>
                </c:pt>
                <c:pt idx="19">
                  <c:v>15.8</c:v>
                </c:pt>
                <c:pt idx="20">
                  <c:v>17.3</c:v>
                </c:pt>
                <c:pt idx="21">
                  <c:v>18.100000000000001</c:v>
                </c:pt>
              </c:numCache>
            </c:numRef>
          </c:val>
          <c:extLst>
            <c:ext xmlns:c16="http://schemas.microsoft.com/office/drawing/2014/chart" uri="{C3380CC4-5D6E-409C-BE32-E72D297353CC}">
              <c16:uniqueId val="{00000001-0E59-429B-BBB6-10C01173D726}"/>
            </c:ext>
          </c:extLst>
        </c:ser>
        <c:dLbls>
          <c:dLblPos val="ctr"/>
          <c:showLegendKey val="0"/>
          <c:showVal val="1"/>
          <c:showCatName val="0"/>
          <c:showSerName val="0"/>
          <c:showPercent val="0"/>
          <c:showBubbleSize val="0"/>
        </c:dLbls>
        <c:gapWidth val="150"/>
        <c:overlap val="100"/>
        <c:axId val="207172736"/>
        <c:axId val="207192064"/>
      </c:barChart>
      <c:catAx>
        <c:axId val="207172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92064"/>
        <c:crosses val="autoZero"/>
        <c:auto val="1"/>
        <c:lblAlgn val="ctr"/>
        <c:lblOffset val="100"/>
        <c:noMultiLvlLbl val="0"/>
      </c:catAx>
      <c:valAx>
        <c:axId val="207192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172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HousingProblems!$B$54:$B$55</c:f>
              <c:strCache>
                <c:ptCount val="2"/>
                <c:pt idx="0">
                  <c:v>Yes</c:v>
                </c:pt>
                <c:pt idx="1">
                  <c:v>%</c:v>
                </c:pt>
              </c:strCache>
            </c:strRef>
          </c:tx>
          <c:spPr>
            <a:solidFill>
              <a:schemeClr val="accent1"/>
            </a:solidFill>
            <a:ln>
              <a:noFill/>
            </a:ln>
            <a:effectLst/>
          </c:spPr>
          <c:invertIfNegative val="0"/>
          <c:dPt>
            <c:idx val="10"/>
            <c:invertIfNegative val="0"/>
            <c:bubble3D val="0"/>
            <c:spPr>
              <a:solidFill>
                <a:schemeClr val="accent5"/>
              </a:solidFill>
              <a:ln>
                <a:noFill/>
              </a:ln>
              <a:effectLst/>
            </c:spPr>
            <c:extLst>
              <c:ext xmlns:c16="http://schemas.microsoft.com/office/drawing/2014/chart" uri="{C3380CC4-5D6E-409C-BE32-E72D297353CC}">
                <c16:uniqueId val="{00000001-DA9C-41BA-89EC-BAC79ED9F43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HousingProblems!$A$56:$A$77</c:f>
              <c:strCache>
                <c:ptCount val="22"/>
                <c:pt idx="0">
                  <c:v>Louth</c:v>
                </c:pt>
                <c:pt idx="1">
                  <c:v>Mayo</c:v>
                </c:pt>
                <c:pt idx="2">
                  <c:v>Dub Sth</c:v>
                </c:pt>
                <c:pt idx="3">
                  <c:v>Meath</c:v>
                </c:pt>
                <c:pt idx="4">
                  <c:v>Kilkenny</c:v>
                </c:pt>
                <c:pt idx="5">
                  <c:v>Dub Fingal</c:v>
                </c:pt>
                <c:pt idx="6">
                  <c:v>Dub City</c:v>
                </c:pt>
                <c:pt idx="7">
                  <c:v>Tipp</c:v>
                </c:pt>
                <c:pt idx="8">
                  <c:v>Wicklow</c:v>
                </c:pt>
                <c:pt idx="9">
                  <c:v>Kildare</c:v>
                </c:pt>
                <c:pt idx="10">
                  <c:v>Total</c:v>
                </c:pt>
                <c:pt idx="11">
                  <c:v>Cavan</c:v>
                </c:pt>
                <c:pt idx="12">
                  <c:v>DLR</c:v>
                </c:pt>
                <c:pt idx="13">
                  <c:v>Limk City</c:v>
                </c:pt>
                <c:pt idx="14">
                  <c:v>Laois</c:v>
                </c:pt>
                <c:pt idx="15">
                  <c:v>Limk Co</c:v>
                </c:pt>
                <c:pt idx="16">
                  <c:v>Clare</c:v>
                </c:pt>
                <c:pt idx="17">
                  <c:v>Cork City</c:v>
                </c:pt>
                <c:pt idx="18">
                  <c:v>Cork Co</c:v>
                </c:pt>
                <c:pt idx="19">
                  <c:v>Wexford</c:v>
                </c:pt>
                <c:pt idx="20">
                  <c:v>Galway Co</c:v>
                </c:pt>
                <c:pt idx="21">
                  <c:v>Galway City</c:v>
                </c:pt>
              </c:strCache>
            </c:strRef>
          </c:cat>
          <c:val>
            <c:numRef>
              <c:f>HousingProblems!$B$56:$B$77</c:f>
              <c:numCache>
                <c:formatCode>General</c:formatCode>
                <c:ptCount val="22"/>
                <c:pt idx="0">
                  <c:v>11.2</c:v>
                </c:pt>
                <c:pt idx="1">
                  <c:v>11.3</c:v>
                </c:pt>
                <c:pt idx="2">
                  <c:v>13.3</c:v>
                </c:pt>
                <c:pt idx="3">
                  <c:v>16</c:v>
                </c:pt>
                <c:pt idx="4">
                  <c:v>16.100000000000001</c:v>
                </c:pt>
                <c:pt idx="5">
                  <c:v>16.8</c:v>
                </c:pt>
                <c:pt idx="6">
                  <c:v>20.5</c:v>
                </c:pt>
                <c:pt idx="7">
                  <c:v>21</c:v>
                </c:pt>
                <c:pt idx="8">
                  <c:v>22.3</c:v>
                </c:pt>
                <c:pt idx="9">
                  <c:v>23.3</c:v>
                </c:pt>
                <c:pt idx="10">
                  <c:v>25.4</c:v>
                </c:pt>
                <c:pt idx="11">
                  <c:v>25.5</c:v>
                </c:pt>
                <c:pt idx="12">
                  <c:v>25.6</c:v>
                </c:pt>
                <c:pt idx="13">
                  <c:v>26</c:v>
                </c:pt>
                <c:pt idx="14">
                  <c:v>30.6</c:v>
                </c:pt>
                <c:pt idx="15">
                  <c:v>30.8</c:v>
                </c:pt>
                <c:pt idx="16">
                  <c:v>31.6</c:v>
                </c:pt>
                <c:pt idx="17">
                  <c:v>31.9</c:v>
                </c:pt>
                <c:pt idx="18">
                  <c:v>38.6</c:v>
                </c:pt>
                <c:pt idx="19">
                  <c:v>42.2</c:v>
                </c:pt>
                <c:pt idx="20">
                  <c:v>42.5</c:v>
                </c:pt>
                <c:pt idx="21">
                  <c:v>43.9</c:v>
                </c:pt>
              </c:numCache>
            </c:numRef>
          </c:val>
          <c:extLst>
            <c:ext xmlns:c16="http://schemas.microsoft.com/office/drawing/2014/chart" uri="{C3380CC4-5D6E-409C-BE32-E72D297353CC}">
              <c16:uniqueId val="{00000000-13CD-4831-BA66-9868C37CE700}"/>
            </c:ext>
          </c:extLst>
        </c:ser>
        <c:dLbls>
          <c:dLblPos val="outEnd"/>
          <c:showLegendKey val="0"/>
          <c:showVal val="1"/>
          <c:showCatName val="0"/>
          <c:showSerName val="0"/>
          <c:showPercent val="0"/>
          <c:showBubbleSize val="0"/>
        </c:dLbls>
        <c:gapWidth val="182"/>
        <c:axId val="206769152"/>
        <c:axId val="206776576"/>
      </c:barChart>
      <c:catAx>
        <c:axId val="206769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776576"/>
        <c:crosses val="autoZero"/>
        <c:auto val="1"/>
        <c:lblAlgn val="ctr"/>
        <c:lblOffset val="100"/>
        <c:noMultiLvlLbl val="0"/>
      </c:catAx>
      <c:valAx>
        <c:axId val="20677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769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HousingProblems!$B$81:$B$82</c:f>
              <c:strCache>
                <c:ptCount val="2"/>
                <c:pt idx="0">
                  <c:v>Yes</c:v>
                </c:pt>
                <c:pt idx="1">
                  <c:v>%</c:v>
                </c:pt>
              </c:strCache>
            </c:strRef>
          </c:tx>
          <c:spPr>
            <a:solidFill>
              <a:schemeClr val="accent1"/>
            </a:solidFill>
            <a:ln>
              <a:noFill/>
            </a:ln>
            <a:effectLst/>
          </c:spPr>
          <c:invertIfNegative val="0"/>
          <c:dPt>
            <c:idx val="14"/>
            <c:invertIfNegative val="0"/>
            <c:bubble3D val="0"/>
            <c:spPr>
              <a:solidFill>
                <a:schemeClr val="accent5"/>
              </a:solidFill>
              <a:ln>
                <a:noFill/>
              </a:ln>
              <a:effectLst/>
            </c:spPr>
            <c:extLst>
              <c:ext xmlns:c16="http://schemas.microsoft.com/office/drawing/2014/chart" uri="{C3380CC4-5D6E-409C-BE32-E72D297353CC}">
                <c16:uniqueId val="{00000001-C11C-4E3C-A6F2-E6510C4EC66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HousingProblems!$A$83:$A$104</c:f>
              <c:strCache>
                <c:ptCount val="22"/>
                <c:pt idx="0">
                  <c:v>Mayo</c:v>
                </c:pt>
                <c:pt idx="1">
                  <c:v>Tipp</c:v>
                </c:pt>
                <c:pt idx="2">
                  <c:v>Dub Fingal</c:v>
                </c:pt>
                <c:pt idx="3">
                  <c:v>Kilkenny</c:v>
                </c:pt>
                <c:pt idx="4">
                  <c:v>Cork Co</c:v>
                </c:pt>
                <c:pt idx="5">
                  <c:v>Dub Sth</c:v>
                </c:pt>
                <c:pt idx="6">
                  <c:v>Louth</c:v>
                </c:pt>
                <c:pt idx="7">
                  <c:v>Limk City</c:v>
                </c:pt>
                <c:pt idx="8">
                  <c:v>Galway City</c:v>
                </c:pt>
                <c:pt idx="9">
                  <c:v>Clare</c:v>
                </c:pt>
                <c:pt idx="10">
                  <c:v>Galway Co</c:v>
                </c:pt>
                <c:pt idx="11">
                  <c:v>Limk Co</c:v>
                </c:pt>
                <c:pt idx="12">
                  <c:v>Dub City</c:v>
                </c:pt>
                <c:pt idx="13">
                  <c:v>Meath</c:v>
                </c:pt>
                <c:pt idx="14">
                  <c:v>Total</c:v>
                </c:pt>
                <c:pt idx="15">
                  <c:v>Cavan</c:v>
                </c:pt>
                <c:pt idx="16">
                  <c:v>Laois</c:v>
                </c:pt>
                <c:pt idx="17">
                  <c:v>DLR</c:v>
                </c:pt>
                <c:pt idx="18">
                  <c:v>Wicklow</c:v>
                </c:pt>
                <c:pt idx="19">
                  <c:v>Kildare</c:v>
                </c:pt>
                <c:pt idx="20">
                  <c:v>Cork City</c:v>
                </c:pt>
                <c:pt idx="21">
                  <c:v>Wexford</c:v>
                </c:pt>
              </c:strCache>
            </c:strRef>
          </c:cat>
          <c:val>
            <c:numRef>
              <c:f>HousingProblems!$B$83:$B$104</c:f>
              <c:numCache>
                <c:formatCode>General</c:formatCode>
                <c:ptCount val="22"/>
                <c:pt idx="0">
                  <c:v>3.1</c:v>
                </c:pt>
                <c:pt idx="1">
                  <c:v>4.2</c:v>
                </c:pt>
                <c:pt idx="2">
                  <c:v>4.4000000000000004</c:v>
                </c:pt>
                <c:pt idx="3">
                  <c:v>4.5</c:v>
                </c:pt>
                <c:pt idx="4">
                  <c:v>5</c:v>
                </c:pt>
                <c:pt idx="5">
                  <c:v>5</c:v>
                </c:pt>
                <c:pt idx="6">
                  <c:v>5</c:v>
                </c:pt>
                <c:pt idx="7">
                  <c:v>5.2</c:v>
                </c:pt>
                <c:pt idx="8">
                  <c:v>5.8</c:v>
                </c:pt>
                <c:pt idx="9">
                  <c:v>6.1</c:v>
                </c:pt>
                <c:pt idx="10">
                  <c:v>6.3</c:v>
                </c:pt>
                <c:pt idx="11">
                  <c:v>6.5</c:v>
                </c:pt>
                <c:pt idx="12">
                  <c:v>6.7</c:v>
                </c:pt>
                <c:pt idx="13">
                  <c:v>6.8</c:v>
                </c:pt>
                <c:pt idx="14">
                  <c:v>7</c:v>
                </c:pt>
                <c:pt idx="15">
                  <c:v>8.1</c:v>
                </c:pt>
                <c:pt idx="16">
                  <c:v>8.6</c:v>
                </c:pt>
                <c:pt idx="17">
                  <c:v>9</c:v>
                </c:pt>
                <c:pt idx="18">
                  <c:v>11.5</c:v>
                </c:pt>
                <c:pt idx="19">
                  <c:v>11.6</c:v>
                </c:pt>
                <c:pt idx="20">
                  <c:v>13.3</c:v>
                </c:pt>
                <c:pt idx="21">
                  <c:v>15.3</c:v>
                </c:pt>
              </c:numCache>
            </c:numRef>
          </c:val>
          <c:extLst>
            <c:ext xmlns:c16="http://schemas.microsoft.com/office/drawing/2014/chart" uri="{C3380CC4-5D6E-409C-BE32-E72D297353CC}">
              <c16:uniqueId val="{00000000-E971-4194-9D68-52A79B7BCB1B}"/>
            </c:ext>
          </c:extLst>
        </c:ser>
        <c:dLbls>
          <c:showLegendKey val="0"/>
          <c:showVal val="1"/>
          <c:showCatName val="0"/>
          <c:showSerName val="0"/>
          <c:showPercent val="0"/>
          <c:showBubbleSize val="0"/>
        </c:dLbls>
        <c:gapWidth val="150"/>
        <c:overlap val="-25"/>
        <c:axId val="206852480"/>
        <c:axId val="206855552"/>
      </c:barChart>
      <c:catAx>
        <c:axId val="20685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855552"/>
        <c:crosses val="autoZero"/>
        <c:auto val="1"/>
        <c:lblAlgn val="ctr"/>
        <c:lblOffset val="100"/>
        <c:noMultiLvlLbl val="0"/>
      </c:catAx>
      <c:valAx>
        <c:axId val="206855552"/>
        <c:scaling>
          <c:orientation val="minMax"/>
        </c:scaling>
        <c:delete val="1"/>
        <c:axPos val="b"/>
        <c:numFmt formatCode="General" sourceLinked="1"/>
        <c:majorTickMark val="none"/>
        <c:minorTickMark val="none"/>
        <c:tickLblPos val="nextTo"/>
        <c:crossAx val="206852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1"/>
          <c:tx>
            <c:strRef>
              <c:f>HousingOptions!$C$158:$C$159</c:f>
              <c:strCache>
                <c:ptCount val="2"/>
                <c:pt idx="0">
                  <c:v>Yes</c:v>
                </c:pt>
                <c:pt idx="1">
                  <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HousingOptions!$A$160:$A$181</c:f>
              <c:strCache>
                <c:ptCount val="22"/>
                <c:pt idx="0">
                  <c:v>Kilkenny</c:v>
                </c:pt>
                <c:pt idx="1">
                  <c:v>Dub Sth</c:v>
                </c:pt>
                <c:pt idx="2">
                  <c:v>DLR</c:v>
                </c:pt>
                <c:pt idx="3">
                  <c:v>Cavan</c:v>
                </c:pt>
                <c:pt idx="4">
                  <c:v>Wicklow</c:v>
                </c:pt>
                <c:pt idx="5">
                  <c:v>Limk City</c:v>
                </c:pt>
                <c:pt idx="6">
                  <c:v>Cork City</c:v>
                </c:pt>
                <c:pt idx="7">
                  <c:v>Kildare</c:v>
                </c:pt>
                <c:pt idx="8">
                  <c:v>Total</c:v>
                </c:pt>
                <c:pt idx="9">
                  <c:v>Meath</c:v>
                </c:pt>
                <c:pt idx="10">
                  <c:v>Clare</c:v>
                </c:pt>
                <c:pt idx="11">
                  <c:v>Dub City</c:v>
                </c:pt>
                <c:pt idx="12">
                  <c:v>Galway City</c:v>
                </c:pt>
                <c:pt idx="13">
                  <c:v>Galway Co</c:v>
                </c:pt>
                <c:pt idx="14">
                  <c:v>Wexford</c:v>
                </c:pt>
                <c:pt idx="15">
                  <c:v>Mayo</c:v>
                </c:pt>
                <c:pt idx="16">
                  <c:v>Cork Co</c:v>
                </c:pt>
                <c:pt idx="17">
                  <c:v>Tipp</c:v>
                </c:pt>
                <c:pt idx="18">
                  <c:v>Laois</c:v>
                </c:pt>
                <c:pt idx="19">
                  <c:v>Limk Co</c:v>
                </c:pt>
                <c:pt idx="20">
                  <c:v>Dub Fingal</c:v>
                </c:pt>
                <c:pt idx="21">
                  <c:v>Louth</c:v>
                </c:pt>
              </c:strCache>
            </c:strRef>
          </c:cat>
          <c:val>
            <c:numRef>
              <c:f>HousingOptions!$C$160:$C$181</c:f>
              <c:numCache>
                <c:formatCode>General</c:formatCode>
                <c:ptCount val="22"/>
                <c:pt idx="0">
                  <c:v>7.3</c:v>
                </c:pt>
                <c:pt idx="1">
                  <c:v>8.8000000000000007</c:v>
                </c:pt>
                <c:pt idx="2">
                  <c:v>20.2</c:v>
                </c:pt>
                <c:pt idx="3">
                  <c:v>21.1</c:v>
                </c:pt>
                <c:pt idx="4">
                  <c:v>23.6</c:v>
                </c:pt>
                <c:pt idx="5">
                  <c:v>25.9</c:v>
                </c:pt>
                <c:pt idx="6">
                  <c:v>26.5</c:v>
                </c:pt>
                <c:pt idx="7">
                  <c:v>32.4</c:v>
                </c:pt>
                <c:pt idx="8">
                  <c:v>34.5</c:v>
                </c:pt>
                <c:pt idx="9">
                  <c:v>35.9</c:v>
                </c:pt>
                <c:pt idx="10">
                  <c:v>36.200000000000003</c:v>
                </c:pt>
                <c:pt idx="11">
                  <c:v>37.299999999999997</c:v>
                </c:pt>
                <c:pt idx="12">
                  <c:v>37.5</c:v>
                </c:pt>
                <c:pt idx="13">
                  <c:v>37.799999999999997</c:v>
                </c:pt>
                <c:pt idx="14">
                  <c:v>38.6</c:v>
                </c:pt>
                <c:pt idx="15">
                  <c:v>39.4</c:v>
                </c:pt>
                <c:pt idx="16">
                  <c:v>41.3</c:v>
                </c:pt>
                <c:pt idx="17">
                  <c:v>41.6</c:v>
                </c:pt>
                <c:pt idx="18">
                  <c:v>42.4</c:v>
                </c:pt>
                <c:pt idx="19">
                  <c:v>48.4</c:v>
                </c:pt>
                <c:pt idx="20">
                  <c:v>49.1</c:v>
                </c:pt>
                <c:pt idx="21">
                  <c:v>58</c:v>
                </c:pt>
              </c:numCache>
            </c:numRef>
          </c:val>
          <c:extLst>
            <c:ext xmlns:c16="http://schemas.microsoft.com/office/drawing/2014/chart" uri="{C3380CC4-5D6E-409C-BE32-E72D297353CC}">
              <c16:uniqueId val="{00000000-1173-4C11-BAA8-861AE4282358}"/>
            </c:ext>
          </c:extLst>
        </c:ser>
        <c:dLbls>
          <c:dLblPos val="inEnd"/>
          <c:showLegendKey val="0"/>
          <c:showVal val="1"/>
          <c:showCatName val="0"/>
          <c:showSerName val="0"/>
          <c:showPercent val="0"/>
          <c:showBubbleSize val="0"/>
        </c:dLbls>
        <c:gapWidth val="150"/>
        <c:overlap val="100"/>
        <c:axId val="641604304"/>
        <c:axId val="641606272"/>
        <c:extLst>
          <c:ext xmlns:c15="http://schemas.microsoft.com/office/drawing/2012/chart" uri="{02D57815-91ED-43cb-92C2-25804820EDAC}">
            <c15:filteredBarSeries>
              <c15:ser>
                <c:idx val="0"/>
                <c:order val="0"/>
                <c:tx>
                  <c:strRef>
                    <c:extLst>
                      <c:ext uri="{02D57815-91ED-43cb-92C2-25804820EDAC}">
                        <c15:formulaRef>
                          <c15:sqref>HousingOptions!$B$158:$B$159</c15:sqref>
                        </c15:formulaRef>
                      </c:ext>
                    </c:extLst>
                    <c:strCache>
                      <c:ptCount val="2"/>
                      <c:pt idx="0">
                        <c:v>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HousingOptions!$A$160:$A$181</c15:sqref>
                        </c15:formulaRef>
                      </c:ext>
                    </c:extLst>
                    <c:strCache>
                      <c:ptCount val="22"/>
                      <c:pt idx="0">
                        <c:v>Kilkenny</c:v>
                      </c:pt>
                      <c:pt idx="1">
                        <c:v>Dub Sth</c:v>
                      </c:pt>
                      <c:pt idx="2">
                        <c:v>DLR</c:v>
                      </c:pt>
                      <c:pt idx="3">
                        <c:v>Cavan</c:v>
                      </c:pt>
                      <c:pt idx="4">
                        <c:v>Wicklow</c:v>
                      </c:pt>
                      <c:pt idx="5">
                        <c:v>Limk City</c:v>
                      </c:pt>
                      <c:pt idx="6">
                        <c:v>Cork City</c:v>
                      </c:pt>
                      <c:pt idx="7">
                        <c:v>Kildare</c:v>
                      </c:pt>
                      <c:pt idx="8">
                        <c:v>Total</c:v>
                      </c:pt>
                      <c:pt idx="9">
                        <c:v>Meath</c:v>
                      </c:pt>
                      <c:pt idx="10">
                        <c:v>Clare</c:v>
                      </c:pt>
                      <c:pt idx="11">
                        <c:v>Dub City</c:v>
                      </c:pt>
                      <c:pt idx="12">
                        <c:v>Galway City</c:v>
                      </c:pt>
                      <c:pt idx="13">
                        <c:v>Galway Co</c:v>
                      </c:pt>
                      <c:pt idx="14">
                        <c:v>Wexford</c:v>
                      </c:pt>
                      <c:pt idx="15">
                        <c:v>Mayo</c:v>
                      </c:pt>
                      <c:pt idx="16">
                        <c:v>Cork Co</c:v>
                      </c:pt>
                      <c:pt idx="17">
                        <c:v>Tipp</c:v>
                      </c:pt>
                      <c:pt idx="18">
                        <c:v>Laois</c:v>
                      </c:pt>
                      <c:pt idx="19">
                        <c:v>Limk Co</c:v>
                      </c:pt>
                      <c:pt idx="20">
                        <c:v>Dub Fingal</c:v>
                      </c:pt>
                      <c:pt idx="21">
                        <c:v>Louth</c:v>
                      </c:pt>
                    </c:strCache>
                  </c:strRef>
                </c:cat>
                <c:val>
                  <c:numRef>
                    <c:extLst>
                      <c:ext uri="{02D57815-91ED-43cb-92C2-25804820EDAC}">
                        <c15:formulaRef>
                          <c15:sqref>HousingOptions!$B$160:$B$181</c15:sqref>
                        </c15:formulaRef>
                      </c:ext>
                    </c:extLst>
                    <c:numCache>
                      <c:formatCode>General</c:formatCode>
                      <c:ptCount val="22"/>
                    </c:numCache>
                  </c:numRef>
                </c:val>
                <c:extLst>
                  <c:ext xmlns:c16="http://schemas.microsoft.com/office/drawing/2014/chart" uri="{C3380CC4-5D6E-409C-BE32-E72D297353CC}">
                    <c16:uniqueId val="{00000001-1173-4C11-BAA8-861AE4282358}"/>
                  </c:ext>
                </c:extLst>
              </c15:ser>
            </c15:filteredBarSeries>
          </c:ext>
        </c:extLst>
      </c:barChart>
      <c:catAx>
        <c:axId val="641604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1606272"/>
        <c:crosses val="autoZero"/>
        <c:auto val="1"/>
        <c:lblAlgn val="ctr"/>
        <c:lblOffset val="100"/>
        <c:noMultiLvlLbl val="0"/>
      </c:catAx>
      <c:valAx>
        <c:axId val="64160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160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9310294546516"/>
          <c:y val="2.7839155443322109E-2"/>
          <c:w val="0.85567232915330027"/>
          <c:h val="0.8864965548796041"/>
        </c:manualLayout>
      </c:layout>
      <c:barChart>
        <c:barDir val="bar"/>
        <c:grouping val="stacked"/>
        <c:varyColors val="0"/>
        <c:ser>
          <c:idx val="1"/>
          <c:order val="1"/>
          <c:tx>
            <c:strRef>
              <c:f>HousingOptions!$C$184:$C$185</c:f>
              <c:strCache>
                <c:ptCount val="2"/>
                <c:pt idx="0">
                  <c:v>Yes</c:v>
                </c:pt>
                <c:pt idx="1">
                  <c:v>%</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HousingOptions!$A$186:$A$207</c:f>
              <c:strCache>
                <c:ptCount val="22"/>
                <c:pt idx="0">
                  <c:v>Kilkenny</c:v>
                </c:pt>
                <c:pt idx="1">
                  <c:v>Dub Sth</c:v>
                </c:pt>
                <c:pt idx="2">
                  <c:v>Wicklow</c:v>
                </c:pt>
                <c:pt idx="3">
                  <c:v>Cavan</c:v>
                </c:pt>
                <c:pt idx="4">
                  <c:v>Meath</c:v>
                </c:pt>
                <c:pt idx="5">
                  <c:v>Dub City</c:v>
                </c:pt>
                <c:pt idx="6">
                  <c:v>Cork City</c:v>
                </c:pt>
                <c:pt idx="7">
                  <c:v>DLR</c:v>
                </c:pt>
                <c:pt idx="8">
                  <c:v>Limk City</c:v>
                </c:pt>
                <c:pt idx="9">
                  <c:v>Kildare</c:v>
                </c:pt>
                <c:pt idx="10">
                  <c:v>Total</c:v>
                </c:pt>
                <c:pt idx="11">
                  <c:v>Louth</c:v>
                </c:pt>
                <c:pt idx="12">
                  <c:v>Wexford</c:v>
                </c:pt>
                <c:pt idx="13">
                  <c:v>Galway Co</c:v>
                </c:pt>
                <c:pt idx="14">
                  <c:v>Galway City</c:v>
                </c:pt>
                <c:pt idx="15">
                  <c:v>Dub Fingal</c:v>
                </c:pt>
                <c:pt idx="16">
                  <c:v>Laois</c:v>
                </c:pt>
                <c:pt idx="17">
                  <c:v>Mayo</c:v>
                </c:pt>
                <c:pt idx="18">
                  <c:v>Tipp</c:v>
                </c:pt>
                <c:pt idx="19">
                  <c:v>Clare</c:v>
                </c:pt>
                <c:pt idx="20">
                  <c:v>Limk Co</c:v>
                </c:pt>
                <c:pt idx="21">
                  <c:v>Cork Co</c:v>
                </c:pt>
              </c:strCache>
            </c:strRef>
          </c:cat>
          <c:val>
            <c:numRef>
              <c:f>HousingOptions!$C$186:$C$207</c:f>
              <c:numCache>
                <c:formatCode>General</c:formatCode>
                <c:ptCount val="22"/>
                <c:pt idx="0">
                  <c:v>8.4</c:v>
                </c:pt>
                <c:pt idx="1">
                  <c:v>11.6</c:v>
                </c:pt>
                <c:pt idx="2">
                  <c:v>13.6</c:v>
                </c:pt>
                <c:pt idx="3">
                  <c:v>21.7</c:v>
                </c:pt>
                <c:pt idx="4">
                  <c:v>21.9</c:v>
                </c:pt>
                <c:pt idx="5">
                  <c:v>25.1</c:v>
                </c:pt>
                <c:pt idx="6">
                  <c:v>25.7</c:v>
                </c:pt>
                <c:pt idx="7">
                  <c:v>28.8</c:v>
                </c:pt>
                <c:pt idx="8">
                  <c:v>31.2</c:v>
                </c:pt>
                <c:pt idx="9">
                  <c:v>31.9</c:v>
                </c:pt>
                <c:pt idx="10">
                  <c:v>34.4</c:v>
                </c:pt>
                <c:pt idx="11">
                  <c:v>38.5</c:v>
                </c:pt>
                <c:pt idx="12">
                  <c:v>39.5</c:v>
                </c:pt>
                <c:pt idx="13">
                  <c:v>40</c:v>
                </c:pt>
                <c:pt idx="14">
                  <c:v>40.4</c:v>
                </c:pt>
                <c:pt idx="15">
                  <c:v>40.6</c:v>
                </c:pt>
                <c:pt idx="16">
                  <c:v>41.5</c:v>
                </c:pt>
                <c:pt idx="17">
                  <c:v>45.6</c:v>
                </c:pt>
                <c:pt idx="18">
                  <c:v>46.7</c:v>
                </c:pt>
                <c:pt idx="19">
                  <c:v>50.3</c:v>
                </c:pt>
                <c:pt idx="20">
                  <c:v>51.9</c:v>
                </c:pt>
                <c:pt idx="21">
                  <c:v>53.3</c:v>
                </c:pt>
              </c:numCache>
            </c:numRef>
          </c:val>
          <c:extLst>
            <c:ext xmlns:c16="http://schemas.microsoft.com/office/drawing/2014/chart" uri="{C3380CC4-5D6E-409C-BE32-E72D297353CC}">
              <c16:uniqueId val="{00000000-897C-44AD-84B7-5B68F0F88ACD}"/>
            </c:ext>
          </c:extLst>
        </c:ser>
        <c:dLbls>
          <c:dLblPos val="ctr"/>
          <c:showLegendKey val="0"/>
          <c:showVal val="1"/>
          <c:showCatName val="0"/>
          <c:showSerName val="0"/>
          <c:showPercent val="0"/>
          <c:showBubbleSize val="0"/>
        </c:dLbls>
        <c:gapWidth val="150"/>
        <c:overlap val="100"/>
        <c:axId val="819380136"/>
        <c:axId val="819382760"/>
        <c:extLst>
          <c:ext xmlns:c15="http://schemas.microsoft.com/office/drawing/2012/chart" uri="{02D57815-91ED-43cb-92C2-25804820EDAC}">
            <c15:filteredBarSeries>
              <c15:ser>
                <c:idx val="0"/>
                <c:order val="0"/>
                <c:tx>
                  <c:strRef>
                    <c:extLst>
                      <c:ext uri="{02D57815-91ED-43cb-92C2-25804820EDAC}">
                        <c15:formulaRef>
                          <c15:sqref>HousingOptions!$B$184:$B$185</c15:sqref>
                        </c15:formulaRef>
                      </c:ext>
                    </c:extLst>
                    <c:strCache>
                      <c:ptCount val="2"/>
                      <c:pt idx="0">
                        <c:v>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HousingOptions!$A$186:$A$207</c15:sqref>
                        </c15:formulaRef>
                      </c:ext>
                    </c:extLst>
                    <c:strCache>
                      <c:ptCount val="22"/>
                      <c:pt idx="0">
                        <c:v>Kilkenny</c:v>
                      </c:pt>
                      <c:pt idx="1">
                        <c:v>Dub Sth</c:v>
                      </c:pt>
                      <c:pt idx="2">
                        <c:v>Wicklow</c:v>
                      </c:pt>
                      <c:pt idx="3">
                        <c:v>Cavan</c:v>
                      </c:pt>
                      <c:pt idx="4">
                        <c:v>Meath</c:v>
                      </c:pt>
                      <c:pt idx="5">
                        <c:v>Dub City</c:v>
                      </c:pt>
                      <c:pt idx="6">
                        <c:v>Cork City</c:v>
                      </c:pt>
                      <c:pt idx="7">
                        <c:v>DLR</c:v>
                      </c:pt>
                      <c:pt idx="8">
                        <c:v>Limk City</c:v>
                      </c:pt>
                      <c:pt idx="9">
                        <c:v>Kildare</c:v>
                      </c:pt>
                      <c:pt idx="10">
                        <c:v>Total</c:v>
                      </c:pt>
                      <c:pt idx="11">
                        <c:v>Louth</c:v>
                      </c:pt>
                      <c:pt idx="12">
                        <c:v>Wexford</c:v>
                      </c:pt>
                      <c:pt idx="13">
                        <c:v>Galway Co</c:v>
                      </c:pt>
                      <c:pt idx="14">
                        <c:v>Galway City</c:v>
                      </c:pt>
                      <c:pt idx="15">
                        <c:v>Dub Fingal</c:v>
                      </c:pt>
                      <c:pt idx="16">
                        <c:v>Laois</c:v>
                      </c:pt>
                      <c:pt idx="17">
                        <c:v>Mayo</c:v>
                      </c:pt>
                      <c:pt idx="18">
                        <c:v>Tipp</c:v>
                      </c:pt>
                      <c:pt idx="19">
                        <c:v>Clare</c:v>
                      </c:pt>
                      <c:pt idx="20">
                        <c:v>Limk Co</c:v>
                      </c:pt>
                      <c:pt idx="21">
                        <c:v>Cork Co</c:v>
                      </c:pt>
                    </c:strCache>
                  </c:strRef>
                </c:cat>
                <c:val>
                  <c:numRef>
                    <c:extLst>
                      <c:ext uri="{02D57815-91ED-43cb-92C2-25804820EDAC}">
                        <c15:formulaRef>
                          <c15:sqref>HousingOptions!$B$186:$B$207</c15:sqref>
                        </c15:formulaRef>
                      </c:ext>
                    </c:extLst>
                    <c:numCache>
                      <c:formatCode>General</c:formatCode>
                      <c:ptCount val="22"/>
                    </c:numCache>
                  </c:numRef>
                </c:val>
                <c:extLst>
                  <c:ext xmlns:c16="http://schemas.microsoft.com/office/drawing/2014/chart" uri="{C3380CC4-5D6E-409C-BE32-E72D297353CC}">
                    <c16:uniqueId val="{00000003-897C-44AD-84B7-5B68F0F88ACD}"/>
                  </c:ext>
                </c:extLst>
              </c15:ser>
            </c15:filteredBarSeries>
          </c:ext>
        </c:extLst>
      </c:barChart>
      <c:catAx>
        <c:axId val="819380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382760"/>
        <c:crosses val="autoZero"/>
        <c:auto val="1"/>
        <c:lblAlgn val="ctr"/>
        <c:lblOffset val="100"/>
        <c:noMultiLvlLbl val="0"/>
      </c:catAx>
      <c:valAx>
        <c:axId val="819382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19380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'Housing attitudes'!$H$2</c:f>
              <c:strCache>
                <c:ptCount val="1"/>
                <c:pt idx="0">
                  <c:v>Negative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'Housing attitudes'!$G$3:$G$8</c:f>
              <c:strCache>
                <c:ptCount val="6"/>
                <c:pt idx="0">
                  <c:v>Adapting your current house to your needs?</c:v>
                </c:pt>
                <c:pt idx="1">
                  <c:v>Moving to an adapted type of housing?</c:v>
                </c:pt>
                <c:pt idx="2">
                  <c:v>Moving in with your children?</c:v>
                </c:pt>
                <c:pt idx="3">
                  <c:v>Living together with a few other older people?</c:v>
                </c:pt>
                <c:pt idx="4">
                  <c:v>Moving to a nursing home?</c:v>
                </c:pt>
                <c:pt idx="5">
                  <c:v>Moving in with a relative (other than your children)?</c:v>
                </c:pt>
              </c:strCache>
            </c:strRef>
          </c:cat>
          <c:val>
            <c:numRef>
              <c:f>'Housing attitudes'!$H$3:$H$8</c:f>
              <c:numCache>
                <c:formatCode>0</c:formatCode>
                <c:ptCount val="6"/>
                <c:pt idx="0">
                  <c:v>10.7</c:v>
                </c:pt>
                <c:pt idx="1">
                  <c:v>56</c:v>
                </c:pt>
                <c:pt idx="2">
                  <c:v>66.7</c:v>
                </c:pt>
                <c:pt idx="3">
                  <c:v>64.8</c:v>
                </c:pt>
                <c:pt idx="4">
                  <c:v>78.2</c:v>
                </c:pt>
                <c:pt idx="5">
                  <c:v>80.7</c:v>
                </c:pt>
              </c:numCache>
            </c:numRef>
          </c:val>
          <c:extLst>
            <c:ext xmlns:c16="http://schemas.microsoft.com/office/drawing/2014/chart" uri="{C3380CC4-5D6E-409C-BE32-E72D297353CC}">
              <c16:uniqueId val="{00000000-6F9F-4925-823B-68EA9DF515C1}"/>
            </c:ext>
          </c:extLst>
        </c:ser>
        <c:ser>
          <c:idx val="1"/>
          <c:order val="1"/>
          <c:tx>
            <c:strRef>
              <c:f>'Housing attitudes'!$I$2</c:f>
              <c:strCache>
                <c:ptCount val="1"/>
                <c:pt idx="0">
                  <c:v>Neither negative nor positive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'Housing attitudes'!$G$3:$G$8</c:f>
              <c:strCache>
                <c:ptCount val="6"/>
                <c:pt idx="0">
                  <c:v>Adapting your current house to your needs?</c:v>
                </c:pt>
                <c:pt idx="1">
                  <c:v>Moving to an adapted type of housing?</c:v>
                </c:pt>
                <c:pt idx="2">
                  <c:v>Moving in with your children?</c:v>
                </c:pt>
                <c:pt idx="3">
                  <c:v>Living together with a few other older people?</c:v>
                </c:pt>
                <c:pt idx="4">
                  <c:v>Moving to a nursing home?</c:v>
                </c:pt>
                <c:pt idx="5">
                  <c:v>Moving in with a relative (other than your children)?</c:v>
                </c:pt>
              </c:strCache>
            </c:strRef>
          </c:cat>
          <c:val>
            <c:numRef>
              <c:f>'Housing attitudes'!$I$3:$I$8</c:f>
              <c:numCache>
                <c:formatCode>0</c:formatCode>
                <c:ptCount val="6"/>
                <c:pt idx="0">
                  <c:v>11.1</c:v>
                </c:pt>
                <c:pt idx="1">
                  <c:v>13.9</c:v>
                </c:pt>
                <c:pt idx="2">
                  <c:v>15.9</c:v>
                </c:pt>
                <c:pt idx="3">
                  <c:v>13.9</c:v>
                </c:pt>
                <c:pt idx="4">
                  <c:v>10.9</c:v>
                </c:pt>
                <c:pt idx="5">
                  <c:v>11.1</c:v>
                </c:pt>
              </c:numCache>
            </c:numRef>
          </c:val>
          <c:extLst>
            <c:ext xmlns:c16="http://schemas.microsoft.com/office/drawing/2014/chart" uri="{C3380CC4-5D6E-409C-BE32-E72D297353CC}">
              <c16:uniqueId val="{00000001-6F9F-4925-823B-68EA9DF515C1}"/>
            </c:ext>
          </c:extLst>
        </c:ser>
        <c:ser>
          <c:idx val="2"/>
          <c:order val="2"/>
          <c:tx>
            <c:strRef>
              <c:f>'Housing attitudes'!$J$2</c:f>
              <c:strCache>
                <c:ptCount val="1"/>
                <c:pt idx="0">
                  <c:v>Positive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'Housing attitudes'!$G$3:$G$8</c:f>
              <c:strCache>
                <c:ptCount val="6"/>
                <c:pt idx="0">
                  <c:v>Adapting your current house to your needs?</c:v>
                </c:pt>
                <c:pt idx="1">
                  <c:v>Moving to an adapted type of housing?</c:v>
                </c:pt>
                <c:pt idx="2">
                  <c:v>Moving in with your children?</c:v>
                </c:pt>
                <c:pt idx="3">
                  <c:v>Living together with a few other older people?</c:v>
                </c:pt>
                <c:pt idx="4">
                  <c:v>Moving to a nursing home?</c:v>
                </c:pt>
                <c:pt idx="5">
                  <c:v>Moving in with a relative (other than your children)?</c:v>
                </c:pt>
              </c:strCache>
            </c:strRef>
          </c:cat>
          <c:val>
            <c:numRef>
              <c:f>'Housing attitudes'!$J$3:$J$8</c:f>
              <c:numCache>
                <c:formatCode>0</c:formatCode>
                <c:ptCount val="6"/>
                <c:pt idx="0">
                  <c:v>78.2</c:v>
                </c:pt>
                <c:pt idx="1">
                  <c:v>30.1</c:v>
                </c:pt>
                <c:pt idx="2">
                  <c:v>17.3</c:v>
                </c:pt>
                <c:pt idx="3">
                  <c:v>21.4</c:v>
                </c:pt>
                <c:pt idx="4">
                  <c:v>10.9</c:v>
                </c:pt>
                <c:pt idx="5" formatCode="0.0">
                  <c:v>8.1</c:v>
                </c:pt>
              </c:numCache>
            </c:numRef>
          </c:val>
          <c:extLst>
            <c:ext xmlns:c16="http://schemas.microsoft.com/office/drawing/2014/chart" uri="{C3380CC4-5D6E-409C-BE32-E72D297353CC}">
              <c16:uniqueId val="{00000002-6F9F-4925-823B-68EA9DF515C1}"/>
            </c:ext>
          </c:extLst>
        </c:ser>
        <c:dLbls>
          <c:showLegendKey val="0"/>
          <c:showVal val="1"/>
          <c:showCatName val="0"/>
          <c:showSerName val="0"/>
          <c:showPercent val="0"/>
          <c:showBubbleSize val="0"/>
        </c:dLbls>
        <c:gapWidth val="150"/>
        <c:overlap val="100"/>
        <c:axId val="206975744"/>
        <c:axId val="206977280"/>
      </c:barChart>
      <c:catAx>
        <c:axId val="206975744"/>
        <c:scaling>
          <c:orientation val="minMax"/>
        </c:scaling>
        <c:delete val="0"/>
        <c:axPos val="l"/>
        <c:numFmt formatCode="General" sourceLinked="0"/>
        <c:majorTickMark val="none"/>
        <c:minorTickMark val="none"/>
        <c:tickLblPos val="nextTo"/>
        <c:crossAx val="206977280"/>
        <c:crosses val="autoZero"/>
        <c:auto val="1"/>
        <c:lblAlgn val="ctr"/>
        <c:lblOffset val="100"/>
        <c:noMultiLvlLbl val="0"/>
      </c:catAx>
      <c:valAx>
        <c:axId val="206977280"/>
        <c:scaling>
          <c:orientation val="minMax"/>
        </c:scaling>
        <c:delete val="1"/>
        <c:axPos val="b"/>
        <c:numFmt formatCode="0" sourceLinked="1"/>
        <c:majorTickMark val="out"/>
        <c:minorTickMark val="none"/>
        <c:tickLblPos val="nextTo"/>
        <c:crossAx val="206975744"/>
        <c:crosses val="autoZero"/>
        <c:crossBetween val="between"/>
      </c:valAx>
    </c:plotArea>
    <c:legend>
      <c:legendPos val="t"/>
      <c:layout>
        <c:manualLayout>
          <c:xMode val="edge"/>
          <c:yMode val="edge"/>
          <c:x val="0.11004698242024882"/>
          <c:y val="1.5620871205916907E-2"/>
          <c:w val="0.78896936032542764"/>
          <c:h val="6.1692601344501913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HousingOptions!$B$2:$B$3</c:f>
              <c:strCache>
                <c:ptCount val="2"/>
                <c:pt idx="0">
                  <c:v>Negative</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HousingOptions!$A$4:$A$25</c:f>
              <c:strCache>
                <c:ptCount val="22"/>
                <c:pt idx="0">
                  <c:v>Clare</c:v>
                </c:pt>
                <c:pt idx="1">
                  <c:v>Cork Co</c:v>
                </c:pt>
                <c:pt idx="2">
                  <c:v>Cork City</c:v>
                </c:pt>
                <c:pt idx="3">
                  <c:v>Cavan</c:v>
                </c:pt>
                <c:pt idx="4">
                  <c:v>Dub City</c:v>
                </c:pt>
                <c:pt idx="5">
                  <c:v>Dub Fingal</c:v>
                </c:pt>
                <c:pt idx="6">
                  <c:v>DLR</c:v>
                </c:pt>
                <c:pt idx="7">
                  <c:v>Dub Sth</c:v>
                </c:pt>
                <c:pt idx="8">
                  <c:v>Galway Co</c:v>
                </c:pt>
                <c:pt idx="9">
                  <c:v>Galway City</c:v>
                </c:pt>
                <c:pt idx="10">
                  <c:v>Kildare</c:v>
                </c:pt>
                <c:pt idx="11">
                  <c:v>Kilkenny</c:v>
                </c:pt>
                <c:pt idx="12">
                  <c:v>Laois</c:v>
                </c:pt>
                <c:pt idx="13">
                  <c:v>Limk City</c:v>
                </c:pt>
                <c:pt idx="14">
                  <c:v>Limk Co</c:v>
                </c:pt>
                <c:pt idx="15">
                  <c:v>Louth</c:v>
                </c:pt>
                <c:pt idx="16">
                  <c:v>Meath</c:v>
                </c:pt>
                <c:pt idx="17">
                  <c:v>Mayo</c:v>
                </c:pt>
                <c:pt idx="18">
                  <c:v>Tipp</c:v>
                </c:pt>
                <c:pt idx="19">
                  <c:v>Wicklow</c:v>
                </c:pt>
                <c:pt idx="20">
                  <c:v>Wexford</c:v>
                </c:pt>
                <c:pt idx="21">
                  <c:v>Total</c:v>
                </c:pt>
              </c:strCache>
            </c:strRef>
          </c:cat>
          <c:val>
            <c:numRef>
              <c:f>HousingOptions!$B$4:$B$25</c:f>
              <c:numCache>
                <c:formatCode>General</c:formatCode>
                <c:ptCount val="22"/>
                <c:pt idx="0">
                  <c:v>17.3</c:v>
                </c:pt>
                <c:pt idx="1">
                  <c:v>17.399999999999999</c:v>
                </c:pt>
                <c:pt idx="2">
                  <c:v>11.4</c:v>
                </c:pt>
                <c:pt idx="3">
                  <c:v>6.2</c:v>
                </c:pt>
                <c:pt idx="4">
                  <c:v>4.9000000000000004</c:v>
                </c:pt>
                <c:pt idx="5">
                  <c:v>1.8</c:v>
                </c:pt>
                <c:pt idx="6">
                  <c:v>5.9</c:v>
                </c:pt>
                <c:pt idx="7">
                  <c:v>2.7</c:v>
                </c:pt>
                <c:pt idx="8">
                  <c:v>8.8000000000000007</c:v>
                </c:pt>
                <c:pt idx="9">
                  <c:v>7.9</c:v>
                </c:pt>
                <c:pt idx="10">
                  <c:v>5.2</c:v>
                </c:pt>
                <c:pt idx="11">
                  <c:v>9.1</c:v>
                </c:pt>
                <c:pt idx="12">
                  <c:v>3.4</c:v>
                </c:pt>
                <c:pt idx="13">
                  <c:v>3.7</c:v>
                </c:pt>
                <c:pt idx="14">
                  <c:v>20.100000000000001</c:v>
                </c:pt>
                <c:pt idx="15">
                  <c:v>3.9</c:v>
                </c:pt>
                <c:pt idx="16">
                  <c:v>7.7</c:v>
                </c:pt>
                <c:pt idx="17">
                  <c:v>3.7</c:v>
                </c:pt>
                <c:pt idx="18">
                  <c:v>21.2</c:v>
                </c:pt>
                <c:pt idx="19">
                  <c:v>36.5</c:v>
                </c:pt>
                <c:pt idx="20">
                  <c:v>22</c:v>
                </c:pt>
                <c:pt idx="21">
                  <c:v>10.7</c:v>
                </c:pt>
              </c:numCache>
            </c:numRef>
          </c:val>
          <c:extLst>
            <c:ext xmlns:c16="http://schemas.microsoft.com/office/drawing/2014/chart" uri="{C3380CC4-5D6E-409C-BE32-E72D297353CC}">
              <c16:uniqueId val="{00000000-D36C-4C09-86F5-B8FC97BC40AC}"/>
            </c:ext>
          </c:extLst>
        </c:ser>
        <c:ser>
          <c:idx val="1"/>
          <c:order val="1"/>
          <c:tx>
            <c:strRef>
              <c:f>HousingOptions!$C$2:$C$3</c:f>
              <c:strCache>
                <c:ptCount val="2"/>
                <c:pt idx="0">
                  <c:v>Neither negative nor positive</c:v>
                </c:pt>
                <c:pt idx="1">
                  <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HousingOptions!$A$4:$A$25</c:f>
              <c:strCache>
                <c:ptCount val="22"/>
                <c:pt idx="0">
                  <c:v>Clare</c:v>
                </c:pt>
                <c:pt idx="1">
                  <c:v>Cork Co</c:v>
                </c:pt>
                <c:pt idx="2">
                  <c:v>Cork City</c:v>
                </c:pt>
                <c:pt idx="3">
                  <c:v>Cavan</c:v>
                </c:pt>
                <c:pt idx="4">
                  <c:v>Dub City</c:v>
                </c:pt>
                <c:pt idx="5">
                  <c:v>Dub Fingal</c:v>
                </c:pt>
                <c:pt idx="6">
                  <c:v>DLR</c:v>
                </c:pt>
                <c:pt idx="7">
                  <c:v>Dub Sth</c:v>
                </c:pt>
                <c:pt idx="8">
                  <c:v>Galway Co</c:v>
                </c:pt>
                <c:pt idx="9">
                  <c:v>Galway City</c:v>
                </c:pt>
                <c:pt idx="10">
                  <c:v>Kildare</c:v>
                </c:pt>
                <c:pt idx="11">
                  <c:v>Kilkenny</c:v>
                </c:pt>
                <c:pt idx="12">
                  <c:v>Laois</c:v>
                </c:pt>
                <c:pt idx="13">
                  <c:v>Limk City</c:v>
                </c:pt>
                <c:pt idx="14">
                  <c:v>Limk Co</c:v>
                </c:pt>
                <c:pt idx="15">
                  <c:v>Louth</c:v>
                </c:pt>
                <c:pt idx="16">
                  <c:v>Meath</c:v>
                </c:pt>
                <c:pt idx="17">
                  <c:v>Mayo</c:v>
                </c:pt>
                <c:pt idx="18">
                  <c:v>Tipp</c:v>
                </c:pt>
                <c:pt idx="19">
                  <c:v>Wicklow</c:v>
                </c:pt>
                <c:pt idx="20">
                  <c:v>Wexford</c:v>
                </c:pt>
                <c:pt idx="21">
                  <c:v>Total</c:v>
                </c:pt>
              </c:strCache>
            </c:strRef>
          </c:cat>
          <c:val>
            <c:numRef>
              <c:f>HousingOptions!$C$4:$C$25</c:f>
              <c:numCache>
                <c:formatCode>General</c:formatCode>
                <c:ptCount val="22"/>
                <c:pt idx="0">
                  <c:v>3.4</c:v>
                </c:pt>
                <c:pt idx="1">
                  <c:v>11.3</c:v>
                </c:pt>
                <c:pt idx="2">
                  <c:v>22.5</c:v>
                </c:pt>
                <c:pt idx="3">
                  <c:v>12.3</c:v>
                </c:pt>
                <c:pt idx="4">
                  <c:v>6.8</c:v>
                </c:pt>
                <c:pt idx="5">
                  <c:v>11.5</c:v>
                </c:pt>
                <c:pt idx="6">
                  <c:v>13.2</c:v>
                </c:pt>
                <c:pt idx="7">
                  <c:v>14.1</c:v>
                </c:pt>
                <c:pt idx="8">
                  <c:v>7.6</c:v>
                </c:pt>
                <c:pt idx="9">
                  <c:v>3.5</c:v>
                </c:pt>
                <c:pt idx="10">
                  <c:v>7.2</c:v>
                </c:pt>
                <c:pt idx="11">
                  <c:v>16.3</c:v>
                </c:pt>
                <c:pt idx="12">
                  <c:v>13.7</c:v>
                </c:pt>
                <c:pt idx="13">
                  <c:v>3.8</c:v>
                </c:pt>
                <c:pt idx="14">
                  <c:v>13</c:v>
                </c:pt>
                <c:pt idx="15">
                  <c:v>6.8</c:v>
                </c:pt>
                <c:pt idx="16">
                  <c:v>19.5</c:v>
                </c:pt>
                <c:pt idx="17">
                  <c:v>15.7</c:v>
                </c:pt>
                <c:pt idx="18">
                  <c:v>9.4</c:v>
                </c:pt>
                <c:pt idx="19">
                  <c:v>17</c:v>
                </c:pt>
                <c:pt idx="20">
                  <c:v>7.1</c:v>
                </c:pt>
                <c:pt idx="21">
                  <c:v>11.1</c:v>
                </c:pt>
              </c:numCache>
            </c:numRef>
          </c:val>
          <c:extLst>
            <c:ext xmlns:c16="http://schemas.microsoft.com/office/drawing/2014/chart" uri="{C3380CC4-5D6E-409C-BE32-E72D297353CC}">
              <c16:uniqueId val="{00000001-D36C-4C09-86F5-B8FC97BC40AC}"/>
            </c:ext>
          </c:extLst>
        </c:ser>
        <c:ser>
          <c:idx val="2"/>
          <c:order val="2"/>
          <c:tx>
            <c:strRef>
              <c:f>HousingOptions!$D$2:$D$3</c:f>
              <c:strCache>
                <c:ptCount val="2"/>
                <c:pt idx="0">
                  <c:v>Positive</c:v>
                </c:pt>
                <c:pt idx="1">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HousingOptions!$A$4:$A$25</c:f>
              <c:strCache>
                <c:ptCount val="22"/>
                <c:pt idx="0">
                  <c:v>Clare</c:v>
                </c:pt>
                <c:pt idx="1">
                  <c:v>Cork Co</c:v>
                </c:pt>
                <c:pt idx="2">
                  <c:v>Cork City</c:v>
                </c:pt>
                <c:pt idx="3">
                  <c:v>Cavan</c:v>
                </c:pt>
                <c:pt idx="4">
                  <c:v>Dub City</c:v>
                </c:pt>
                <c:pt idx="5">
                  <c:v>Dub Fingal</c:v>
                </c:pt>
                <c:pt idx="6">
                  <c:v>DLR</c:v>
                </c:pt>
                <c:pt idx="7">
                  <c:v>Dub Sth</c:v>
                </c:pt>
                <c:pt idx="8">
                  <c:v>Galway Co</c:v>
                </c:pt>
                <c:pt idx="9">
                  <c:v>Galway City</c:v>
                </c:pt>
                <c:pt idx="10">
                  <c:v>Kildare</c:v>
                </c:pt>
                <c:pt idx="11">
                  <c:v>Kilkenny</c:v>
                </c:pt>
                <c:pt idx="12">
                  <c:v>Laois</c:v>
                </c:pt>
                <c:pt idx="13">
                  <c:v>Limk City</c:v>
                </c:pt>
                <c:pt idx="14">
                  <c:v>Limk Co</c:v>
                </c:pt>
                <c:pt idx="15">
                  <c:v>Louth</c:v>
                </c:pt>
                <c:pt idx="16">
                  <c:v>Meath</c:v>
                </c:pt>
                <c:pt idx="17">
                  <c:v>Mayo</c:v>
                </c:pt>
                <c:pt idx="18">
                  <c:v>Tipp</c:v>
                </c:pt>
                <c:pt idx="19">
                  <c:v>Wicklow</c:v>
                </c:pt>
                <c:pt idx="20">
                  <c:v>Wexford</c:v>
                </c:pt>
                <c:pt idx="21">
                  <c:v>Total</c:v>
                </c:pt>
              </c:strCache>
            </c:strRef>
          </c:cat>
          <c:val>
            <c:numRef>
              <c:f>HousingOptions!$D$4:$D$25</c:f>
              <c:numCache>
                <c:formatCode>General</c:formatCode>
                <c:ptCount val="22"/>
                <c:pt idx="0">
                  <c:v>79.3</c:v>
                </c:pt>
                <c:pt idx="1">
                  <c:v>71.3</c:v>
                </c:pt>
                <c:pt idx="2">
                  <c:v>66</c:v>
                </c:pt>
                <c:pt idx="3">
                  <c:v>81.5</c:v>
                </c:pt>
                <c:pt idx="4">
                  <c:v>88.2</c:v>
                </c:pt>
                <c:pt idx="5">
                  <c:v>86.7</c:v>
                </c:pt>
                <c:pt idx="6">
                  <c:v>80.900000000000006</c:v>
                </c:pt>
                <c:pt idx="7">
                  <c:v>83.2</c:v>
                </c:pt>
                <c:pt idx="8">
                  <c:v>83.6</c:v>
                </c:pt>
                <c:pt idx="9">
                  <c:v>88.6</c:v>
                </c:pt>
                <c:pt idx="10">
                  <c:v>87.6</c:v>
                </c:pt>
                <c:pt idx="11">
                  <c:v>74.599999999999994</c:v>
                </c:pt>
                <c:pt idx="12">
                  <c:v>82.9</c:v>
                </c:pt>
                <c:pt idx="13">
                  <c:v>92.5</c:v>
                </c:pt>
                <c:pt idx="14">
                  <c:v>66.900000000000006</c:v>
                </c:pt>
                <c:pt idx="15">
                  <c:v>89.3</c:v>
                </c:pt>
                <c:pt idx="16">
                  <c:v>72.8</c:v>
                </c:pt>
                <c:pt idx="17">
                  <c:v>80.599999999999994</c:v>
                </c:pt>
                <c:pt idx="18">
                  <c:v>69.400000000000006</c:v>
                </c:pt>
                <c:pt idx="19">
                  <c:v>46.5</c:v>
                </c:pt>
                <c:pt idx="20">
                  <c:v>71</c:v>
                </c:pt>
                <c:pt idx="21">
                  <c:v>78.2</c:v>
                </c:pt>
              </c:numCache>
            </c:numRef>
          </c:val>
          <c:extLst>
            <c:ext xmlns:c16="http://schemas.microsoft.com/office/drawing/2014/chart" uri="{C3380CC4-5D6E-409C-BE32-E72D297353CC}">
              <c16:uniqueId val="{00000002-D36C-4C09-86F5-B8FC97BC40AC}"/>
            </c:ext>
          </c:extLst>
        </c:ser>
        <c:dLbls>
          <c:dLblPos val="ctr"/>
          <c:showLegendKey val="0"/>
          <c:showVal val="1"/>
          <c:showCatName val="0"/>
          <c:showSerName val="0"/>
          <c:showPercent val="0"/>
          <c:showBubbleSize val="0"/>
        </c:dLbls>
        <c:gapWidth val="150"/>
        <c:overlap val="100"/>
        <c:axId val="645099952"/>
        <c:axId val="645100936"/>
      </c:barChart>
      <c:catAx>
        <c:axId val="6450999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5100936"/>
        <c:crosses val="autoZero"/>
        <c:auto val="1"/>
        <c:lblAlgn val="ctr"/>
        <c:lblOffset val="100"/>
        <c:noMultiLvlLbl val="0"/>
      </c:catAx>
      <c:valAx>
        <c:axId val="645100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5099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HousingOptions!$B$210:$B$211</c:f>
              <c:strCache>
                <c:ptCount val="2"/>
                <c:pt idx="0">
                  <c:v>Yes</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HousingOptions!$A$212:$A$233</c:f>
              <c:strCache>
                <c:ptCount val="22"/>
                <c:pt idx="0">
                  <c:v>Kilkenny</c:v>
                </c:pt>
                <c:pt idx="1">
                  <c:v>Cavan</c:v>
                </c:pt>
                <c:pt idx="2">
                  <c:v>Dub Sth</c:v>
                </c:pt>
                <c:pt idx="3">
                  <c:v>Limk City</c:v>
                </c:pt>
                <c:pt idx="4">
                  <c:v>Wicklow</c:v>
                </c:pt>
                <c:pt idx="5">
                  <c:v>Kildare</c:v>
                </c:pt>
                <c:pt idx="6">
                  <c:v>Meath</c:v>
                </c:pt>
                <c:pt idx="7">
                  <c:v>DLR</c:v>
                </c:pt>
                <c:pt idx="8">
                  <c:v>Galway Co</c:v>
                </c:pt>
                <c:pt idx="9">
                  <c:v>Dub Fingal</c:v>
                </c:pt>
                <c:pt idx="10">
                  <c:v>Cork City</c:v>
                </c:pt>
                <c:pt idx="11">
                  <c:v>Louth</c:v>
                </c:pt>
                <c:pt idx="12">
                  <c:v>Dub City</c:v>
                </c:pt>
                <c:pt idx="13">
                  <c:v>Mayo</c:v>
                </c:pt>
                <c:pt idx="14">
                  <c:v>Total</c:v>
                </c:pt>
                <c:pt idx="15">
                  <c:v>Clare</c:v>
                </c:pt>
                <c:pt idx="16">
                  <c:v>Laois</c:v>
                </c:pt>
                <c:pt idx="17">
                  <c:v>Tipp</c:v>
                </c:pt>
                <c:pt idx="18">
                  <c:v>Wexford</c:v>
                </c:pt>
                <c:pt idx="19">
                  <c:v>Galway City</c:v>
                </c:pt>
                <c:pt idx="20">
                  <c:v>Cork Co</c:v>
                </c:pt>
                <c:pt idx="21">
                  <c:v>Limk Co</c:v>
                </c:pt>
              </c:strCache>
            </c:strRef>
          </c:cat>
          <c:val>
            <c:numRef>
              <c:f>HousingOptions!$B$212:$B$233</c:f>
              <c:numCache>
                <c:formatCode>General</c:formatCode>
                <c:ptCount val="22"/>
                <c:pt idx="0">
                  <c:v>10.3</c:v>
                </c:pt>
                <c:pt idx="1">
                  <c:v>14.6</c:v>
                </c:pt>
                <c:pt idx="2">
                  <c:v>14.9</c:v>
                </c:pt>
                <c:pt idx="3">
                  <c:v>21.4</c:v>
                </c:pt>
                <c:pt idx="4">
                  <c:v>24.6</c:v>
                </c:pt>
                <c:pt idx="5">
                  <c:v>25.3</c:v>
                </c:pt>
                <c:pt idx="6">
                  <c:v>25.6</c:v>
                </c:pt>
                <c:pt idx="7">
                  <c:v>27.3</c:v>
                </c:pt>
                <c:pt idx="8">
                  <c:v>29.3</c:v>
                </c:pt>
                <c:pt idx="9">
                  <c:v>29.4</c:v>
                </c:pt>
                <c:pt idx="10">
                  <c:v>29.6</c:v>
                </c:pt>
                <c:pt idx="11">
                  <c:v>30.9</c:v>
                </c:pt>
                <c:pt idx="12">
                  <c:v>31.1</c:v>
                </c:pt>
                <c:pt idx="13">
                  <c:v>32.5</c:v>
                </c:pt>
                <c:pt idx="14">
                  <c:v>32.700000000000003</c:v>
                </c:pt>
                <c:pt idx="15">
                  <c:v>37.5</c:v>
                </c:pt>
                <c:pt idx="16">
                  <c:v>39.700000000000003</c:v>
                </c:pt>
                <c:pt idx="17">
                  <c:v>40</c:v>
                </c:pt>
                <c:pt idx="18">
                  <c:v>40.299999999999997</c:v>
                </c:pt>
                <c:pt idx="19">
                  <c:v>44</c:v>
                </c:pt>
                <c:pt idx="20">
                  <c:v>53.2</c:v>
                </c:pt>
                <c:pt idx="21">
                  <c:v>54.6</c:v>
                </c:pt>
              </c:numCache>
            </c:numRef>
          </c:val>
          <c:extLst>
            <c:ext xmlns:c16="http://schemas.microsoft.com/office/drawing/2014/chart" uri="{C3380CC4-5D6E-409C-BE32-E72D297353CC}">
              <c16:uniqueId val="{00000000-8143-4BC5-BEBD-5C9819356E62}"/>
            </c:ext>
          </c:extLst>
        </c:ser>
        <c:dLbls>
          <c:dLblPos val="ctr"/>
          <c:showLegendKey val="0"/>
          <c:showVal val="1"/>
          <c:showCatName val="0"/>
          <c:showSerName val="0"/>
          <c:showPercent val="0"/>
          <c:showBubbleSize val="0"/>
        </c:dLbls>
        <c:gapWidth val="150"/>
        <c:overlap val="100"/>
        <c:axId val="640599616"/>
        <c:axId val="640596008"/>
      </c:barChart>
      <c:catAx>
        <c:axId val="64059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0596008"/>
        <c:crosses val="autoZero"/>
        <c:auto val="1"/>
        <c:lblAlgn val="ctr"/>
        <c:lblOffset val="100"/>
        <c:noMultiLvlLbl val="0"/>
      </c:catAx>
      <c:valAx>
        <c:axId val="640596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059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HousingOptions!$M$136:$M$138</c:f>
              <c:strCache>
                <c:ptCount val="3"/>
                <c:pt idx="0">
                  <c:v>Positive about…</c:v>
                </c:pt>
                <c:pt idx="1">
                  <c:v>%</c:v>
                </c:pt>
                <c:pt idx="2">
                  <c:v>Mayo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HousingOptions!$L$139:$L$144</c:f>
              <c:strCache>
                <c:ptCount val="6"/>
                <c:pt idx="0">
                  <c:v>Adapting your current house to your needs?</c:v>
                </c:pt>
                <c:pt idx="1">
                  <c:v>Moving to an adapted type of housing?</c:v>
                </c:pt>
                <c:pt idx="2">
                  <c:v>Moving in with your children?</c:v>
                </c:pt>
                <c:pt idx="3">
                  <c:v>Living together with a few other older people?</c:v>
                </c:pt>
                <c:pt idx="4">
                  <c:v>Moving to a nursing home?</c:v>
                </c:pt>
                <c:pt idx="5">
                  <c:v>Moving in with a relative (not your children)?</c:v>
                </c:pt>
              </c:strCache>
            </c:strRef>
          </c:cat>
          <c:val>
            <c:numRef>
              <c:f>HousingOptions!$M$139:$M$144</c:f>
              <c:numCache>
                <c:formatCode>General</c:formatCode>
                <c:ptCount val="6"/>
                <c:pt idx="0">
                  <c:v>80.599999999999994</c:v>
                </c:pt>
                <c:pt idx="1">
                  <c:v>53.8</c:v>
                </c:pt>
                <c:pt idx="2">
                  <c:v>13.9</c:v>
                </c:pt>
                <c:pt idx="3">
                  <c:v>30.4</c:v>
                </c:pt>
                <c:pt idx="4">
                  <c:v>6.6</c:v>
                </c:pt>
                <c:pt idx="5">
                  <c:v>9.9</c:v>
                </c:pt>
              </c:numCache>
            </c:numRef>
          </c:val>
          <c:extLst>
            <c:ext xmlns:c16="http://schemas.microsoft.com/office/drawing/2014/chart" uri="{C3380CC4-5D6E-409C-BE32-E72D297353CC}">
              <c16:uniqueId val="{00000000-9056-4237-A7DB-297E2E070CA6}"/>
            </c:ext>
          </c:extLst>
        </c:ser>
        <c:ser>
          <c:idx val="1"/>
          <c:order val="1"/>
          <c:tx>
            <c:strRef>
              <c:f>HousingOptions!$N$136:$N$138</c:f>
              <c:strCache>
                <c:ptCount val="3"/>
                <c:pt idx="0">
                  <c:v>Positive about…</c:v>
                </c:pt>
                <c:pt idx="1">
                  <c:v>%</c:v>
                </c:pt>
                <c:pt idx="2">
                  <c:v>Total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HousingOptions!$L$139:$L$144</c:f>
              <c:strCache>
                <c:ptCount val="6"/>
                <c:pt idx="0">
                  <c:v>Adapting your current house to your needs?</c:v>
                </c:pt>
                <c:pt idx="1">
                  <c:v>Moving to an adapted type of housing?</c:v>
                </c:pt>
                <c:pt idx="2">
                  <c:v>Moving in with your children?</c:v>
                </c:pt>
                <c:pt idx="3">
                  <c:v>Living together with a few other older people?</c:v>
                </c:pt>
                <c:pt idx="4">
                  <c:v>Moving to a nursing home?</c:v>
                </c:pt>
                <c:pt idx="5">
                  <c:v>Moving in with a relative (not your children)?</c:v>
                </c:pt>
              </c:strCache>
            </c:strRef>
          </c:cat>
          <c:val>
            <c:numRef>
              <c:f>HousingOptions!$N$139:$N$144</c:f>
              <c:numCache>
                <c:formatCode>General</c:formatCode>
                <c:ptCount val="6"/>
                <c:pt idx="0">
                  <c:v>78.2</c:v>
                </c:pt>
                <c:pt idx="1">
                  <c:v>30.1</c:v>
                </c:pt>
                <c:pt idx="2">
                  <c:v>17.3</c:v>
                </c:pt>
                <c:pt idx="3">
                  <c:v>21.4</c:v>
                </c:pt>
                <c:pt idx="4">
                  <c:v>10.9</c:v>
                </c:pt>
                <c:pt idx="5">
                  <c:v>8.1</c:v>
                </c:pt>
              </c:numCache>
            </c:numRef>
          </c:val>
          <c:extLst>
            <c:ext xmlns:c16="http://schemas.microsoft.com/office/drawing/2014/chart" uri="{C3380CC4-5D6E-409C-BE32-E72D297353CC}">
              <c16:uniqueId val="{00000001-9056-4237-A7DB-297E2E070CA6}"/>
            </c:ext>
          </c:extLst>
        </c:ser>
        <c:dLbls>
          <c:dLblPos val="outEnd"/>
          <c:showLegendKey val="0"/>
          <c:showVal val="1"/>
          <c:showCatName val="0"/>
          <c:showSerName val="0"/>
          <c:showPercent val="0"/>
          <c:showBubbleSize val="0"/>
        </c:dLbls>
        <c:gapWidth val="100"/>
        <c:axId val="655971112"/>
        <c:axId val="655971440"/>
      </c:barChart>
      <c:catAx>
        <c:axId val="65597111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655971440"/>
        <c:crosses val="autoZero"/>
        <c:auto val="1"/>
        <c:lblAlgn val="ctr"/>
        <c:lblOffset val="100"/>
        <c:noMultiLvlLbl val="0"/>
      </c:catAx>
      <c:valAx>
        <c:axId val="65597144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55971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PersonalSafety!$B$132:$B$133</c:f>
              <c:strCache>
                <c:ptCount val="2"/>
                <c:pt idx="0">
                  <c:v>Fairly unsafe</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PersonalSafety!$A$134:$A$155</c:f>
              <c:strCache>
                <c:ptCount val="22"/>
                <c:pt idx="0">
                  <c:v>Kildare</c:v>
                </c:pt>
                <c:pt idx="1">
                  <c:v>Limk City</c:v>
                </c:pt>
                <c:pt idx="2">
                  <c:v>Cork Co</c:v>
                </c:pt>
                <c:pt idx="3">
                  <c:v>Laois</c:v>
                </c:pt>
                <c:pt idx="4">
                  <c:v>Dub Fingal</c:v>
                </c:pt>
                <c:pt idx="5">
                  <c:v>DLR</c:v>
                </c:pt>
                <c:pt idx="6">
                  <c:v>Cork City</c:v>
                </c:pt>
                <c:pt idx="7">
                  <c:v>Dub Sth</c:v>
                </c:pt>
                <c:pt idx="8">
                  <c:v>Meath</c:v>
                </c:pt>
                <c:pt idx="9">
                  <c:v>Limk Co</c:v>
                </c:pt>
                <c:pt idx="10">
                  <c:v>Dub City</c:v>
                </c:pt>
                <c:pt idx="11">
                  <c:v>Wexford</c:v>
                </c:pt>
                <c:pt idx="12">
                  <c:v>Total</c:v>
                </c:pt>
                <c:pt idx="13">
                  <c:v>Tipp</c:v>
                </c:pt>
                <c:pt idx="14">
                  <c:v>Galway City</c:v>
                </c:pt>
                <c:pt idx="15">
                  <c:v>Wicklow</c:v>
                </c:pt>
                <c:pt idx="16">
                  <c:v>Cavan</c:v>
                </c:pt>
                <c:pt idx="17">
                  <c:v>Louth</c:v>
                </c:pt>
                <c:pt idx="18">
                  <c:v>Galway Co</c:v>
                </c:pt>
                <c:pt idx="19">
                  <c:v>Kilkenny</c:v>
                </c:pt>
                <c:pt idx="20">
                  <c:v>Clare</c:v>
                </c:pt>
                <c:pt idx="21">
                  <c:v>Mayo</c:v>
                </c:pt>
              </c:strCache>
            </c:strRef>
          </c:cat>
          <c:val>
            <c:numRef>
              <c:f>PersonalSafety!$B$134:$B$155</c:f>
              <c:numCache>
                <c:formatCode>General</c:formatCode>
                <c:ptCount val="22"/>
                <c:pt idx="0">
                  <c:v>15</c:v>
                </c:pt>
                <c:pt idx="1">
                  <c:v>17.8</c:v>
                </c:pt>
                <c:pt idx="2">
                  <c:v>16.600000000000001</c:v>
                </c:pt>
                <c:pt idx="3">
                  <c:v>20.3</c:v>
                </c:pt>
                <c:pt idx="4">
                  <c:v>9</c:v>
                </c:pt>
                <c:pt idx="5">
                  <c:v>11.4</c:v>
                </c:pt>
                <c:pt idx="6">
                  <c:v>11.2</c:v>
                </c:pt>
                <c:pt idx="7">
                  <c:v>8.6999999999999993</c:v>
                </c:pt>
                <c:pt idx="8">
                  <c:v>16.100000000000001</c:v>
                </c:pt>
                <c:pt idx="9">
                  <c:v>15.2</c:v>
                </c:pt>
                <c:pt idx="10">
                  <c:v>18.8</c:v>
                </c:pt>
                <c:pt idx="11">
                  <c:v>14.7</c:v>
                </c:pt>
                <c:pt idx="12">
                  <c:v>12.7</c:v>
                </c:pt>
                <c:pt idx="13">
                  <c:v>10.9</c:v>
                </c:pt>
                <c:pt idx="14">
                  <c:v>10.7</c:v>
                </c:pt>
                <c:pt idx="15">
                  <c:v>7.7</c:v>
                </c:pt>
                <c:pt idx="16">
                  <c:v>12.1</c:v>
                </c:pt>
                <c:pt idx="17">
                  <c:v>9.1</c:v>
                </c:pt>
                <c:pt idx="18">
                  <c:v>9.6</c:v>
                </c:pt>
                <c:pt idx="19">
                  <c:v>10.1</c:v>
                </c:pt>
                <c:pt idx="20">
                  <c:v>9.1</c:v>
                </c:pt>
                <c:pt idx="21">
                  <c:v>2.9</c:v>
                </c:pt>
              </c:numCache>
            </c:numRef>
          </c:val>
          <c:extLst>
            <c:ext xmlns:c16="http://schemas.microsoft.com/office/drawing/2014/chart" uri="{C3380CC4-5D6E-409C-BE32-E72D297353CC}">
              <c16:uniqueId val="{00000000-F319-4AAD-98C1-6DEE7DABA067}"/>
            </c:ext>
          </c:extLst>
        </c:ser>
        <c:ser>
          <c:idx val="1"/>
          <c:order val="1"/>
          <c:tx>
            <c:strRef>
              <c:f>PersonalSafety!$C$132:$C$133</c:f>
              <c:strCache>
                <c:ptCount val="2"/>
                <c:pt idx="0">
                  <c:v>Very unsafe</c:v>
                </c:pt>
                <c:pt idx="1">
                  <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PersonalSafety!$A$134:$A$155</c:f>
              <c:strCache>
                <c:ptCount val="22"/>
                <c:pt idx="0">
                  <c:v>Kildare</c:v>
                </c:pt>
                <c:pt idx="1">
                  <c:v>Limk City</c:v>
                </c:pt>
                <c:pt idx="2">
                  <c:v>Cork Co</c:v>
                </c:pt>
                <c:pt idx="3">
                  <c:v>Laois</c:v>
                </c:pt>
                <c:pt idx="4">
                  <c:v>Dub Fingal</c:v>
                </c:pt>
                <c:pt idx="5">
                  <c:v>DLR</c:v>
                </c:pt>
                <c:pt idx="6">
                  <c:v>Cork City</c:v>
                </c:pt>
                <c:pt idx="7">
                  <c:v>Dub Sth</c:v>
                </c:pt>
                <c:pt idx="8">
                  <c:v>Meath</c:v>
                </c:pt>
                <c:pt idx="9">
                  <c:v>Limk Co</c:v>
                </c:pt>
                <c:pt idx="10">
                  <c:v>Dub City</c:v>
                </c:pt>
                <c:pt idx="11">
                  <c:v>Wexford</c:v>
                </c:pt>
                <c:pt idx="12">
                  <c:v>Total</c:v>
                </c:pt>
                <c:pt idx="13">
                  <c:v>Tipp</c:v>
                </c:pt>
                <c:pt idx="14">
                  <c:v>Galway City</c:v>
                </c:pt>
                <c:pt idx="15">
                  <c:v>Wicklow</c:v>
                </c:pt>
                <c:pt idx="16">
                  <c:v>Cavan</c:v>
                </c:pt>
                <c:pt idx="17">
                  <c:v>Louth</c:v>
                </c:pt>
                <c:pt idx="18">
                  <c:v>Galway Co</c:v>
                </c:pt>
                <c:pt idx="19">
                  <c:v>Kilkenny</c:v>
                </c:pt>
                <c:pt idx="20">
                  <c:v>Clare</c:v>
                </c:pt>
                <c:pt idx="21">
                  <c:v>Mayo</c:v>
                </c:pt>
              </c:strCache>
            </c:strRef>
          </c:cat>
          <c:val>
            <c:numRef>
              <c:f>PersonalSafety!$C$134:$C$155</c:f>
              <c:numCache>
                <c:formatCode>General</c:formatCode>
                <c:ptCount val="22"/>
                <c:pt idx="0">
                  <c:v>11.9</c:v>
                </c:pt>
                <c:pt idx="1">
                  <c:v>22</c:v>
                </c:pt>
                <c:pt idx="2">
                  <c:v>6.9</c:v>
                </c:pt>
                <c:pt idx="3">
                  <c:v>19.5</c:v>
                </c:pt>
                <c:pt idx="4">
                  <c:v>1.4</c:v>
                </c:pt>
                <c:pt idx="5">
                  <c:v>2</c:v>
                </c:pt>
                <c:pt idx="6">
                  <c:v>11.8</c:v>
                </c:pt>
                <c:pt idx="7">
                  <c:v>1.1000000000000001</c:v>
                </c:pt>
                <c:pt idx="8">
                  <c:v>4.8</c:v>
                </c:pt>
                <c:pt idx="9">
                  <c:v>4.3</c:v>
                </c:pt>
                <c:pt idx="10">
                  <c:v>1.6</c:v>
                </c:pt>
                <c:pt idx="11">
                  <c:v>6.7</c:v>
                </c:pt>
                <c:pt idx="12">
                  <c:v>4.9000000000000004</c:v>
                </c:pt>
                <c:pt idx="13">
                  <c:v>4.3</c:v>
                </c:pt>
                <c:pt idx="14">
                  <c:v>3.2</c:v>
                </c:pt>
                <c:pt idx="15">
                  <c:v>3.3</c:v>
                </c:pt>
                <c:pt idx="16">
                  <c:v>2.2000000000000002</c:v>
                </c:pt>
                <c:pt idx="17">
                  <c:v>5.3</c:v>
                </c:pt>
                <c:pt idx="18">
                  <c:v>5.8</c:v>
                </c:pt>
                <c:pt idx="19">
                  <c:v>2.8</c:v>
                </c:pt>
                <c:pt idx="20">
                  <c:v>5</c:v>
                </c:pt>
                <c:pt idx="21">
                  <c:v>0.3</c:v>
                </c:pt>
              </c:numCache>
            </c:numRef>
          </c:val>
          <c:extLst>
            <c:ext xmlns:c16="http://schemas.microsoft.com/office/drawing/2014/chart" uri="{C3380CC4-5D6E-409C-BE32-E72D297353CC}">
              <c16:uniqueId val="{00000001-F319-4AAD-98C1-6DEE7DABA067}"/>
            </c:ext>
          </c:extLst>
        </c:ser>
        <c:dLbls>
          <c:dLblPos val="ctr"/>
          <c:showLegendKey val="0"/>
          <c:showVal val="1"/>
          <c:showCatName val="0"/>
          <c:showSerName val="0"/>
          <c:showPercent val="0"/>
          <c:showBubbleSize val="0"/>
        </c:dLbls>
        <c:gapWidth val="150"/>
        <c:overlap val="100"/>
        <c:axId val="207236480"/>
        <c:axId val="207242368"/>
      </c:barChart>
      <c:catAx>
        <c:axId val="207236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42368"/>
        <c:crosses val="autoZero"/>
        <c:auto val="1"/>
        <c:lblAlgn val="ctr"/>
        <c:lblOffset val="100"/>
        <c:noMultiLvlLbl val="0"/>
      </c:catAx>
      <c:valAx>
        <c:axId val="207242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3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2"/>
          <c:order val="0"/>
          <c:tx>
            <c:strRef>
              <c:f>AccesstoServices_Mayo!$K$229:$K$230</c:f>
              <c:strCache>
                <c:ptCount val="2"/>
                <c:pt idx="0">
                  <c:v>Total Mayo</c:v>
                </c:pt>
                <c:pt idx="1">
                  <c:v>%</c:v>
                </c:pt>
              </c:strCache>
            </c:strRef>
          </c:tx>
          <c:spPr>
            <a:gradFill rotWithShape="1">
              <a:gsLst>
                <a:gs pos="0">
                  <a:schemeClr val="accent3">
                    <a:tint val="45000"/>
                    <a:satMod val="200000"/>
                  </a:schemeClr>
                </a:gs>
                <a:gs pos="30000">
                  <a:schemeClr val="accent3">
                    <a:tint val="61000"/>
                    <a:satMod val="200000"/>
                  </a:schemeClr>
                </a:gs>
                <a:gs pos="45000">
                  <a:schemeClr val="accent3">
                    <a:tint val="66000"/>
                    <a:satMod val="200000"/>
                  </a:schemeClr>
                </a:gs>
                <a:gs pos="55000">
                  <a:schemeClr val="accent3">
                    <a:tint val="66000"/>
                    <a:satMod val="200000"/>
                  </a:schemeClr>
                </a:gs>
                <a:gs pos="73000">
                  <a:schemeClr val="accent3">
                    <a:tint val="61000"/>
                    <a:satMod val="200000"/>
                  </a:schemeClr>
                </a:gs>
                <a:gs pos="100000">
                  <a:schemeClr val="accent3">
                    <a:tint val="45000"/>
                    <a:satMod val="200000"/>
                  </a:schemeClr>
                </a:gs>
              </a:gsLst>
              <a:lin ang="950000" scaled="1"/>
            </a:gradFill>
            <a:ln w="9525" cap="flat" cmpd="sng" algn="ctr">
              <a:solidFill>
                <a:schemeClr val="accent3">
                  <a:shade val="95000"/>
                </a:schemeClr>
              </a:solid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AccesstoServices_Mayo!$H$231:$H$241</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AccesstoServices_Mayo!$K$231:$K$241</c:f>
              <c:numCache>
                <c:formatCode>General</c:formatCode>
                <c:ptCount val="11"/>
                <c:pt idx="0">
                  <c:v>8.1999999999999993</c:v>
                </c:pt>
                <c:pt idx="1">
                  <c:v>8.3000000000000007</c:v>
                </c:pt>
                <c:pt idx="2">
                  <c:v>7.4</c:v>
                </c:pt>
                <c:pt idx="3">
                  <c:v>15.1</c:v>
                </c:pt>
                <c:pt idx="4">
                  <c:v>14.6</c:v>
                </c:pt>
                <c:pt idx="5">
                  <c:v>12</c:v>
                </c:pt>
                <c:pt idx="6">
                  <c:v>11.4</c:v>
                </c:pt>
                <c:pt idx="7">
                  <c:v>7.9</c:v>
                </c:pt>
                <c:pt idx="8">
                  <c:v>5.3</c:v>
                </c:pt>
                <c:pt idx="9">
                  <c:v>11.8</c:v>
                </c:pt>
                <c:pt idx="10">
                  <c:v>12.1</c:v>
                </c:pt>
              </c:numCache>
            </c:numRef>
          </c:val>
          <c:extLst>
            <c:ext xmlns:c16="http://schemas.microsoft.com/office/drawing/2014/chart" uri="{C3380CC4-5D6E-409C-BE32-E72D297353CC}">
              <c16:uniqueId val="{00000002-FA4A-4985-8D54-2B729683D89B}"/>
            </c:ext>
          </c:extLst>
        </c:ser>
        <c:ser>
          <c:idx val="3"/>
          <c:order val="1"/>
          <c:tx>
            <c:strRef>
              <c:f>AccesstoServices_Mayo!$L$229:$L$230</c:f>
              <c:strCache>
                <c:ptCount val="2"/>
                <c:pt idx="0">
                  <c:v>Total others</c:v>
                </c:pt>
              </c:strCache>
            </c:strRef>
          </c:tx>
          <c:spPr>
            <a:gradFill rotWithShape="1">
              <a:gsLst>
                <a:gs pos="0">
                  <a:schemeClr val="accent4">
                    <a:tint val="45000"/>
                    <a:satMod val="200000"/>
                  </a:schemeClr>
                </a:gs>
                <a:gs pos="30000">
                  <a:schemeClr val="accent4">
                    <a:tint val="61000"/>
                    <a:satMod val="200000"/>
                  </a:schemeClr>
                </a:gs>
                <a:gs pos="45000">
                  <a:schemeClr val="accent4">
                    <a:tint val="66000"/>
                    <a:satMod val="200000"/>
                  </a:schemeClr>
                </a:gs>
                <a:gs pos="55000">
                  <a:schemeClr val="accent4">
                    <a:tint val="66000"/>
                    <a:satMod val="200000"/>
                  </a:schemeClr>
                </a:gs>
                <a:gs pos="73000">
                  <a:schemeClr val="accent4">
                    <a:tint val="61000"/>
                    <a:satMod val="200000"/>
                  </a:schemeClr>
                </a:gs>
                <a:gs pos="100000">
                  <a:schemeClr val="accent4">
                    <a:tint val="45000"/>
                    <a:satMod val="200000"/>
                  </a:schemeClr>
                </a:gs>
              </a:gsLst>
              <a:lin ang="950000" scaled="1"/>
            </a:gradFill>
            <a:ln w="9525" cap="flat" cmpd="sng" algn="ctr">
              <a:solidFill>
                <a:schemeClr val="accent4">
                  <a:shade val="95000"/>
                </a:schemeClr>
              </a:solidFill>
              <a:round/>
            </a:ln>
            <a:effectLst>
              <a:outerShdw blurRad="38100" dist="25400" dir="5400000" rotWithShape="0">
                <a:srgbClr val="000000">
                  <a:alpha val="40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AccesstoServices_Mayo!$H$231:$H$241</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AccesstoServices_Mayo!$L$231:$L$241</c:f>
              <c:numCache>
                <c:formatCode>General</c:formatCode>
                <c:ptCount val="11"/>
                <c:pt idx="0">
                  <c:v>25.6</c:v>
                </c:pt>
                <c:pt idx="1">
                  <c:v>17.899999999999999</c:v>
                </c:pt>
                <c:pt idx="2">
                  <c:v>12.799999999999999</c:v>
                </c:pt>
                <c:pt idx="3">
                  <c:v>16.2</c:v>
                </c:pt>
                <c:pt idx="4">
                  <c:v>21.700000000000003</c:v>
                </c:pt>
                <c:pt idx="5">
                  <c:v>13.8</c:v>
                </c:pt>
                <c:pt idx="6">
                  <c:v>14</c:v>
                </c:pt>
                <c:pt idx="7">
                  <c:v>10.4</c:v>
                </c:pt>
                <c:pt idx="8">
                  <c:v>11.3</c:v>
                </c:pt>
                <c:pt idx="9">
                  <c:v>13.8</c:v>
                </c:pt>
                <c:pt idx="10">
                  <c:v>13.3</c:v>
                </c:pt>
              </c:numCache>
            </c:numRef>
          </c:val>
          <c:extLst>
            <c:ext xmlns:c16="http://schemas.microsoft.com/office/drawing/2014/chart" uri="{C3380CC4-5D6E-409C-BE32-E72D297353CC}">
              <c16:uniqueId val="{00000003-FA4A-4985-8D54-2B729683D89B}"/>
            </c:ext>
          </c:extLst>
        </c:ser>
        <c:dLbls>
          <c:dLblPos val="inEnd"/>
          <c:showLegendKey val="0"/>
          <c:showVal val="1"/>
          <c:showCatName val="0"/>
          <c:showSerName val="0"/>
          <c:showPercent val="0"/>
          <c:showBubbleSize val="0"/>
        </c:dLbls>
        <c:gapWidth val="100"/>
        <c:axId val="206094720"/>
        <c:axId val="206096256"/>
      </c:barChart>
      <c:catAx>
        <c:axId val="20609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6096256"/>
        <c:crosses val="autoZero"/>
        <c:auto val="1"/>
        <c:lblAlgn val="ctr"/>
        <c:lblOffset val="100"/>
        <c:noMultiLvlLbl val="0"/>
      </c:catAx>
      <c:valAx>
        <c:axId val="206096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0609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PersonalSafety!$B$3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PersonalSafety!$A$4:$A$25</c:f>
              <c:strCache>
                <c:ptCount val="22"/>
                <c:pt idx="0">
                  <c:v>Mayo</c:v>
                </c:pt>
                <c:pt idx="1">
                  <c:v>Clare</c:v>
                </c:pt>
                <c:pt idx="2">
                  <c:v>Tipp</c:v>
                </c:pt>
                <c:pt idx="3">
                  <c:v>Cork Co</c:v>
                </c:pt>
                <c:pt idx="4">
                  <c:v>Laois</c:v>
                </c:pt>
                <c:pt idx="5">
                  <c:v>Cavan</c:v>
                </c:pt>
                <c:pt idx="6">
                  <c:v>Kilkenny</c:v>
                </c:pt>
                <c:pt idx="7">
                  <c:v>Dub Sth</c:v>
                </c:pt>
                <c:pt idx="8">
                  <c:v>Dub Fingal</c:v>
                </c:pt>
                <c:pt idx="9">
                  <c:v>Kildare</c:v>
                </c:pt>
                <c:pt idx="10">
                  <c:v>Total</c:v>
                </c:pt>
                <c:pt idx="11">
                  <c:v>Meath</c:v>
                </c:pt>
                <c:pt idx="12">
                  <c:v>Limk Co</c:v>
                </c:pt>
                <c:pt idx="13">
                  <c:v>Limk City</c:v>
                </c:pt>
                <c:pt idx="14">
                  <c:v>Dub City</c:v>
                </c:pt>
                <c:pt idx="15">
                  <c:v>Galway Co</c:v>
                </c:pt>
                <c:pt idx="16">
                  <c:v>Louth</c:v>
                </c:pt>
                <c:pt idx="17">
                  <c:v>Galway City</c:v>
                </c:pt>
                <c:pt idx="18">
                  <c:v>Wicklow</c:v>
                </c:pt>
                <c:pt idx="19">
                  <c:v>DLR</c:v>
                </c:pt>
                <c:pt idx="20">
                  <c:v>Cork City</c:v>
                </c:pt>
                <c:pt idx="21">
                  <c:v>Wexford</c:v>
                </c:pt>
              </c:strCache>
            </c:strRef>
          </c:cat>
          <c:val>
            <c:numRef>
              <c:f>PersonalSafety!$B$4:$B$25</c:f>
              <c:numCache>
                <c:formatCode>General</c:formatCode>
                <c:ptCount val="22"/>
                <c:pt idx="0">
                  <c:v>3.8</c:v>
                </c:pt>
                <c:pt idx="1">
                  <c:v>6.2</c:v>
                </c:pt>
                <c:pt idx="2">
                  <c:v>8.6999999999999993</c:v>
                </c:pt>
                <c:pt idx="3">
                  <c:v>10.1</c:v>
                </c:pt>
                <c:pt idx="4">
                  <c:v>11.4</c:v>
                </c:pt>
                <c:pt idx="5">
                  <c:v>11.7</c:v>
                </c:pt>
                <c:pt idx="6">
                  <c:v>12.1</c:v>
                </c:pt>
                <c:pt idx="7">
                  <c:v>13.4</c:v>
                </c:pt>
                <c:pt idx="8">
                  <c:v>13.7</c:v>
                </c:pt>
                <c:pt idx="9">
                  <c:v>14</c:v>
                </c:pt>
                <c:pt idx="10">
                  <c:v>14.1</c:v>
                </c:pt>
                <c:pt idx="11">
                  <c:v>14.4</c:v>
                </c:pt>
                <c:pt idx="12">
                  <c:v>14.7</c:v>
                </c:pt>
                <c:pt idx="13">
                  <c:v>15.1</c:v>
                </c:pt>
                <c:pt idx="14">
                  <c:v>15.4</c:v>
                </c:pt>
                <c:pt idx="15">
                  <c:v>15.9</c:v>
                </c:pt>
                <c:pt idx="16">
                  <c:v>16.899999999999999</c:v>
                </c:pt>
                <c:pt idx="17">
                  <c:v>17.600000000000001</c:v>
                </c:pt>
                <c:pt idx="18">
                  <c:v>17.7</c:v>
                </c:pt>
                <c:pt idx="19">
                  <c:v>19.399999999999999</c:v>
                </c:pt>
                <c:pt idx="20">
                  <c:v>20.6</c:v>
                </c:pt>
                <c:pt idx="21">
                  <c:v>25.7</c:v>
                </c:pt>
              </c:numCache>
            </c:numRef>
          </c:val>
          <c:extLst>
            <c:ext xmlns:c16="http://schemas.microsoft.com/office/drawing/2014/chart" uri="{C3380CC4-5D6E-409C-BE32-E72D297353CC}">
              <c16:uniqueId val="{00000000-5DFF-4B73-AC56-D38F82DEAE4B}"/>
            </c:ext>
          </c:extLst>
        </c:ser>
        <c:dLbls>
          <c:dLblPos val="outEnd"/>
          <c:showLegendKey val="0"/>
          <c:showVal val="1"/>
          <c:showCatName val="0"/>
          <c:showSerName val="0"/>
          <c:showPercent val="0"/>
          <c:showBubbleSize val="0"/>
        </c:dLbls>
        <c:gapWidth val="182"/>
        <c:axId val="207313536"/>
        <c:axId val="207320576"/>
      </c:barChart>
      <c:catAx>
        <c:axId val="207313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320576"/>
        <c:crosses val="autoZero"/>
        <c:auto val="1"/>
        <c:lblAlgn val="ctr"/>
        <c:lblOffset val="100"/>
        <c:noMultiLvlLbl val="0"/>
      </c:catAx>
      <c:valAx>
        <c:axId val="207320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31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PersonalSafety!$B$132:$B$133</c:f>
              <c:strCache>
                <c:ptCount val="1"/>
                <c:pt idx="0">
                  <c:v>Very safe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PersonalSafety!$A$134:$A$155</c:f>
              <c:strCache>
                <c:ptCount val="22"/>
                <c:pt idx="0">
                  <c:v>KD</c:v>
                </c:pt>
                <c:pt idx="1">
                  <c:v>LCI</c:v>
                </c:pt>
                <c:pt idx="2">
                  <c:v>COCO</c:v>
                </c:pt>
                <c:pt idx="3">
                  <c:v>LAO</c:v>
                </c:pt>
                <c:pt idx="4">
                  <c:v>DFI</c:v>
                </c:pt>
                <c:pt idx="5">
                  <c:v>DLR</c:v>
                </c:pt>
                <c:pt idx="6">
                  <c:v>COCY</c:v>
                </c:pt>
                <c:pt idx="7">
                  <c:v>DSO</c:v>
                </c:pt>
                <c:pt idx="8">
                  <c:v>MEA</c:v>
                </c:pt>
                <c:pt idx="9">
                  <c:v>LCO</c:v>
                </c:pt>
                <c:pt idx="10">
                  <c:v>DCY</c:v>
                </c:pt>
                <c:pt idx="11">
                  <c:v>WX</c:v>
                </c:pt>
                <c:pt idx="12">
                  <c:v>Total</c:v>
                </c:pt>
                <c:pt idx="13">
                  <c:v>TIP</c:v>
                </c:pt>
                <c:pt idx="14">
                  <c:v>GCY</c:v>
                </c:pt>
                <c:pt idx="15">
                  <c:v>WW</c:v>
                </c:pt>
                <c:pt idx="16">
                  <c:v>CVN</c:v>
                </c:pt>
                <c:pt idx="17">
                  <c:v>LOU</c:v>
                </c:pt>
                <c:pt idx="18">
                  <c:v>GCO</c:v>
                </c:pt>
                <c:pt idx="19">
                  <c:v>KK</c:v>
                </c:pt>
                <c:pt idx="20">
                  <c:v>CLA</c:v>
                </c:pt>
                <c:pt idx="21">
                  <c:v>MO</c:v>
                </c:pt>
              </c:strCache>
            </c:strRef>
          </c:cat>
          <c:val>
            <c:numRef>
              <c:f>PersonalSafety!$B$134:$B$155</c:f>
              <c:numCache>
                <c:formatCode>General</c:formatCode>
                <c:ptCount val="22"/>
                <c:pt idx="0">
                  <c:v>18.399999999999999</c:v>
                </c:pt>
                <c:pt idx="1">
                  <c:v>19.399999999999999</c:v>
                </c:pt>
                <c:pt idx="2">
                  <c:v>21.1</c:v>
                </c:pt>
                <c:pt idx="3">
                  <c:v>22.1</c:v>
                </c:pt>
                <c:pt idx="4">
                  <c:v>22.2</c:v>
                </c:pt>
                <c:pt idx="5">
                  <c:v>22.8</c:v>
                </c:pt>
                <c:pt idx="6">
                  <c:v>23.7</c:v>
                </c:pt>
                <c:pt idx="7">
                  <c:v>23.8</c:v>
                </c:pt>
                <c:pt idx="8">
                  <c:v>24.7</c:v>
                </c:pt>
                <c:pt idx="9">
                  <c:v>27.2</c:v>
                </c:pt>
                <c:pt idx="10">
                  <c:v>28.4</c:v>
                </c:pt>
                <c:pt idx="11">
                  <c:v>29.9</c:v>
                </c:pt>
                <c:pt idx="12">
                  <c:v>30.2</c:v>
                </c:pt>
                <c:pt idx="13">
                  <c:v>33.6</c:v>
                </c:pt>
                <c:pt idx="14">
                  <c:v>36.200000000000003</c:v>
                </c:pt>
                <c:pt idx="15">
                  <c:v>39.5</c:v>
                </c:pt>
                <c:pt idx="16">
                  <c:v>41.2</c:v>
                </c:pt>
                <c:pt idx="17">
                  <c:v>41.5</c:v>
                </c:pt>
                <c:pt idx="18">
                  <c:v>41.7</c:v>
                </c:pt>
                <c:pt idx="19">
                  <c:v>42.8</c:v>
                </c:pt>
                <c:pt idx="20">
                  <c:v>44.7</c:v>
                </c:pt>
                <c:pt idx="21">
                  <c:v>60</c:v>
                </c:pt>
              </c:numCache>
            </c:numRef>
          </c:val>
          <c:extLst>
            <c:ext xmlns:c16="http://schemas.microsoft.com/office/drawing/2014/chart" uri="{C3380CC4-5D6E-409C-BE32-E72D297353CC}">
              <c16:uniqueId val="{00000000-8123-4D01-B9C3-71F176C80C43}"/>
            </c:ext>
          </c:extLst>
        </c:ser>
        <c:ser>
          <c:idx val="1"/>
          <c:order val="1"/>
          <c:tx>
            <c:strRef>
              <c:f>PersonalSafety!$C$132:$C$133</c:f>
              <c:strCache>
                <c:ptCount val="1"/>
                <c:pt idx="0">
                  <c:v>Fairly safe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PersonalSafety!$A$134:$A$155</c:f>
              <c:strCache>
                <c:ptCount val="22"/>
                <c:pt idx="0">
                  <c:v>KD</c:v>
                </c:pt>
                <c:pt idx="1">
                  <c:v>LCI</c:v>
                </c:pt>
                <c:pt idx="2">
                  <c:v>COCO</c:v>
                </c:pt>
                <c:pt idx="3">
                  <c:v>LAO</c:v>
                </c:pt>
                <c:pt idx="4">
                  <c:v>DFI</c:v>
                </c:pt>
                <c:pt idx="5">
                  <c:v>DLR</c:v>
                </c:pt>
                <c:pt idx="6">
                  <c:v>COCY</c:v>
                </c:pt>
                <c:pt idx="7">
                  <c:v>DSO</c:v>
                </c:pt>
                <c:pt idx="8">
                  <c:v>MEA</c:v>
                </c:pt>
                <c:pt idx="9">
                  <c:v>LCO</c:v>
                </c:pt>
                <c:pt idx="10">
                  <c:v>DCY</c:v>
                </c:pt>
                <c:pt idx="11">
                  <c:v>WX</c:v>
                </c:pt>
                <c:pt idx="12">
                  <c:v>Total</c:v>
                </c:pt>
                <c:pt idx="13">
                  <c:v>TIP</c:v>
                </c:pt>
                <c:pt idx="14">
                  <c:v>GCY</c:v>
                </c:pt>
                <c:pt idx="15">
                  <c:v>WW</c:v>
                </c:pt>
                <c:pt idx="16">
                  <c:v>CVN</c:v>
                </c:pt>
                <c:pt idx="17">
                  <c:v>LOU</c:v>
                </c:pt>
                <c:pt idx="18">
                  <c:v>GCO</c:v>
                </c:pt>
                <c:pt idx="19">
                  <c:v>KK</c:v>
                </c:pt>
                <c:pt idx="20">
                  <c:v>CLA</c:v>
                </c:pt>
                <c:pt idx="21">
                  <c:v>MO</c:v>
                </c:pt>
              </c:strCache>
            </c:strRef>
          </c:cat>
          <c:val>
            <c:numRef>
              <c:f>PersonalSafety!$C$134:$C$155</c:f>
              <c:numCache>
                <c:formatCode>General</c:formatCode>
                <c:ptCount val="22"/>
                <c:pt idx="0">
                  <c:v>36.5</c:v>
                </c:pt>
                <c:pt idx="1">
                  <c:v>29.9</c:v>
                </c:pt>
                <c:pt idx="2">
                  <c:v>34.5</c:v>
                </c:pt>
                <c:pt idx="3">
                  <c:v>26.6</c:v>
                </c:pt>
                <c:pt idx="4">
                  <c:v>41.6</c:v>
                </c:pt>
                <c:pt idx="5">
                  <c:v>39.5</c:v>
                </c:pt>
                <c:pt idx="6">
                  <c:v>36.1</c:v>
                </c:pt>
                <c:pt idx="7">
                  <c:v>31</c:v>
                </c:pt>
                <c:pt idx="8">
                  <c:v>34.4</c:v>
                </c:pt>
                <c:pt idx="9">
                  <c:v>31.4</c:v>
                </c:pt>
                <c:pt idx="10">
                  <c:v>30.7</c:v>
                </c:pt>
                <c:pt idx="11">
                  <c:v>34.4</c:v>
                </c:pt>
                <c:pt idx="12">
                  <c:v>34</c:v>
                </c:pt>
                <c:pt idx="13">
                  <c:v>37.299999999999997</c:v>
                </c:pt>
                <c:pt idx="14">
                  <c:v>37</c:v>
                </c:pt>
                <c:pt idx="15">
                  <c:v>40.799999999999997</c:v>
                </c:pt>
                <c:pt idx="16">
                  <c:v>38.5</c:v>
                </c:pt>
                <c:pt idx="17">
                  <c:v>28.4</c:v>
                </c:pt>
                <c:pt idx="18">
                  <c:v>26.5</c:v>
                </c:pt>
                <c:pt idx="19">
                  <c:v>30.7</c:v>
                </c:pt>
                <c:pt idx="20">
                  <c:v>32.1</c:v>
                </c:pt>
                <c:pt idx="21">
                  <c:v>32.1</c:v>
                </c:pt>
              </c:numCache>
            </c:numRef>
          </c:val>
          <c:extLst>
            <c:ext xmlns:c16="http://schemas.microsoft.com/office/drawing/2014/chart" uri="{C3380CC4-5D6E-409C-BE32-E72D297353CC}">
              <c16:uniqueId val="{00000001-8123-4D01-B9C3-71F176C80C43}"/>
            </c:ext>
          </c:extLst>
        </c:ser>
        <c:dLbls>
          <c:showLegendKey val="0"/>
          <c:showVal val="1"/>
          <c:showCatName val="0"/>
          <c:showSerName val="0"/>
          <c:showPercent val="0"/>
          <c:showBubbleSize val="0"/>
        </c:dLbls>
        <c:gapWidth val="95"/>
        <c:overlap val="100"/>
        <c:axId val="207628544"/>
        <c:axId val="207630336"/>
      </c:barChart>
      <c:catAx>
        <c:axId val="207628544"/>
        <c:scaling>
          <c:orientation val="minMax"/>
        </c:scaling>
        <c:delete val="0"/>
        <c:axPos val="l"/>
        <c:numFmt formatCode="General" sourceLinked="0"/>
        <c:majorTickMark val="none"/>
        <c:minorTickMark val="none"/>
        <c:tickLblPos val="nextTo"/>
        <c:crossAx val="207630336"/>
        <c:crosses val="autoZero"/>
        <c:auto val="1"/>
        <c:lblAlgn val="ctr"/>
        <c:lblOffset val="100"/>
        <c:noMultiLvlLbl val="0"/>
      </c:catAx>
      <c:valAx>
        <c:axId val="207630336"/>
        <c:scaling>
          <c:orientation val="minMax"/>
        </c:scaling>
        <c:delete val="1"/>
        <c:axPos val="b"/>
        <c:numFmt formatCode="General" sourceLinked="1"/>
        <c:majorTickMark val="out"/>
        <c:minorTickMark val="none"/>
        <c:tickLblPos val="nextTo"/>
        <c:crossAx val="207628544"/>
        <c:crosses val="autoZero"/>
        <c:crossBetween val="between"/>
      </c:valAx>
    </c:plotArea>
    <c:legend>
      <c:legendPos val="t"/>
      <c:overlay val="0"/>
      <c:txPr>
        <a:bodyPr/>
        <a:lstStyle/>
        <a:p>
          <a:pPr>
            <a:defRPr sz="1200"/>
          </a:pPr>
          <a:endParaRPr lang="en-US"/>
        </a:p>
      </c:txPr>
    </c:legend>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471954894527075E-2"/>
          <c:y val="0.13457554075004194"/>
          <c:w val="0.44255273646349774"/>
          <c:h val="0.74510297711745033"/>
        </c:manualLayout>
      </c:layout>
      <c:barChart>
        <c:barDir val="col"/>
        <c:grouping val="clustered"/>
        <c:varyColors val="0"/>
        <c:ser>
          <c:idx val="0"/>
          <c:order val="0"/>
          <c:tx>
            <c:strRef>
              <c:f>SocialParticipation_Mayo!$F$4</c:f>
              <c:strCache>
                <c:ptCount val="1"/>
                <c:pt idx="0">
                  <c:v>At least weekly</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[2]SocialParticipation_Cav!$G$3:$H$3</c:f>
              <c:strCache>
                <c:ptCount val="2"/>
                <c:pt idx="0">
                  <c:v>Participation in a community group</c:v>
                </c:pt>
                <c:pt idx="1">
                  <c:v>Meets socially with friends relatives or colleagues</c:v>
                </c:pt>
              </c:strCache>
            </c:strRef>
          </c:cat>
          <c:val>
            <c:numRef>
              <c:f>SocialParticipation_Mayo!$G$4:$H$4</c:f>
              <c:numCache>
                <c:formatCode>0</c:formatCode>
                <c:ptCount val="2"/>
                <c:pt idx="0">
                  <c:v>20.100000000000001</c:v>
                </c:pt>
                <c:pt idx="1">
                  <c:v>47.8</c:v>
                </c:pt>
              </c:numCache>
            </c:numRef>
          </c:val>
          <c:extLst>
            <c:ext xmlns:c16="http://schemas.microsoft.com/office/drawing/2014/chart" uri="{C3380CC4-5D6E-409C-BE32-E72D297353CC}">
              <c16:uniqueId val="{00000000-66A6-41CB-82DF-DC8DBEDFD6B0}"/>
            </c:ext>
          </c:extLst>
        </c:ser>
        <c:ser>
          <c:idx val="1"/>
          <c:order val="1"/>
          <c:tx>
            <c:strRef>
              <c:f>SocialParticipation_Mayo!$F$5</c:f>
              <c:strCache>
                <c:ptCount val="1"/>
                <c:pt idx="0">
                  <c:v>At least monthly (but not weekly)</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[2]SocialParticipation_Cav!$G$3:$H$3</c:f>
              <c:strCache>
                <c:ptCount val="2"/>
                <c:pt idx="0">
                  <c:v>Participation in a community group</c:v>
                </c:pt>
                <c:pt idx="1">
                  <c:v>Meets socially with friends relatives or colleagues</c:v>
                </c:pt>
              </c:strCache>
            </c:strRef>
          </c:cat>
          <c:val>
            <c:numRef>
              <c:f>SocialParticipation_Mayo!$G$5:$H$5</c:f>
              <c:numCache>
                <c:formatCode>0</c:formatCode>
                <c:ptCount val="2"/>
                <c:pt idx="0">
                  <c:v>23.5</c:v>
                </c:pt>
                <c:pt idx="1">
                  <c:v>39.6</c:v>
                </c:pt>
              </c:numCache>
            </c:numRef>
          </c:val>
          <c:extLst>
            <c:ext xmlns:c16="http://schemas.microsoft.com/office/drawing/2014/chart" uri="{C3380CC4-5D6E-409C-BE32-E72D297353CC}">
              <c16:uniqueId val="{00000001-66A6-41CB-82DF-DC8DBEDFD6B0}"/>
            </c:ext>
          </c:extLst>
        </c:ser>
        <c:ser>
          <c:idx val="2"/>
          <c:order val="2"/>
          <c:tx>
            <c:strRef>
              <c:f>SocialParticipation_Mayo!$F$6</c:f>
              <c:strCache>
                <c:ptCount val="1"/>
                <c:pt idx="0">
                  <c:v>Less than monthly or never</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[2]SocialParticipation_Cav!$G$3:$H$3</c:f>
              <c:strCache>
                <c:ptCount val="2"/>
                <c:pt idx="0">
                  <c:v>Participation in a community group</c:v>
                </c:pt>
                <c:pt idx="1">
                  <c:v>Meets socially with friends relatives or colleagues</c:v>
                </c:pt>
              </c:strCache>
            </c:strRef>
          </c:cat>
          <c:val>
            <c:numRef>
              <c:f>SocialParticipation_Mayo!$G$6:$H$6</c:f>
              <c:numCache>
                <c:formatCode>0</c:formatCode>
                <c:ptCount val="2"/>
                <c:pt idx="0">
                  <c:v>56.4</c:v>
                </c:pt>
                <c:pt idx="1">
                  <c:v>12.6</c:v>
                </c:pt>
              </c:numCache>
            </c:numRef>
          </c:val>
          <c:extLst>
            <c:ext xmlns:c16="http://schemas.microsoft.com/office/drawing/2014/chart" uri="{C3380CC4-5D6E-409C-BE32-E72D297353CC}">
              <c16:uniqueId val="{00000002-66A6-41CB-82DF-DC8DBEDFD6B0}"/>
            </c:ext>
          </c:extLst>
        </c:ser>
        <c:dLbls>
          <c:dLblPos val="ctr"/>
          <c:showLegendKey val="0"/>
          <c:showVal val="1"/>
          <c:showCatName val="0"/>
          <c:showSerName val="0"/>
          <c:showPercent val="0"/>
          <c:showBubbleSize val="0"/>
        </c:dLbls>
        <c:gapWidth val="150"/>
        <c:axId val="207373824"/>
        <c:axId val="207375360"/>
      </c:barChart>
      <c:catAx>
        <c:axId val="207373824"/>
        <c:scaling>
          <c:orientation val="minMax"/>
        </c:scaling>
        <c:delete val="0"/>
        <c:axPos val="b"/>
        <c:numFmt formatCode="General" sourceLinked="0"/>
        <c:majorTickMark val="out"/>
        <c:minorTickMark val="none"/>
        <c:tickLblPos val="nextTo"/>
        <c:crossAx val="207375360"/>
        <c:crosses val="autoZero"/>
        <c:auto val="1"/>
        <c:lblAlgn val="ctr"/>
        <c:lblOffset val="100"/>
        <c:noMultiLvlLbl val="0"/>
      </c:catAx>
      <c:valAx>
        <c:axId val="207375360"/>
        <c:scaling>
          <c:orientation val="minMax"/>
        </c:scaling>
        <c:delete val="0"/>
        <c:axPos val="l"/>
        <c:majorGridlines/>
        <c:numFmt formatCode="0" sourceLinked="1"/>
        <c:majorTickMark val="out"/>
        <c:minorTickMark val="none"/>
        <c:tickLblPos val="nextTo"/>
        <c:crossAx val="207373824"/>
        <c:crosses val="autoZero"/>
        <c:crossBetween val="between"/>
      </c:valAx>
    </c:plotArea>
    <c:legend>
      <c:legendPos val="t"/>
      <c:layout>
        <c:manualLayout>
          <c:xMode val="edge"/>
          <c:yMode val="edge"/>
          <c:x val="1.2600855448624507E-3"/>
          <c:y val="5.144694533762058E-3"/>
          <c:w val="0.45426995236706524"/>
          <c:h val="8.9134671486394604E-2"/>
        </c:manualLayout>
      </c:layout>
      <c:overlay val="0"/>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SocialParticipation!$B$3</c:f>
              <c:strCache>
                <c:ptCount val="1"/>
                <c:pt idx="0">
                  <c:v>%</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SocialParticipation!$A$4:$A$25</c:f>
              <c:strCache>
                <c:ptCount val="22"/>
                <c:pt idx="0">
                  <c:v>Laois</c:v>
                </c:pt>
                <c:pt idx="1">
                  <c:v>Mayo</c:v>
                </c:pt>
                <c:pt idx="2">
                  <c:v>Cavan</c:v>
                </c:pt>
                <c:pt idx="3">
                  <c:v>Meath</c:v>
                </c:pt>
                <c:pt idx="4">
                  <c:v>Dub Sth</c:v>
                </c:pt>
                <c:pt idx="5">
                  <c:v>Kilkenny</c:v>
                </c:pt>
                <c:pt idx="6">
                  <c:v>Galway Co</c:v>
                </c:pt>
                <c:pt idx="7">
                  <c:v>Kildare</c:v>
                </c:pt>
                <c:pt idx="8">
                  <c:v>Wicklow</c:v>
                </c:pt>
                <c:pt idx="9">
                  <c:v>Louth</c:v>
                </c:pt>
                <c:pt idx="10">
                  <c:v>Limk City</c:v>
                </c:pt>
                <c:pt idx="11">
                  <c:v>Wexford</c:v>
                </c:pt>
                <c:pt idx="12">
                  <c:v>Galway City</c:v>
                </c:pt>
                <c:pt idx="13">
                  <c:v>Cork City</c:v>
                </c:pt>
                <c:pt idx="14">
                  <c:v>Total</c:v>
                </c:pt>
                <c:pt idx="15">
                  <c:v>Tipp</c:v>
                </c:pt>
                <c:pt idx="16">
                  <c:v>Dub Fingal</c:v>
                </c:pt>
                <c:pt idx="17">
                  <c:v>Limk Co</c:v>
                </c:pt>
                <c:pt idx="18">
                  <c:v>Clare</c:v>
                </c:pt>
                <c:pt idx="19">
                  <c:v>Dub City</c:v>
                </c:pt>
                <c:pt idx="20">
                  <c:v>DLR</c:v>
                </c:pt>
                <c:pt idx="21">
                  <c:v>Cork Co</c:v>
                </c:pt>
              </c:strCache>
            </c:strRef>
          </c:cat>
          <c:val>
            <c:numRef>
              <c:f>SocialParticipation!$B$4:$B$25</c:f>
              <c:numCache>
                <c:formatCode>General</c:formatCode>
                <c:ptCount val="22"/>
                <c:pt idx="0">
                  <c:v>15.8</c:v>
                </c:pt>
                <c:pt idx="1">
                  <c:v>21</c:v>
                </c:pt>
                <c:pt idx="2">
                  <c:v>21.7</c:v>
                </c:pt>
                <c:pt idx="3">
                  <c:v>23.5</c:v>
                </c:pt>
                <c:pt idx="4">
                  <c:v>23.9</c:v>
                </c:pt>
                <c:pt idx="5">
                  <c:v>25.5</c:v>
                </c:pt>
                <c:pt idx="6">
                  <c:v>26.4</c:v>
                </c:pt>
                <c:pt idx="7">
                  <c:v>26.8</c:v>
                </c:pt>
                <c:pt idx="8">
                  <c:v>26.9</c:v>
                </c:pt>
                <c:pt idx="9">
                  <c:v>28</c:v>
                </c:pt>
                <c:pt idx="10">
                  <c:v>28.1</c:v>
                </c:pt>
                <c:pt idx="11">
                  <c:v>28.4</c:v>
                </c:pt>
                <c:pt idx="12">
                  <c:v>29</c:v>
                </c:pt>
                <c:pt idx="13">
                  <c:v>30.9</c:v>
                </c:pt>
                <c:pt idx="14">
                  <c:v>31.5</c:v>
                </c:pt>
                <c:pt idx="15">
                  <c:v>32.6</c:v>
                </c:pt>
                <c:pt idx="16">
                  <c:v>34.299999999999997</c:v>
                </c:pt>
                <c:pt idx="17">
                  <c:v>35.799999999999997</c:v>
                </c:pt>
                <c:pt idx="18">
                  <c:v>36</c:v>
                </c:pt>
                <c:pt idx="19">
                  <c:v>37</c:v>
                </c:pt>
                <c:pt idx="20">
                  <c:v>38.4</c:v>
                </c:pt>
                <c:pt idx="21">
                  <c:v>43.6</c:v>
                </c:pt>
              </c:numCache>
            </c:numRef>
          </c:val>
          <c:extLst>
            <c:ext xmlns:c16="http://schemas.microsoft.com/office/drawing/2014/chart" uri="{C3380CC4-5D6E-409C-BE32-E72D297353CC}">
              <c16:uniqueId val="{00000000-2DAB-47B6-9356-10DA96C6C258}"/>
            </c:ext>
          </c:extLst>
        </c:ser>
        <c:dLbls>
          <c:showLegendKey val="0"/>
          <c:showVal val="0"/>
          <c:showCatName val="0"/>
          <c:showSerName val="0"/>
          <c:showPercent val="0"/>
          <c:showBubbleSize val="0"/>
        </c:dLbls>
        <c:gapWidth val="182"/>
        <c:axId val="207414400"/>
        <c:axId val="207415936"/>
      </c:barChart>
      <c:catAx>
        <c:axId val="207414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15936"/>
        <c:crosses val="autoZero"/>
        <c:auto val="1"/>
        <c:lblAlgn val="ctr"/>
        <c:lblOffset val="100"/>
        <c:noMultiLvlLbl val="0"/>
      </c:catAx>
      <c:valAx>
        <c:axId val="207415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1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77938174394871E-2"/>
          <c:y val="2.6327969991014191E-2"/>
          <c:w val="0.88924613589967916"/>
          <c:h val="0.85808621100369686"/>
        </c:manualLayout>
      </c:layout>
      <c:barChart>
        <c:barDir val="bar"/>
        <c:grouping val="stacked"/>
        <c:varyColors val="0"/>
        <c:ser>
          <c:idx val="0"/>
          <c:order val="0"/>
          <c:tx>
            <c:strRef>
              <c:f>SocialParticipation!$B$2:$B$3</c:f>
              <c:strCache>
                <c:ptCount val="2"/>
                <c:pt idx="0">
                  <c:v>at least weekly</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SocialParticipation!$A$4:$A$25</c:f>
              <c:strCache>
                <c:ptCount val="22"/>
                <c:pt idx="0">
                  <c:v>Laois</c:v>
                </c:pt>
                <c:pt idx="1">
                  <c:v>Mayo</c:v>
                </c:pt>
                <c:pt idx="2">
                  <c:v>Cavan</c:v>
                </c:pt>
                <c:pt idx="3">
                  <c:v>Meath</c:v>
                </c:pt>
                <c:pt idx="4">
                  <c:v>Dub Sth</c:v>
                </c:pt>
                <c:pt idx="5">
                  <c:v>Kilkenny</c:v>
                </c:pt>
                <c:pt idx="6">
                  <c:v>Galway Co</c:v>
                </c:pt>
                <c:pt idx="7">
                  <c:v>Kildare</c:v>
                </c:pt>
                <c:pt idx="8">
                  <c:v>Wicklow</c:v>
                </c:pt>
                <c:pt idx="9">
                  <c:v>Louth</c:v>
                </c:pt>
                <c:pt idx="10">
                  <c:v>Limk City</c:v>
                </c:pt>
                <c:pt idx="11">
                  <c:v>Wexford</c:v>
                </c:pt>
                <c:pt idx="12">
                  <c:v>Galway City</c:v>
                </c:pt>
                <c:pt idx="13">
                  <c:v>Cork City</c:v>
                </c:pt>
                <c:pt idx="14">
                  <c:v>Total</c:v>
                </c:pt>
                <c:pt idx="15">
                  <c:v>Tipp</c:v>
                </c:pt>
                <c:pt idx="16">
                  <c:v>Dub Fingal</c:v>
                </c:pt>
                <c:pt idx="17">
                  <c:v>Limk Co</c:v>
                </c:pt>
                <c:pt idx="18">
                  <c:v>Clare</c:v>
                </c:pt>
                <c:pt idx="19">
                  <c:v>Dub City</c:v>
                </c:pt>
                <c:pt idx="20">
                  <c:v>DLR</c:v>
                </c:pt>
                <c:pt idx="21">
                  <c:v>Cork Co</c:v>
                </c:pt>
              </c:strCache>
            </c:strRef>
          </c:cat>
          <c:val>
            <c:numRef>
              <c:f>SocialParticipation!$B$4:$B$25</c:f>
              <c:numCache>
                <c:formatCode>General</c:formatCode>
                <c:ptCount val="22"/>
                <c:pt idx="0">
                  <c:v>15.8</c:v>
                </c:pt>
                <c:pt idx="1">
                  <c:v>21</c:v>
                </c:pt>
                <c:pt idx="2">
                  <c:v>21.7</c:v>
                </c:pt>
                <c:pt idx="3">
                  <c:v>23.5</c:v>
                </c:pt>
                <c:pt idx="4">
                  <c:v>23.9</c:v>
                </c:pt>
                <c:pt idx="5">
                  <c:v>25.5</c:v>
                </c:pt>
                <c:pt idx="6">
                  <c:v>26.4</c:v>
                </c:pt>
                <c:pt idx="7">
                  <c:v>26.8</c:v>
                </c:pt>
                <c:pt idx="8">
                  <c:v>26.9</c:v>
                </c:pt>
                <c:pt idx="9">
                  <c:v>28</c:v>
                </c:pt>
                <c:pt idx="10">
                  <c:v>28.1</c:v>
                </c:pt>
                <c:pt idx="11">
                  <c:v>28.4</c:v>
                </c:pt>
                <c:pt idx="12">
                  <c:v>29</c:v>
                </c:pt>
                <c:pt idx="13">
                  <c:v>30.9</c:v>
                </c:pt>
                <c:pt idx="14">
                  <c:v>31.5</c:v>
                </c:pt>
                <c:pt idx="15">
                  <c:v>32.6</c:v>
                </c:pt>
                <c:pt idx="16">
                  <c:v>34.299999999999997</c:v>
                </c:pt>
                <c:pt idx="17">
                  <c:v>35.799999999999997</c:v>
                </c:pt>
                <c:pt idx="18">
                  <c:v>36</c:v>
                </c:pt>
                <c:pt idx="19">
                  <c:v>37</c:v>
                </c:pt>
                <c:pt idx="20">
                  <c:v>38.4</c:v>
                </c:pt>
                <c:pt idx="21">
                  <c:v>43.6</c:v>
                </c:pt>
              </c:numCache>
            </c:numRef>
          </c:val>
          <c:extLst>
            <c:ext xmlns:c16="http://schemas.microsoft.com/office/drawing/2014/chart" uri="{C3380CC4-5D6E-409C-BE32-E72D297353CC}">
              <c16:uniqueId val="{00000000-A885-48AD-AAC4-F8CE4A3D68C8}"/>
            </c:ext>
          </c:extLst>
        </c:ser>
        <c:ser>
          <c:idx val="1"/>
          <c:order val="1"/>
          <c:tx>
            <c:strRef>
              <c:f>SocialParticipation!$C$2:$C$3</c:f>
              <c:strCache>
                <c:ptCount val="2"/>
                <c:pt idx="0">
                  <c:v>&gt;monthly but &lt;weekly</c:v>
                </c:pt>
                <c:pt idx="1">
                  <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SocialParticipation!$A$4:$A$25</c:f>
              <c:strCache>
                <c:ptCount val="22"/>
                <c:pt idx="0">
                  <c:v>Laois</c:v>
                </c:pt>
                <c:pt idx="1">
                  <c:v>Mayo</c:v>
                </c:pt>
                <c:pt idx="2">
                  <c:v>Cavan</c:v>
                </c:pt>
                <c:pt idx="3">
                  <c:v>Meath</c:v>
                </c:pt>
                <c:pt idx="4">
                  <c:v>Dub Sth</c:v>
                </c:pt>
                <c:pt idx="5">
                  <c:v>Kilkenny</c:v>
                </c:pt>
                <c:pt idx="6">
                  <c:v>Galway Co</c:v>
                </c:pt>
                <c:pt idx="7">
                  <c:v>Kildare</c:v>
                </c:pt>
                <c:pt idx="8">
                  <c:v>Wicklow</c:v>
                </c:pt>
                <c:pt idx="9">
                  <c:v>Louth</c:v>
                </c:pt>
                <c:pt idx="10">
                  <c:v>Limk City</c:v>
                </c:pt>
                <c:pt idx="11">
                  <c:v>Wexford</c:v>
                </c:pt>
                <c:pt idx="12">
                  <c:v>Galway City</c:v>
                </c:pt>
                <c:pt idx="13">
                  <c:v>Cork City</c:v>
                </c:pt>
                <c:pt idx="14">
                  <c:v>Total</c:v>
                </c:pt>
                <c:pt idx="15">
                  <c:v>Tipp</c:v>
                </c:pt>
                <c:pt idx="16">
                  <c:v>Dub Fingal</c:v>
                </c:pt>
                <c:pt idx="17">
                  <c:v>Limk Co</c:v>
                </c:pt>
                <c:pt idx="18">
                  <c:v>Clare</c:v>
                </c:pt>
                <c:pt idx="19">
                  <c:v>Dub City</c:v>
                </c:pt>
                <c:pt idx="20">
                  <c:v>DLR</c:v>
                </c:pt>
                <c:pt idx="21">
                  <c:v>Cork Co</c:v>
                </c:pt>
              </c:strCache>
            </c:strRef>
          </c:cat>
          <c:val>
            <c:numRef>
              <c:f>SocialParticipation!$C$4:$C$25</c:f>
              <c:numCache>
                <c:formatCode>General</c:formatCode>
                <c:ptCount val="22"/>
                <c:pt idx="0">
                  <c:v>12.5</c:v>
                </c:pt>
                <c:pt idx="1">
                  <c:v>24.3</c:v>
                </c:pt>
                <c:pt idx="2">
                  <c:v>16.5</c:v>
                </c:pt>
                <c:pt idx="3">
                  <c:v>23.7</c:v>
                </c:pt>
                <c:pt idx="4">
                  <c:v>39.700000000000003</c:v>
                </c:pt>
                <c:pt idx="5">
                  <c:v>7.5</c:v>
                </c:pt>
                <c:pt idx="6">
                  <c:v>20.399999999999999</c:v>
                </c:pt>
                <c:pt idx="7">
                  <c:v>20</c:v>
                </c:pt>
                <c:pt idx="8">
                  <c:v>18.3</c:v>
                </c:pt>
                <c:pt idx="9">
                  <c:v>11</c:v>
                </c:pt>
                <c:pt idx="10">
                  <c:v>6.3</c:v>
                </c:pt>
                <c:pt idx="11">
                  <c:v>12.5</c:v>
                </c:pt>
                <c:pt idx="12">
                  <c:v>11.8</c:v>
                </c:pt>
                <c:pt idx="13">
                  <c:v>14.4</c:v>
                </c:pt>
                <c:pt idx="14">
                  <c:v>16</c:v>
                </c:pt>
                <c:pt idx="15">
                  <c:v>7.6</c:v>
                </c:pt>
                <c:pt idx="16">
                  <c:v>20</c:v>
                </c:pt>
                <c:pt idx="17">
                  <c:v>8.4</c:v>
                </c:pt>
                <c:pt idx="18">
                  <c:v>7.5</c:v>
                </c:pt>
                <c:pt idx="19">
                  <c:v>10.4</c:v>
                </c:pt>
                <c:pt idx="20">
                  <c:v>21.7</c:v>
                </c:pt>
                <c:pt idx="21">
                  <c:v>11.2</c:v>
                </c:pt>
              </c:numCache>
            </c:numRef>
          </c:val>
          <c:extLst>
            <c:ext xmlns:c16="http://schemas.microsoft.com/office/drawing/2014/chart" uri="{C3380CC4-5D6E-409C-BE32-E72D297353CC}">
              <c16:uniqueId val="{00000001-A885-48AD-AAC4-F8CE4A3D68C8}"/>
            </c:ext>
          </c:extLst>
        </c:ser>
        <c:ser>
          <c:idx val="2"/>
          <c:order val="2"/>
          <c:tx>
            <c:strRef>
              <c:f>SocialParticipation!$D$2:$D$3</c:f>
              <c:strCache>
                <c:ptCount val="2"/>
                <c:pt idx="0">
                  <c:v>&lt;monthly or never</c:v>
                </c:pt>
                <c:pt idx="1">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SocialParticipation!$A$4:$A$25</c:f>
              <c:strCache>
                <c:ptCount val="22"/>
                <c:pt idx="0">
                  <c:v>Laois</c:v>
                </c:pt>
                <c:pt idx="1">
                  <c:v>Mayo</c:v>
                </c:pt>
                <c:pt idx="2">
                  <c:v>Cavan</c:v>
                </c:pt>
                <c:pt idx="3">
                  <c:v>Meath</c:v>
                </c:pt>
                <c:pt idx="4">
                  <c:v>Dub Sth</c:v>
                </c:pt>
                <c:pt idx="5">
                  <c:v>Kilkenny</c:v>
                </c:pt>
                <c:pt idx="6">
                  <c:v>Galway Co</c:v>
                </c:pt>
                <c:pt idx="7">
                  <c:v>Kildare</c:v>
                </c:pt>
                <c:pt idx="8">
                  <c:v>Wicklow</c:v>
                </c:pt>
                <c:pt idx="9">
                  <c:v>Louth</c:v>
                </c:pt>
                <c:pt idx="10">
                  <c:v>Limk City</c:v>
                </c:pt>
                <c:pt idx="11">
                  <c:v>Wexford</c:v>
                </c:pt>
                <c:pt idx="12">
                  <c:v>Galway City</c:v>
                </c:pt>
                <c:pt idx="13">
                  <c:v>Cork City</c:v>
                </c:pt>
                <c:pt idx="14">
                  <c:v>Total</c:v>
                </c:pt>
                <c:pt idx="15">
                  <c:v>Tipp</c:v>
                </c:pt>
                <c:pt idx="16">
                  <c:v>Dub Fingal</c:v>
                </c:pt>
                <c:pt idx="17">
                  <c:v>Limk Co</c:v>
                </c:pt>
                <c:pt idx="18">
                  <c:v>Clare</c:v>
                </c:pt>
                <c:pt idx="19">
                  <c:v>Dub City</c:v>
                </c:pt>
                <c:pt idx="20">
                  <c:v>DLR</c:v>
                </c:pt>
                <c:pt idx="21">
                  <c:v>Cork Co</c:v>
                </c:pt>
              </c:strCache>
            </c:strRef>
          </c:cat>
          <c:val>
            <c:numRef>
              <c:f>SocialParticipation!$D$4:$D$25</c:f>
              <c:numCache>
                <c:formatCode>General</c:formatCode>
                <c:ptCount val="22"/>
                <c:pt idx="0">
                  <c:v>71.8</c:v>
                </c:pt>
                <c:pt idx="1">
                  <c:v>54.7</c:v>
                </c:pt>
                <c:pt idx="2">
                  <c:v>61.9</c:v>
                </c:pt>
                <c:pt idx="3">
                  <c:v>52.8</c:v>
                </c:pt>
                <c:pt idx="4">
                  <c:v>36.299999999999997</c:v>
                </c:pt>
                <c:pt idx="5">
                  <c:v>67.099999999999994</c:v>
                </c:pt>
                <c:pt idx="6">
                  <c:v>53.2</c:v>
                </c:pt>
                <c:pt idx="7">
                  <c:v>53.2</c:v>
                </c:pt>
                <c:pt idx="8">
                  <c:v>54.8</c:v>
                </c:pt>
                <c:pt idx="9">
                  <c:v>61</c:v>
                </c:pt>
                <c:pt idx="10">
                  <c:v>65.599999999999994</c:v>
                </c:pt>
                <c:pt idx="11">
                  <c:v>59.1</c:v>
                </c:pt>
                <c:pt idx="12">
                  <c:v>59.2</c:v>
                </c:pt>
                <c:pt idx="13">
                  <c:v>54.7</c:v>
                </c:pt>
                <c:pt idx="14">
                  <c:v>52.5</c:v>
                </c:pt>
                <c:pt idx="15">
                  <c:v>59.8</c:v>
                </c:pt>
                <c:pt idx="16">
                  <c:v>45.7</c:v>
                </c:pt>
                <c:pt idx="17">
                  <c:v>55.8</c:v>
                </c:pt>
                <c:pt idx="18">
                  <c:v>56.5</c:v>
                </c:pt>
                <c:pt idx="19">
                  <c:v>52.6</c:v>
                </c:pt>
                <c:pt idx="20">
                  <c:v>39.799999999999997</c:v>
                </c:pt>
                <c:pt idx="21">
                  <c:v>45.2</c:v>
                </c:pt>
              </c:numCache>
            </c:numRef>
          </c:val>
          <c:extLst>
            <c:ext xmlns:c16="http://schemas.microsoft.com/office/drawing/2014/chart" uri="{C3380CC4-5D6E-409C-BE32-E72D297353CC}">
              <c16:uniqueId val="{00000002-A885-48AD-AAC4-F8CE4A3D68C8}"/>
            </c:ext>
          </c:extLst>
        </c:ser>
        <c:dLbls>
          <c:showLegendKey val="0"/>
          <c:showVal val="0"/>
          <c:showCatName val="0"/>
          <c:showSerName val="0"/>
          <c:showPercent val="0"/>
          <c:showBubbleSize val="0"/>
        </c:dLbls>
        <c:gapWidth val="150"/>
        <c:overlap val="100"/>
        <c:axId val="207480704"/>
        <c:axId val="207482240"/>
      </c:barChart>
      <c:catAx>
        <c:axId val="207480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482240"/>
        <c:crosses val="autoZero"/>
        <c:auto val="1"/>
        <c:lblAlgn val="ctr"/>
        <c:lblOffset val="100"/>
        <c:noMultiLvlLbl val="0"/>
      </c:catAx>
      <c:valAx>
        <c:axId val="207482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48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2"/>
          <c:order val="0"/>
          <c:tx>
            <c:strRef>
              <c:f>SocialParticipation!$D$28:$D$29</c:f>
              <c:strCache>
                <c:ptCount val="2"/>
                <c:pt idx="0">
                  <c:v>&lt;monthly or never</c:v>
                </c:pt>
                <c:pt idx="1">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SocialParticipation!$A$30:$A$51</c:f>
              <c:strCache>
                <c:ptCount val="22"/>
                <c:pt idx="0">
                  <c:v>Mayo</c:v>
                </c:pt>
                <c:pt idx="1">
                  <c:v>Laois</c:v>
                </c:pt>
                <c:pt idx="2">
                  <c:v>Dub Sth</c:v>
                </c:pt>
                <c:pt idx="3">
                  <c:v>Galway City</c:v>
                </c:pt>
                <c:pt idx="4">
                  <c:v>DLR</c:v>
                </c:pt>
                <c:pt idx="5">
                  <c:v>Meath</c:v>
                </c:pt>
                <c:pt idx="6">
                  <c:v>Cork City</c:v>
                </c:pt>
                <c:pt idx="7">
                  <c:v>Dub Fingal</c:v>
                </c:pt>
                <c:pt idx="8">
                  <c:v>Total</c:v>
                </c:pt>
                <c:pt idx="9">
                  <c:v>Galway Co</c:v>
                </c:pt>
                <c:pt idx="10">
                  <c:v>Kildare</c:v>
                </c:pt>
                <c:pt idx="11">
                  <c:v>Cavan</c:v>
                </c:pt>
                <c:pt idx="12">
                  <c:v>Limk City</c:v>
                </c:pt>
                <c:pt idx="13">
                  <c:v>Limk Co</c:v>
                </c:pt>
                <c:pt idx="14">
                  <c:v>Kilkenny</c:v>
                </c:pt>
                <c:pt idx="15">
                  <c:v>Clare</c:v>
                </c:pt>
                <c:pt idx="16">
                  <c:v>Wicklow</c:v>
                </c:pt>
                <c:pt idx="17">
                  <c:v>Wexford</c:v>
                </c:pt>
                <c:pt idx="18">
                  <c:v>Tipp</c:v>
                </c:pt>
                <c:pt idx="19">
                  <c:v>Cork Co</c:v>
                </c:pt>
                <c:pt idx="20">
                  <c:v>Dub City</c:v>
                </c:pt>
                <c:pt idx="21">
                  <c:v>Louth</c:v>
                </c:pt>
              </c:strCache>
            </c:strRef>
          </c:cat>
          <c:val>
            <c:numRef>
              <c:f>SocialParticipation!$D$30:$D$51</c:f>
              <c:numCache>
                <c:formatCode>General</c:formatCode>
                <c:ptCount val="22"/>
                <c:pt idx="0">
                  <c:v>12.1</c:v>
                </c:pt>
                <c:pt idx="1">
                  <c:v>16.399999999999999</c:v>
                </c:pt>
                <c:pt idx="2">
                  <c:v>3.4</c:v>
                </c:pt>
                <c:pt idx="3">
                  <c:v>17.100000000000001</c:v>
                </c:pt>
                <c:pt idx="4">
                  <c:v>6.5</c:v>
                </c:pt>
                <c:pt idx="5">
                  <c:v>7</c:v>
                </c:pt>
                <c:pt idx="6">
                  <c:v>10</c:v>
                </c:pt>
                <c:pt idx="7">
                  <c:v>6</c:v>
                </c:pt>
                <c:pt idx="8">
                  <c:v>8.1</c:v>
                </c:pt>
                <c:pt idx="9">
                  <c:v>8.8000000000000007</c:v>
                </c:pt>
                <c:pt idx="10">
                  <c:v>7</c:v>
                </c:pt>
                <c:pt idx="11">
                  <c:v>11.8</c:v>
                </c:pt>
                <c:pt idx="12">
                  <c:v>12</c:v>
                </c:pt>
                <c:pt idx="13">
                  <c:v>10.6</c:v>
                </c:pt>
                <c:pt idx="14">
                  <c:v>5.5</c:v>
                </c:pt>
                <c:pt idx="15">
                  <c:v>10.7</c:v>
                </c:pt>
                <c:pt idx="16">
                  <c:v>9.5</c:v>
                </c:pt>
                <c:pt idx="17">
                  <c:v>8.1999999999999993</c:v>
                </c:pt>
                <c:pt idx="18">
                  <c:v>5.8</c:v>
                </c:pt>
                <c:pt idx="19">
                  <c:v>9.9</c:v>
                </c:pt>
                <c:pt idx="20">
                  <c:v>6.1</c:v>
                </c:pt>
                <c:pt idx="21">
                  <c:v>2.1</c:v>
                </c:pt>
              </c:numCache>
            </c:numRef>
          </c:val>
          <c:extLst>
            <c:ext xmlns:c16="http://schemas.microsoft.com/office/drawing/2014/chart" uri="{C3380CC4-5D6E-409C-BE32-E72D297353CC}">
              <c16:uniqueId val="{00000002-4B8A-4CBC-BA30-789E3AFAFF4A}"/>
            </c:ext>
          </c:extLst>
        </c:ser>
        <c:dLbls>
          <c:dLblPos val="inBase"/>
          <c:showLegendKey val="0"/>
          <c:showVal val="1"/>
          <c:showCatName val="0"/>
          <c:showSerName val="0"/>
          <c:showPercent val="0"/>
          <c:showBubbleSize val="0"/>
        </c:dLbls>
        <c:gapWidth val="150"/>
        <c:overlap val="100"/>
        <c:axId val="207549184"/>
        <c:axId val="207551872"/>
      </c:barChart>
      <c:catAx>
        <c:axId val="20754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7551872"/>
        <c:crosses val="autoZero"/>
        <c:auto val="1"/>
        <c:lblAlgn val="ctr"/>
        <c:lblOffset val="100"/>
        <c:noMultiLvlLbl val="0"/>
      </c:catAx>
      <c:valAx>
        <c:axId val="20755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4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AgeDiscrimination!$B$2:$B$3</c:f>
              <c:strCache>
                <c:ptCount val="1"/>
                <c:pt idx="0">
                  <c:v>Yes %</c:v>
                </c:pt>
              </c:strCache>
            </c:strRef>
          </c:tx>
          <c:invertIfNegative val="0"/>
          <c:dPt>
            <c:idx val="2"/>
            <c:invertIfNegative val="0"/>
            <c:bubble3D val="0"/>
            <c:spPr>
              <a:solidFill>
                <a:schemeClr val="accent2"/>
              </a:solidFill>
            </c:spPr>
            <c:extLst>
              <c:ext xmlns:c16="http://schemas.microsoft.com/office/drawing/2014/chart" uri="{C3380CC4-5D6E-409C-BE32-E72D297353CC}">
                <c16:uniqueId val="{00000001-70EC-4291-8D3E-970F956BF2D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AgeDiscrimination!$A$4:$A$25</c:f>
              <c:strCache>
                <c:ptCount val="22"/>
                <c:pt idx="0">
                  <c:v>Kilkenny</c:v>
                </c:pt>
                <c:pt idx="1">
                  <c:v>Clare</c:v>
                </c:pt>
                <c:pt idx="2">
                  <c:v>Mayo</c:v>
                </c:pt>
                <c:pt idx="3">
                  <c:v>Wicklow</c:v>
                </c:pt>
                <c:pt idx="4">
                  <c:v>Cavan</c:v>
                </c:pt>
                <c:pt idx="5">
                  <c:v>Dub Sth</c:v>
                </c:pt>
                <c:pt idx="6">
                  <c:v>Cork Co</c:v>
                </c:pt>
                <c:pt idx="7">
                  <c:v>Louth</c:v>
                </c:pt>
                <c:pt idx="8">
                  <c:v>Dub City</c:v>
                </c:pt>
                <c:pt idx="9">
                  <c:v>Limk City</c:v>
                </c:pt>
                <c:pt idx="10">
                  <c:v>Tipp</c:v>
                </c:pt>
                <c:pt idx="11">
                  <c:v>Limk Co</c:v>
                </c:pt>
                <c:pt idx="12">
                  <c:v>Meath</c:v>
                </c:pt>
                <c:pt idx="13">
                  <c:v>Total</c:v>
                </c:pt>
                <c:pt idx="14">
                  <c:v>Wexford</c:v>
                </c:pt>
                <c:pt idx="15">
                  <c:v>DLR</c:v>
                </c:pt>
                <c:pt idx="16">
                  <c:v>Dub Fingal</c:v>
                </c:pt>
                <c:pt idx="17">
                  <c:v>Galway City</c:v>
                </c:pt>
                <c:pt idx="18">
                  <c:v>Kildare</c:v>
                </c:pt>
                <c:pt idx="19">
                  <c:v>Galway Co</c:v>
                </c:pt>
                <c:pt idx="20">
                  <c:v>Cork City</c:v>
                </c:pt>
                <c:pt idx="21">
                  <c:v>Laois</c:v>
                </c:pt>
              </c:strCache>
            </c:strRef>
          </c:cat>
          <c:val>
            <c:numRef>
              <c:f>AgeDiscrimination!$B$4:$B$25</c:f>
              <c:numCache>
                <c:formatCode>General</c:formatCode>
                <c:ptCount val="22"/>
                <c:pt idx="0">
                  <c:v>4.3</c:v>
                </c:pt>
                <c:pt idx="1">
                  <c:v>5.4</c:v>
                </c:pt>
                <c:pt idx="2">
                  <c:v>5.7</c:v>
                </c:pt>
                <c:pt idx="3">
                  <c:v>6.1</c:v>
                </c:pt>
                <c:pt idx="4">
                  <c:v>6.5</c:v>
                </c:pt>
                <c:pt idx="5">
                  <c:v>7</c:v>
                </c:pt>
                <c:pt idx="6">
                  <c:v>7.6</c:v>
                </c:pt>
                <c:pt idx="7">
                  <c:v>8.1</c:v>
                </c:pt>
                <c:pt idx="8">
                  <c:v>8.6</c:v>
                </c:pt>
                <c:pt idx="9">
                  <c:v>9</c:v>
                </c:pt>
                <c:pt idx="10">
                  <c:v>9.4</c:v>
                </c:pt>
                <c:pt idx="11">
                  <c:v>9.9</c:v>
                </c:pt>
                <c:pt idx="12">
                  <c:v>10.3</c:v>
                </c:pt>
                <c:pt idx="13">
                  <c:v>11.1</c:v>
                </c:pt>
                <c:pt idx="14">
                  <c:v>11.5</c:v>
                </c:pt>
                <c:pt idx="15">
                  <c:v>14.6</c:v>
                </c:pt>
                <c:pt idx="16">
                  <c:v>17.100000000000001</c:v>
                </c:pt>
                <c:pt idx="17">
                  <c:v>18.8</c:v>
                </c:pt>
                <c:pt idx="18">
                  <c:v>18.899999999999999</c:v>
                </c:pt>
                <c:pt idx="19">
                  <c:v>19.600000000000001</c:v>
                </c:pt>
                <c:pt idx="20">
                  <c:v>24.3</c:v>
                </c:pt>
                <c:pt idx="21">
                  <c:v>26</c:v>
                </c:pt>
              </c:numCache>
            </c:numRef>
          </c:val>
          <c:extLst>
            <c:ext xmlns:c16="http://schemas.microsoft.com/office/drawing/2014/chart" uri="{C3380CC4-5D6E-409C-BE32-E72D297353CC}">
              <c16:uniqueId val="{00000000-BF89-4189-BED8-F6AEFDB16E98}"/>
            </c:ext>
          </c:extLst>
        </c:ser>
        <c:dLbls>
          <c:showLegendKey val="0"/>
          <c:showVal val="1"/>
          <c:showCatName val="0"/>
          <c:showSerName val="0"/>
          <c:showPercent val="0"/>
          <c:showBubbleSize val="0"/>
        </c:dLbls>
        <c:gapWidth val="75"/>
        <c:axId val="207595008"/>
        <c:axId val="207602432"/>
      </c:barChart>
      <c:catAx>
        <c:axId val="207595008"/>
        <c:scaling>
          <c:orientation val="minMax"/>
        </c:scaling>
        <c:delete val="0"/>
        <c:axPos val="l"/>
        <c:numFmt formatCode="General" sourceLinked="0"/>
        <c:majorTickMark val="none"/>
        <c:minorTickMark val="none"/>
        <c:tickLblPos val="nextTo"/>
        <c:txPr>
          <a:bodyPr/>
          <a:lstStyle/>
          <a:p>
            <a:pPr>
              <a:defRPr sz="1200"/>
            </a:pPr>
            <a:endParaRPr lang="en-US"/>
          </a:p>
        </c:txPr>
        <c:crossAx val="207602432"/>
        <c:crosses val="autoZero"/>
        <c:auto val="1"/>
        <c:lblAlgn val="ctr"/>
        <c:lblOffset val="100"/>
        <c:noMultiLvlLbl val="0"/>
      </c:catAx>
      <c:valAx>
        <c:axId val="207602432"/>
        <c:scaling>
          <c:orientation val="minMax"/>
        </c:scaling>
        <c:delete val="0"/>
        <c:axPos val="b"/>
        <c:numFmt formatCode="General" sourceLinked="1"/>
        <c:majorTickMark val="none"/>
        <c:minorTickMark val="none"/>
        <c:tickLblPos val="nextTo"/>
        <c:crossAx val="207595008"/>
        <c:crosses val="autoZero"/>
        <c:crossBetween val="between"/>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AgeDiscrimination_Mayo!$H$3</c:f>
              <c:strCache>
                <c:ptCount val="1"/>
                <c:pt idx="0">
                  <c:v>Age 55-69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AgeDiscrimination_Mayo!$G$4:$G$9</c:f>
              <c:strCache>
                <c:ptCount val="6"/>
                <c:pt idx="0">
                  <c:v>Overall</c:v>
                </c:pt>
                <c:pt idx="1">
                  <c:v>People in your local community</c:v>
                </c:pt>
                <c:pt idx="2">
                  <c:v>Young people</c:v>
                </c:pt>
                <c:pt idx="3">
                  <c:v>Health professionals</c:v>
                </c:pt>
                <c:pt idx="4">
                  <c:v>Those providing financial services</c:v>
                </c:pt>
                <c:pt idx="5">
                  <c:v>shops and restaurants</c:v>
                </c:pt>
              </c:strCache>
            </c:strRef>
          </c:cat>
          <c:val>
            <c:numRef>
              <c:f>AgeDiscrimination_Mayo!$H$4:$H$9</c:f>
              <c:numCache>
                <c:formatCode>General</c:formatCode>
                <c:ptCount val="6"/>
                <c:pt idx="0">
                  <c:v>4.7</c:v>
                </c:pt>
                <c:pt idx="1">
                  <c:v>1.4</c:v>
                </c:pt>
                <c:pt idx="2">
                  <c:v>2.4</c:v>
                </c:pt>
                <c:pt idx="3">
                  <c:v>0.7</c:v>
                </c:pt>
                <c:pt idx="4">
                  <c:v>1.7</c:v>
                </c:pt>
                <c:pt idx="5">
                  <c:v>1.1000000000000001</c:v>
                </c:pt>
              </c:numCache>
            </c:numRef>
          </c:val>
          <c:extLst>
            <c:ext xmlns:c16="http://schemas.microsoft.com/office/drawing/2014/chart" uri="{C3380CC4-5D6E-409C-BE32-E72D297353CC}">
              <c16:uniqueId val="{00000000-06B1-4AFB-A910-A7857960DECB}"/>
            </c:ext>
          </c:extLst>
        </c:ser>
        <c:ser>
          <c:idx val="1"/>
          <c:order val="1"/>
          <c:tx>
            <c:strRef>
              <c:f>AgeDiscrimination_Mayo!$I$3</c:f>
              <c:strCache>
                <c:ptCount val="1"/>
                <c:pt idx="0">
                  <c:v>Age 70+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AgeDiscrimination_Mayo!$G$4:$G$9</c:f>
              <c:strCache>
                <c:ptCount val="6"/>
                <c:pt idx="0">
                  <c:v>Overall</c:v>
                </c:pt>
                <c:pt idx="1">
                  <c:v>People in your local community</c:v>
                </c:pt>
                <c:pt idx="2">
                  <c:v>Young people</c:v>
                </c:pt>
                <c:pt idx="3">
                  <c:v>Health professionals</c:v>
                </c:pt>
                <c:pt idx="4">
                  <c:v>Those providing financial services</c:v>
                </c:pt>
                <c:pt idx="5">
                  <c:v>shops and restaurants</c:v>
                </c:pt>
              </c:strCache>
            </c:strRef>
          </c:cat>
          <c:val>
            <c:numRef>
              <c:f>AgeDiscrimination_Mayo!$I$4:$I$9</c:f>
              <c:numCache>
                <c:formatCode>General</c:formatCode>
                <c:ptCount val="6"/>
                <c:pt idx="0">
                  <c:v>10.8</c:v>
                </c:pt>
                <c:pt idx="1">
                  <c:v>1.1000000000000001</c:v>
                </c:pt>
                <c:pt idx="2">
                  <c:v>7.3</c:v>
                </c:pt>
                <c:pt idx="3">
                  <c:v>2.6</c:v>
                </c:pt>
                <c:pt idx="4">
                  <c:v>4.5999999999999996</c:v>
                </c:pt>
                <c:pt idx="5">
                  <c:v>1.9</c:v>
                </c:pt>
              </c:numCache>
            </c:numRef>
          </c:val>
          <c:extLst>
            <c:ext xmlns:c16="http://schemas.microsoft.com/office/drawing/2014/chart" uri="{C3380CC4-5D6E-409C-BE32-E72D297353CC}">
              <c16:uniqueId val="{00000001-06B1-4AFB-A910-A7857960DECB}"/>
            </c:ext>
          </c:extLst>
        </c:ser>
        <c:ser>
          <c:idx val="2"/>
          <c:order val="2"/>
          <c:tx>
            <c:strRef>
              <c:f>AgeDiscrimination_Mayo!$J$3</c:f>
              <c:strCache>
                <c:ptCount val="1"/>
                <c:pt idx="0">
                  <c:v>Total</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AgeDiscrimination_Mayo!$G$4:$G$9</c:f>
              <c:strCache>
                <c:ptCount val="6"/>
                <c:pt idx="0">
                  <c:v>Overall</c:v>
                </c:pt>
                <c:pt idx="1">
                  <c:v>People in your local community</c:v>
                </c:pt>
                <c:pt idx="2">
                  <c:v>Young people</c:v>
                </c:pt>
                <c:pt idx="3">
                  <c:v>Health professionals</c:v>
                </c:pt>
                <c:pt idx="4">
                  <c:v>Those providing financial services</c:v>
                </c:pt>
                <c:pt idx="5">
                  <c:v>shops and restaurants</c:v>
                </c:pt>
              </c:strCache>
            </c:strRef>
          </c:cat>
          <c:val>
            <c:numRef>
              <c:f>AgeDiscrimination_Mayo!$J$4:$J$9</c:f>
              <c:numCache>
                <c:formatCode>General</c:formatCode>
                <c:ptCount val="6"/>
                <c:pt idx="0">
                  <c:v>7.4</c:v>
                </c:pt>
                <c:pt idx="1">
                  <c:v>1.2</c:v>
                </c:pt>
                <c:pt idx="2">
                  <c:v>4.5</c:v>
                </c:pt>
                <c:pt idx="3">
                  <c:v>1.5</c:v>
                </c:pt>
                <c:pt idx="4">
                  <c:v>3</c:v>
                </c:pt>
                <c:pt idx="5">
                  <c:v>1.5</c:v>
                </c:pt>
              </c:numCache>
            </c:numRef>
          </c:val>
          <c:extLst>
            <c:ext xmlns:c16="http://schemas.microsoft.com/office/drawing/2014/chart" uri="{C3380CC4-5D6E-409C-BE32-E72D297353CC}">
              <c16:uniqueId val="{00000002-06B1-4AFB-A910-A7857960DECB}"/>
            </c:ext>
          </c:extLst>
        </c:ser>
        <c:dLbls>
          <c:showLegendKey val="0"/>
          <c:showVal val="1"/>
          <c:showCatName val="0"/>
          <c:showSerName val="0"/>
          <c:showPercent val="0"/>
          <c:showBubbleSize val="0"/>
        </c:dLbls>
        <c:gapWidth val="150"/>
        <c:overlap val="-25"/>
        <c:axId val="207704448"/>
        <c:axId val="207717888"/>
      </c:barChart>
      <c:catAx>
        <c:axId val="207704448"/>
        <c:scaling>
          <c:orientation val="minMax"/>
        </c:scaling>
        <c:delete val="0"/>
        <c:axPos val="l"/>
        <c:numFmt formatCode="General" sourceLinked="0"/>
        <c:majorTickMark val="none"/>
        <c:minorTickMark val="none"/>
        <c:tickLblPos val="nextTo"/>
        <c:txPr>
          <a:bodyPr/>
          <a:lstStyle/>
          <a:p>
            <a:pPr>
              <a:defRPr sz="1200"/>
            </a:pPr>
            <a:endParaRPr lang="en-US"/>
          </a:p>
        </c:txPr>
        <c:crossAx val="207717888"/>
        <c:crosses val="autoZero"/>
        <c:auto val="1"/>
        <c:lblAlgn val="ctr"/>
        <c:lblOffset val="100"/>
        <c:noMultiLvlLbl val="0"/>
      </c:catAx>
      <c:valAx>
        <c:axId val="207717888"/>
        <c:scaling>
          <c:orientation val="minMax"/>
        </c:scaling>
        <c:delete val="1"/>
        <c:axPos val="b"/>
        <c:numFmt formatCode="General" sourceLinked="1"/>
        <c:majorTickMark val="out"/>
        <c:minorTickMark val="none"/>
        <c:tickLblPos val="nextTo"/>
        <c:crossAx val="207704448"/>
        <c:crosses val="autoZero"/>
        <c:crossBetween val="between"/>
      </c:valAx>
    </c:plotArea>
    <c:legend>
      <c:legendPos val="t"/>
      <c:overlay val="0"/>
      <c:txPr>
        <a:bodyPr/>
        <a:lstStyle/>
        <a:p>
          <a:pPr>
            <a:defRPr sz="1200"/>
          </a:pPr>
          <a:endParaRPr lang="en-US"/>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1872947429426245"/>
          <c:y val="4.3198265515159802E-3"/>
          <c:w val="0.85050834402445008"/>
          <c:h val="0.89004501674456349"/>
        </c:manualLayout>
      </c:layout>
      <c:barChart>
        <c:barDir val="bar"/>
        <c:grouping val="stacked"/>
        <c:varyColors val="0"/>
        <c:ser>
          <c:idx val="0"/>
          <c:order val="0"/>
          <c:tx>
            <c:strRef>
              <c:f>SocialParticipation!$B$54:$B$55</c:f>
              <c:strCache>
                <c:ptCount val="2"/>
                <c:pt idx="0">
                  <c:v>Yes</c:v>
                </c:pt>
                <c:pt idx="1">
                  <c:v>%</c:v>
                </c:pt>
              </c:strCache>
            </c:strRef>
          </c:tx>
          <c:spPr>
            <a:solidFill>
              <a:srgbClr val="00B05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SocialParticipation!$A$56:$A$77</c:f>
              <c:strCache>
                <c:ptCount val="22"/>
                <c:pt idx="0">
                  <c:v>Laois</c:v>
                </c:pt>
                <c:pt idx="1">
                  <c:v>Cork City</c:v>
                </c:pt>
                <c:pt idx="2">
                  <c:v>Klldare</c:v>
                </c:pt>
                <c:pt idx="3">
                  <c:v>GCO</c:v>
                </c:pt>
                <c:pt idx="4">
                  <c:v>DLR</c:v>
                </c:pt>
                <c:pt idx="5">
                  <c:v>GCY</c:v>
                </c:pt>
                <c:pt idx="6">
                  <c:v>Cork Co</c:v>
                </c:pt>
                <c:pt idx="7">
                  <c:v>Wexford</c:v>
                </c:pt>
                <c:pt idx="8">
                  <c:v>Wicklow</c:v>
                </c:pt>
                <c:pt idx="9">
                  <c:v>Limk City</c:v>
                </c:pt>
                <c:pt idx="10">
                  <c:v>Dub Fingal</c:v>
                </c:pt>
                <c:pt idx="11">
                  <c:v>Limk City</c:v>
                </c:pt>
                <c:pt idx="12">
                  <c:v>Average</c:v>
                </c:pt>
                <c:pt idx="13">
                  <c:v>Mayo</c:v>
                </c:pt>
                <c:pt idx="14">
                  <c:v>Meath</c:v>
                </c:pt>
                <c:pt idx="15">
                  <c:v>Tipp</c:v>
                </c:pt>
                <c:pt idx="16">
                  <c:v>Cavan</c:v>
                </c:pt>
                <c:pt idx="17">
                  <c:v>Dub City</c:v>
                </c:pt>
                <c:pt idx="18">
                  <c:v>Kilkenny</c:v>
                </c:pt>
                <c:pt idx="19">
                  <c:v>Dub Sth</c:v>
                </c:pt>
                <c:pt idx="20">
                  <c:v>Clare</c:v>
                </c:pt>
                <c:pt idx="21">
                  <c:v>Louth</c:v>
                </c:pt>
              </c:strCache>
            </c:strRef>
          </c:cat>
          <c:val>
            <c:numRef>
              <c:f>SocialParticipation!$B$56:$B$77</c:f>
              <c:numCache>
                <c:formatCode>General</c:formatCode>
                <c:ptCount val="22"/>
                <c:pt idx="0">
                  <c:v>20.3</c:v>
                </c:pt>
                <c:pt idx="1">
                  <c:v>17.2</c:v>
                </c:pt>
                <c:pt idx="2">
                  <c:v>14.3</c:v>
                </c:pt>
                <c:pt idx="3">
                  <c:v>12.6</c:v>
                </c:pt>
                <c:pt idx="4">
                  <c:v>12.2</c:v>
                </c:pt>
                <c:pt idx="5">
                  <c:v>11.7</c:v>
                </c:pt>
                <c:pt idx="6">
                  <c:v>10.9</c:v>
                </c:pt>
                <c:pt idx="7">
                  <c:v>10.9</c:v>
                </c:pt>
                <c:pt idx="8">
                  <c:v>10.7</c:v>
                </c:pt>
                <c:pt idx="9">
                  <c:v>9.5</c:v>
                </c:pt>
                <c:pt idx="10">
                  <c:v>9.4</c:v>
                </c:pt>
                <c:pt idx="11">
                  <c:v>9.3000000000000007</c:v>
                </c:pt>
                <c:pt idx="12">
                  <c:v>8.8000000000000007</c:v>
                </c:pt>
                <c:pt idx="13">
                  <c:v>7.1</c:v>
                </c:pt>
                <c:pt idx="14">
                  <c:v>7</c:v>
                </c:pt>
                <c:pt idx="15">
                  <c:v>6.4</c:v>
                </c:pt>
                <c:pt idx="16">
                  <c:v>5.5</c:v>
                </c:pt>
                <c:pt idx="17">
                  <c:v>4.9000000000000004</c:v>
                </c:pt>
                <c:pt idx="18">
                  <c:v>3.9</c:v>
                </c:pt>
                <c:pt idx="19">
                  <c:v>3.8</c:v>
                </c:pt>
                <c:pt idx="20">
                  <c:v>3.7</c:v>
                </c:pt>
                <c:pt idx="21">
                  <c:v>3.1</c:v>
                </c:pt>
              </c:numCache>
            </c:numRef>
          </c:val>
          <c:extLst>
            <c:ext xmlns:c16="http://schemas.microsoft.com/office/drawing/2014/chart" uri="{C3380CC4-5D6E-409C-BE32-E72D297353CC}">
              <c16:uniqueId val="{00000000-90EA-4BF3-983E-82CEFC7FEC29}"/>
            </c:ext>
          </c:extLst>
        </c:ser>
        <c:dLbls>
          <c:showLegendKey val="0"/>
          <c:showVal val="0"/>
          <c:showCatName val="0"/>
          <c:showSerName val="0"/>
          <c:showPercent val="0"/>
          <c:showBubbleSize val="0"/>
        </c:dLbls>
        <c:gapWidth val="182"/>
        <c:overlap val="100"/>
        <c:axId val="341577728"/>
        <c:axId val="341579264"/>
      </c:barChart>
      <c:catAx>
        <c:axId val="34157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41579264"/>
        <c:crosses val="autoZero"/>
        <c:auto val="1"/>
        <c:lblAlgn val="ctr"/>
        <c:lblOffset val="100"/>
        <c:noMultiLvlLbl val="0"/>
      </c:catAx>
      <c:valAx>
        <c:axId val="341579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577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LifelongLearning!$C$28:$C$29</c:f>
              <c:strCache>
                <c:ptCount val="2"/>
                <c:pt idx="0">
                  <c:v>Yes</c:v>
                </c:pt>
                <c:pt idx="1">
                  <c:v>%</c:v>
                </c:pt>
              </c:strCache>
            </c:strRef>
          </c:tx>
          <c:spPr>
            <a:solidFill>
              <a:schemeClr val="accent1"/>
            </a:solidFill>
            <a:ln>
              <a:noFill/>
            </a:ln>
            <a:effectLst/>
          </c:spPr>
          <c:invertIfNegative val="0"/>
          <c:dPt>
            <c:idx val="19"/>
            <c:invertIfNegative val="0"/>
            <c:bubble3D val="0"/>
            <c:spPr>
              <a:solidFill>
                <a:schemeClr val="accent2"/>
              </a:solidFill>
              <a:ln>
                <a:noFill/>
              </a:ln>
              <a:effectLst/>
            </c:spPr>
            <c:extLst>
              <c:ext xmlns:c16="http://schemas.microsoft.com/office/drawing/2014/chart" uri="{C3380CC4-5D6E-409C-BE32-E72D297353CC}">
                <c16:uniqueId val="{00000001-C4F9-4E6D-8B05-4283C7B2A6F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LifelongLearning!$A$30:$A$51</c:f>
              <c:strCache>
                <c:ptCount val="22"/>
                <c:pt idx="0">
                  <c:v>Galway City</c:v>
                </c:pt>
                <c:pt idx="1">
                  <c:v>Galway Co</c:v>
                </c:pt>
                <c:pt idx="2">
                  <c:v>DLR</c:v>
                </c:pt>
                <c:pt idx="3">
                  <c:v>Dub Fingal</c:v>
                </c:pt>
                <c:pt idx="4">
                  <c:v>Dub City</c:v>
                </c:pt>
                <c:pt idx="5">
                  <c:v>Louth</c:v>
                </c:pt>
                <c:pt idx="6">
                  <c:v>Wexford</c:v>
                </c:pt>
                <c:pt idx="7">
                  <c:v>Cork Co</c:v>
                </c:pt>
                <c:pt idx="8">
                  <c:v>Total</c:v>
                </c:pt>
                <c:pt idx="9">
                  <c:v>Meath</c:v>
                </c:pt>
                <c:pt idx="10">
                  <c:v>Limk City</c:v>
                </c:pt>
                <c:pt idx="11">
                  <c:v>Limk Co</c:v>
                </c:pt>
                <c:pt idx="12">
                  <c:v>Cork City</c:v>
                </c:pt>
                <c:pt idx="13">
                  <c:v>Clare</c:v>
                </c:pt>
                <c:pt idx="14">
                  <c:v>Tipp</c:v>
                </c:pt>
                <c:pt idx="15">
                  <c:v>Kildare</c:v>
                </c:pt>
                <c:pt idx="16">
                  <c:v>Cavan</c:v>
                </c:pt>
                <c:pt idx="17">
                  <c:v>Kilkenny</c:v>
                </c:pt>
                <c:pt idx="18">
                  <c:v>Dub Sth</c:v>
                </c:pt>
                <c:pt idx="19">
                  <c:v>Mayo</c:v>
                </c:pt>
                <c:pt idx="20">
                  <c:v>Laois</c:v>
                </c:pt>
                <c:pt idx="21">
                  <c:v>Wicklow</c:v>
                </c:pt>
              </c:strCache>
            </c:strRef>
          </c:cat>
          <c:val>
            <c:numRef>
              <c:f>LifelongLearning!$C$30:$C$51</c:f>
              <c:numCache>
                <c:formatCode>General</c:formatCode>
                <c:ptCount val="22"/>
                <c:pt idx="0">
                  <c:v>17.3</c:v>
                </c:pt>
                <c:pt idx="1">
                  <c:v>15.9</c:v>
                </c:pt>
                <c:pt idx="2">
                  <c:v>14.5</c:v>
                </c:pt>
                <c:pt idx="3">
                  <c:v>14.3</c:v>
                </c:pt>
                <c:pt idx="4">
                  <c:v>11.6</c:v>
                </c:pt>
                <c:pt idx="5">
                  <c:v>11.3</c:v>
                </c:pt>
                <c:pt idx="6">
                  <c:v>10.9</c:v>
                </c:pt>
                <c:pt idx="7">
                  <c:v>9.6999999999999993</c:v>
                </c:pt>
                <c:pt idx="8">
                  <c:v>9.6</c:v>
                </c:pt>
                <c:pt idx="9">
                  <c:v>9.1</c:v>
                </c:pt>
                <c:pt idx="10">
                  <c:v>9</c:v>
                </c:pt>
                <c:pt idx="11">
                  <c:v>8.8000000000000007</c:v>
                </c:pt>
                <c:pt idx="12">
                  <c:v>7.7</c:v>
                </c:pt>
                <c:pt idx="13">
                  <c:v>7.5</c:v>
                </c:pt>
                <c:pt idx="14">
                  <c:v>7.5</c:v>
                </c:pt>
                <c:pt idx="15">
                  <c:v>6.5</c:v>
                </c:pt>
                <c:pt idx="16">
                  <c:v>6</c:v>
                </c:pt>
                <c:pt idx="17">
                  <c:v>5.7</c:v>
                </c:pt>
                <c:pt idx="18">
                  <c:v>5.6</c:v>
                </c:pt>
                <c:pt idx="19">
                  <c:v>5.6</c:v>
                </c:pt>
                <c:pt idx="20">
                  <c:v>4.2</c:v>
                </c:pt>
                <c:pt idx="21">
                  <c:v>4.2</c:v>
                </c:pt>
              </c:numCache>
            </c:numRef>
          </c:val>
          <c:extLst>
            <c:ext xmlns:c16="http://schemas.microsoft.com/office/drawing/2014/chart" uri="{C3380CC4-5D6E-409C-BE32-E72D297353CC}">
              <c16:uniqueId val="{00000001-6912-4E21-90CB-5285C3A7D146}"/>
            </c:ext>
          </c:extLst>
        </c:ser>
        <c:dLbls>
          <c:showLegendKey val="0"/>
          <c:showVal val="1"/>
          <c:showCatName val="0"/>
          <c:showSerName val="0"/>
          <c:showPercent val="0"/>
          <c:showBubbleSize val="0"/>
        </c:dLbls>
        <c:gapWidth val="95"/>
        <c:overlap val="100"/>
        <c:axId val="207742464"/>
        <c:axId val="208163584"/>
      </c:barChart>
      <c:catAx>
        <c:axId val="207742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8163584"/>
        <c:crosses val="autoZero"/>
        <c:auto val="1"/>
        <c:lblAlgn val="ctr"/>
        <c:lblOffset val="100"/>
        <c:noMultiLvlLbl val="0"/>
      </c:catAx>
      <c:valAx>
        <c:axId val="208163584"/>
        <c:scaling>
          <c:orientation val="minMax"/>
        </c:scaling>
        <c:delete val="1"/>
        <c:axPos val="b"/>
        <c:numFmt formatCode="General" sourceLinked="1"/>
        <c:majorTickMark val="none"/>
        <c:minorTickMark val="none"/>
        <c:tickLblPos val="nextTo"/>
        <c:crossAx val="207742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AccesstoServices_Mayo!$I$175</c:f>
              <c:strCache>
                <c:ptCount val="1"/>
                <c:pt idx="0">
                  <c:v>Mayo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AccesstoServices_Mayo!$H$176:$H$186</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AccesstoServices_Mayo!$I$176:$I$186</c:f>
              <c:numCache>
                <c:formatCode>General</c:formatCode>
                <c:ptCount val="11"/>
                <c:pt idx="0">
                  <c:v>42.2</c:v>
                </c:pt>
                <c:pt idx="1">
                  <c:v>34.200000000000003</c:v>
                </c:pt>
                <c:pt idx="2">
                  <c:v>31.9</c:v>
                </c:pt>
                <c:pt idx="3">
                  <c:v>27</c:v>
                </c:pt>
                <c:pt idx="4">
                  <c:v>26.6</c:v>
                </c:pt>
                <c:pt idx="5">
                  <c:v>21.3</c:v>
                </c:pt>
                <c:pt idx="6">
                  <c:v>21</c:v>
                </c:pt>
                <c:pt idx="7">
                  <c:v>19.7</c:v>
                </c:pt>
                <c:pt idx="8">
                  <c:v>18.600000000000001</c:v>
                </c:pt>
                <c:pt idx="9">
                  <c:v>16.600000000000001</c:v>
                </c:pt>
                <c:pt idx="10">
                  <c:v>16.399999999999999</c:v>
                </c:pt>
              </c:numCache>
            </c:numRef>
          </c:val>
          <c:extLst>
            <c:ext xmlns:c16="http://schemas.microsoft.com/office/drawing/2014/chart" uri="{C3380CC4-5D6E-409C-BE32-E72D297353CC}">
              <c16:uniqueId val="{00000000-6190-438B-828B-1439AAC557F5}"/>
            </c:ext>
          </c:extLst>
        </c:ser>
        <c:ser>
          <c:idx val="1"/>
          <c:order val="1"/>
          <c:tx>
            <c:strRef>
              <c:f>AccesstoServices_Mayo!$J$175</c:f>
              <c:strCache>
                <c:ptCount val="1"/>
                <c:pt idx="0">
                  <c:v>Total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AccesstoServices_Mayo!$H$176:$H$186</c:f>
              <c:strCache>
                <c:ptCount val="11"/>
                <c:pt idx="0">
                  <c:v>Local Gardai/Garda station</c:v>
                </c:pt>
                <c:pt idx="1">
                  <c:v>Cinema or other entertainment</c:v>
                </c:pt>
                <c:pt idx="2">
                  <c:v>Public Library</c:v>
                </c:pt>
                <c:pt idx="3">
                  <c:v>Public transport</c:v>
                </c:pt>
                <c:pt idx="4">
                  <c:v>Full banking services</c:v>
                </c:pt>
                <c:pt idx="5">
                  <c:v>Cafes and Restaurants</c:v>
                </c:pt>
                <c:pt idx="6">
                  <c:v>Local Health services </c:v>
                </c:pt>
                <c:pt idx="7">
                  <c:v>Community centre or other venue where you can meet friends</c:v>
                </c:pt>
                <c:pt idx="8">
                  <c:v>Recreational park  or green area</c:v>
                </c:pt>
                <c:pt idx="9">
                  <c:v>Postal services</c:v>
                </c:pt>
                <c:pt idx="10">
                  <c:v>Supermarkets or other shops</c:v>
                </c:pt>
              </c:strCache>
            </c:strRef>
          </c:cat>
          <c:val>
            <c:numRef>
              <c:f>AccesstoServices_Mayo!$J$176:$J$186</c:f>
              <c:numCache>
                <c:formatCode>General</c:formatCode>
                <c:ptCount val="11"/>
                <c:pt idx="0">
                  <c:v>11.5</c:v>
                </c:pt>
                <c:pt idx="1">
                  <c:v>22.3</c:v>
                </c:pt>
                <c:pt idx="2">
                  <c:v>14.3</c:v>
                </c:pt>
                <c:pt idx="3">
                  <c:v>11.2</c:v>
                </c:pt>
                <c:pt idx="4">
                  <c:v>12.5</c:v>
                </c:pt>
                <c:pt idx="5">
                  <c:v>8.6999999999999993</c:v>
                </c:pt>
                <c:pt idx="6">
                  <c:v>7</c:v>
                </c:pt>
                <c:pt idx="7">
                  <c:v>7.1</c:v>
                </c:pt>
                <c:pt idx="8">
                  <c:v>11.1</c:v>
                </c:pt>
                <c:pt idx="9">
                  <c:v>4.3</c:v>
                </c:pt>
                <c:pt idx="10">
                  <c:v>3.6</c:v>
                </c:pt>
              </c:numCache>
            </c:numRef>
          </c:val>
          <c:extLst>
            <c:ext xmlns:c16="http://schemas.microsoft.com/office/drawing/2014/chart" uri="{C3380CC4-5D6E-409C-BE32-E72D297353CC}">
              <c16:uniqueId val="{00000001-6190-438B-828B-1439AAC557F5}"/>
            </c:ext>
          </c:extLst>
        </c:ser>
        <c:dLbls>
          <c:dLblPos val="outEnd"/>
          <c:showLegendKey val="0"/>
          <c:showVal val="1"/>
          <c:showCatName val="0"/>
          <c:showSerName val="0"/>
          <c:showPercent val="0"/>
          <c:showBubbleSize val="0"/>
        </c:dLbls>
        <c:gapWidth val="182"/>
        <c:axId val="205759232"/>
        <c:axId val="205760768"/>
      </c:barChart>
      <c:catAx>
        <c:axId val="205759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5760768"/>
        <c:crosses val="autoZero"/>
        <c:auto val="1"/>
        <c:lblAlgn val="ctr"/>
        <c:lblOffset val="100"/>
        <c:noMultiLvlLbl val="0"/>
      </c:catAx>
      <c:valAx>
        <c:axId val="205760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759232"/>
        <c:crosses val="autoZero"/>
        <c:crossBetween val="between"/>
      </c:valAx>
      <c:spPr>
        <a:noFill/>
        <a:ln>
          <a:noFill/>
        </a:ln>
        <a:effectLst/>
      </c:spPr>
    </c:plotArea>
    <c:legend>
      <c:legendPos val="b"/>
      <c:layout>
        <c:manualLayout>
          <c:xMode val="edge"/>
          <c:yMode val="edge"/>
          <c:x val="0.3811192524545543"/>
          <c:y val="0.91006304276274153"/>
          <c:w val="0.23776149509089142"/>
          <c:h val="8.99369572372585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Retirement!$N$11</c:f>
              <c:strCache>
                <c:ptCount val="1"/>
                <c:pt idx="0">
                  <c:v>Mayo</c:v>
                </c:pt>
              </c:strCache>
            </c:strRef>
          </c:tx>
          <c:spPr>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Retirement!$O$9:$V$10</c15:sqref>
                  </c15:fullRef>
                  <c15:levelRef>
                    <c15:sqref>Retirement!$O$9:$V$9</c15:sqref>
                  </c15:levelRef>
                </c:ext>
              </c:extLst>
              <c:f>Retirement!$O$9:$V$9</c:f>
              <c:strCache>
                <c:ptCount val="8"/>
                <c:pt idx="1">
                  <c:v>Retired</c:v>
                </c:pt>
                <c:pt idx="2">
                  <c:v>Employed</c:v>
                </c:pt>
                <c:pt idx="3">
                  <c:v>Self-employed</c:v>
                </c:pt>
                <c:pt idx="4">
                  <c:v>Unemployed</c:v>
                </c:pt>
                <c:pt idx="5">
                  <c:v>Permanently sick or disabled</c:v>
                </c:pt>
                <c:pt idx="6">
                  <c:v>Looking after home or family</c:v>
                </c:pt>
                <c:pt idx="7">
                  <c:v>In education or training</c:v>
                </c:pt>
              </c:strCache>
            </c:strRef>
          </c:cat>
          <c:val>
            <c:numRef>
              <c:f>Retirement!$O$11:$V$11</c:f>
              <c:numCache>
                <c:formatCode>General</c:formatCode>
                <c:ptCount val="8"/>
                <c:pt idx="1">
                  <c:v>45.7</c:v>
                </c:pt>
                <c:pt idx="2">
                  <c:v>16.2</c:v>
                </c:pt>
                <c:pt idx="3">
                  <c:v>17.600000000000001</c:v>
                </c:pt>
                <c:pt idx="4">
                  <c:v>2.2000000000000002</c:v>
                </c:pt>
                <c:pt idx="5">
                  <c:v>2.6</c:v>
                </c:pt>
                <c:pt idx="6">
                  <c:v>15.7</c:v>
                </c:pt>
                <c:pt idx="7">
                  <c:v>0</c:v>
                </c:pt>
              </c:numCache>
            </c:numRef>
          </c:val>
          <c:extLst>
            <c:ext xmlns:c16="http://schemas.microsoft.com/office/drawing/2014/chart" uri="{C3380CC4-5D6E-409C-BE32-E72D297353CC}">
              <c16:uniqueId val="{00000000-30B0-46D1-96EB-FA3A1AB05F5B}"/>
            </c:ext>
          </c:extLst>
        </c:ser>
        <c:ser>
          <c:idx val="1"/>
          <c:order val="1"/>
          <c:tx>
            <c:strRef>
              <c:f>Retirement!$N$12</c:f>
              <c:strCache>
                <c:ptCount val="1"/>
                <c:pt idx="0">
                  <c:v>Total</c:v>
                </c:pt>
              </c:strCache>
            </c:strRef>
          </c:tx>
          <c:spPr>
            <a:gradFill rotWithShape="1">
              <a:gsLst>
                <a:gs pos="0">
                  <a:schemeClr val="accent4">
                    <a:shade val="63000"/>
                  </a:schemeClr>
                </a:gs>
                <a:gs pos="30000">
                  <a:schemeClr val="accent4">
                    <a:shade val="90000"/>
                    <a:satMod val="110000"/>
                  </a:schemeClr>
                </a:gs>
                <a:gs pos="45000">
                  <a:schemeClr val="accent4">
                    <a:shade val="100000"/>
                    <a:satMod val="118000"/>
                  </a:schemeClr>
                </a:gs>
                <a:gs pos="55000">
                  <a:schemeClr val="accent4">
                    <a:shade val="100000"/>
                    <a:satMod val="118000"/>
                  </a:schemeClr>
                </a:gs>
                <a:gs pos="73000">
                  <a:schemeClr val="accent4">
                    <a:shade val="90000"/>
                    <a:satMod val="110000"/>
                  </a:schemeClr>
                </a:gs>
                <a:gs pos="100000">
                  <a:schemeClr val="accent4">
                    <a:shade val="63000"/>
                  </a:schemeClr>
                </a:gs>
              </a:gsLst>
              <a:lin ang="95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Retirement!$O$9:$V$10</c15:sqref>
                  </c15:fullRef>
                  <c15:levelRef>
                    <c15:sqref>Retirement!$O$9:$V$9</c15:sqref>
                  </c15:levelRef>
                </c:ext>
              </c:extLst>
              <c:f>Retirement!$O$9:$V$9</c:f>
              <c:strCache>
                <c:ptCount val="8"/>
                <c:pt idx="1">
                  <c:v>Retired</c:v>
                </c:pt>
                <c:pt idx="2">
                  <c:v>Employed</c:v>
                </c:pt>
                <c:pt idx="3">
                  <c:v>Self-employed</c:v>
                </c:pt>
                <c:pt idx="4">
                  <c:v>Unemployed</c:v>
                </c:pt>
                <c:pt idx="5">
                  <c:v>Permanently sick or disabled</c:v>
                </c:pt>
                <c:pt idx="6">
                  <c:v>Looking after home or family</c:v>
                </c:pt>
                <c:pt idx="7">
                  <c:v>In education or training</c:v>
                </c:pt>
              </c:strCache>
            </c:strRef>
          </c:cat>
          <c:val>
            <c:numRef>
              <c:f>Retirement!$O$12:$V$12</c:f>
              <c:numCache>
                <c:formatCode>General</c:formatCode>
                <c:ptCount val="8"/>
                <c:pt idx="1">
                  <c:v>50.9</c:v>
                </c:pt>
                <c:pt idx="2">
                  <c:v>16.7</c:v>
                </c:pt>
                <c:pt idx="3">
                  <c:v>8.4</c:v>
                </c:pt>
                <c:pt idx="4">
                  <c:v>5.3</c:v>
                </c:pt>
                <c:pt idx="5">
                  <c:v>4.2</c:v>
                </c:pt>
                <c:pt idx="6">
                  <c:v>14.2</c:v>
                </c:pt>
                <c:pt idx="7">
                  <c:v>0.3</c:v>
                </c:pt>
              </c:numCache>
            </c:numRef>
          </c:val>
          <c:extLst>
            <c:ext xmlns:c16="http://schemas.microsoft.com/office/drawing/2014/chart" uri="{C3380CC4-5D6E-409C-BE32-E72D297353CC}">
              <c16:uniqueId val="{00000001-30B0-46D1-96EB-FA3A1AB05F5B}"/>
            </c:ext>
          </c:extLst>
        </c:ser>
        <c:dLbls>
          <c:dLblPos val="outEnd"/>
          <c:showLegendKey val="0"/>
          <c:showVal val="1"/>
          <c:showCatName val="0"/>
          <c:showSerName val="0"/>
          <c:showPercent val="0"/>
          <c:showBubbleSize val="0"/>
        </c:dLbls>
        <c:gapWidth val="115"/>
        <c:overlap val="-20"/>
        <c:axId val="369000920"/>
        <c:axId val="368999280"/>
      </c:barChart>
      <c:catAx>
        <c:axId val="3690009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8999280"/>
        <c:crosses val="autoZero"/>
        <c:auto val="1"/>
        <c:lblAlgn val="ctr"/>
        <c:lblOffset val="100"/>
        <c:noMultiLvlLbl val="0"/>
      </c:catAx>
      <c:valAx>
        <c:axId val="368999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000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85735722270827264"/>
          <c:y val="0.7382636655948553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1809310294546516"/>
          <c:y val="4.0012963009848843E-2"/>
          <c:w val="0.85798714396811515"/>
          <c:h val="0.90206608096817475"/>
        </c:manualLayout>
      </c:layout>
      <c:barChart>
        <c:barDir val="bar"/>
        <c:grouping val="clustered"/>
        <c:varyColors val="0"/>
        <c:ser>
          <c:idx val="0"/>
          <c:order val="0"/>
          <c:tx>
            <c:strRef>
              <c:f>Retirement!$B$28:$B$29</c:f>
              <c:strCache>
                <c:ptCount val="2"/>
                <c:pt idx="0">
                  <c:v>Yes</c:v>
                </c:pt>
                <c:pt idx="1">
                  <c:v>%</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fov="0">
                <a:rot lat="0" lon="0" rev="0"/>
              </a:camera>
              <a:lightRig rig="balanced" dir="t">
                <a:rot lat="0" lon="0" rev="0"/>
              </a:lightRig>
            </a:scene3d>
            <a:sp3d prstMaterial="matte">
              <a:bevelT w="0" h="0"/>
              <a:contourClr>
                <a:scrgbClr r="0" g="0" b="0">
                  <a:tint val="100000"/>
                  <a:shade val="100000"/>
                  <a:hueMod val="100000"/>
                  <a:satMod val="10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Retirement!$A$30:$A$51</c:f>
              <c:strCache>
                <c:ptCount val="22"/>
                <c:pt idx="0">
                  <c:v>Galway Co</c:v>
                </c:pt>
                <c:pt idx="1">
                  <c:v>Mayo</c:v>
                </c:pt>
                <c:pt idx="2">
                  <c:v>Dub Sth</c:v>
                </c:pt>
                <c:pt idx="3">
                  <c:v>Galway City</c:v>
                </c:pt>
                <c:pt idx="4">
                  <c:v>Wicklow</c:v>
                </c:pt>
                <c:pt idx="5">
                  <c:v>Cork City</c:v>
                </c:pt>
                <c:pt idx="6">
                  <c:v>Kildare</c:v>
                </c:pt>
                <c:pt idx="7">
                  <c:v>Laois</c:v>
                </c:pt>
                <c:pt idx="8">
                  <c:v>Tipp</c:v>
                </c:pt>
                <c:pt idx="9">
                  <c:v>Cavan</c:v>
                </c:pt>
                <c:pt idx="10">
                  <c:v>Total</c:v>
                </c:pt>
                <c:pt idx="11">
                  <c:v>Clare</c:v>
                </c:pt>
                <c:pt idx="12">
                  <c:v>DLR</c:v>
                </c:pt>
                <c:pt idx="13">
                  <c:v>Dub Fingal</c:v>
                </c:pt>
                <c:pt idx="14">
                  <c:v>Meath</c:v>
                </c:pt>
                <c:pt idx="15">
                  <c:v>Kilkenny</c:v>
                </c:pt>
                <c:pt idx="16">
                  <c:v>Cork Co</c:v>
                </c:pt>
                <c:pt idx="17">
                  <c:v>Limk Co</c:v>
                </c:pt>
                <c:pt idx="18">
                  <c:v>Limk City</c:v>
                </c:pt>
                <c:pt idx="19">
                  <c:v>Wexford</c:v>
                </c:pt>
                <c:pt idx="20">
                  <c:v>Louth</c:v>
                </c:pt>
                <c:pt idx="21">
                  <c:v>Dub City</c:v>
                </c:pt>
              </c:strCache>
            </c:strRef>
          </c:cat>
          <c:val>
            <c:numRef>
              <c:f>Retirement!$B$30:$B$51</c:f>
              <c:numCache>
                <c:formatCode>General</c:formatCode>
                <c:ptCount val="22"/>
                <c:pt idx="0">
                  <c:v>33.799999999999997</c:v>
                </c:pt>
                <c:pt idx="1">
                  <c:v>36.9</c:v>
                </c:pt>
                <c:pt idx="2">
                  <c:v>41.5</c:v>
                </c:pt>
                <c:pt idx="3">
                  <c:v>43.6</c:v>
                </c:pt>
                <c:pt idx="4">
                  <c:v>44.3</c:v>
                </c:pt>
                <c:pt idx="5">
                  <c:v>45.2</c:v>
                </c:pt>
                <c:pt idx="6">
                  <c:v>45.6</c:v>
                </c:pt>
                <c:pt idx="7">
                  <c:v>47.6</c:v>
                </c:pt>
                <c:pt idx="8">
                  <c:v>47.9</c:v>
                </c:pt>
                <c:pt idx="9">
                  <c:v>48</c:v>
                </c:pt>
                <c:pt idx="10">
                  <c:v>50.3</c:v>
                </c:pt>
                <c:pt idx="11">
                  <c:v>50.5</c:v>
                </c:pt>
                <c:pt idx="12">
                  <c:v>51.2</c:v>
                </c:pt>
                <c:pt idx="13">
                  <c:v>53</c:v>
                </c:pt>
                <c:pt idx="14">
                  <c:v>53.2</c:v>
                </c:pt>
                <c:pt idx="15">
                  <c:v>53.7</c:v>
                </c:pt>
                <c:pt idx="16">
                  <c:v>54.1</c:v>
                </c:pt>
                <c:pt idx="17">
                  <c:v>55.1</c:v>
                </c:pt>
                <c:pt idx="18">
                  <c:v>56.3</c:v>
                </c:pt>
                <c:pt idx="19">
                  <c:v>60.5</c:v>
                </c:pt>
                <c:pt idx="20">
                  <c:v>60.9</c:v>
                </c:pt>
                <c:pt idx="21">
                  <c:v>61.3</c:v>
                </c:pt>
              </c:numCache>
            </c:numRef>
          </c:val>
          <c:extLst>
            <c:ext xmlns:c16="http://schemas.microsoft.com/office/drawing/2014/chart" uri="{C3380CC4-5D6E-409C-BE32-E72D297353CC}">
              <c16:uniqueId val="{00000000-ADD0-4213-B383-C9AE06B17C9F}"/>
            </c:ext>
          </c:extLst>
        </c:ser>
        <c:dLbls>
          <c:dLblPos val="outEnd"/>
          <c:showLegendKey val="0"/>
          <c:showVal val="1"/>
          <c:showCatName val="0"/>
          <c:showSerName val="0"/>
          <c:showPercent val="0"/>
          <c:showBubbleSize val="0"/>
        </c:dLbls>
        <c:gapWidth val="100"/>
        <c:axId val="372492984"/>
        <c:axId val="372496592"/>
      </c:barChart>
      <c:catAx>
        <c:axId val="372492984"/>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372496592"/>
        <c:crosses val="autoZero"/>
        <c:auto val="1"/>
        <c:lblAlgn val="ctr"/>
        <c:lblOffset val="100"/>
        <c:noMultiLvlLbl val="0"/>
      </c:catAx>
      <c:valAx>
        <c:axId val="37249659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372492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Retirement!$N$76</c:f>
              <c:strCache>
                <c:ptCount val="1"/>
                <c:pt idx="0">
                  <c:v>Mayo</c:v>
                </c:pt>
              </c:strCache>
            </c:strRef>
          </c:tx>
          <c:spPr>
            <a:gradFill rotWithShape="1">
              <a:gsLst>
                <a:gs pos="0">
                  <a:schemeClr val="accent1">
                    <a:shade val="63000"/>
                  </a:schemeClr>
                </a:gs>
                <a:gs pos="30000">
                  <a:schemeClr val="accent1">
                    <a:shade val="90000"/>
                    <a:satMod val="110000"/>
                  </a:schemeClr>
                </a:gs>
                <a:gs pos="45000">
                  <a:schemeClr val="accent1">
                    <a:shade val="100000"/>
                    <a:satMod val="118000"/>
                  </a:schemeClr>
                </a:gs>
                <a:gs pos="55000">
                  <a:schemeClr val="accent1">
                    <a:shade val="100000"/>
                    <a:satMod val="118000"/>
                  </a:schemeClr>
                </a:gs>
                <a:gs pos="73000">
                  <a:schemeClr val="accent1">
                    <a:shade val="90000"/>
                    <a:satMod val="110000"/>
                  </a:schemeClr>
                </a:gs>
                <a:gs pos="100000">
                  <a:schemeClr val="accent1">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Retirement!$O$74:$V$75</c15:sqref>
                  </c15:fullRef>
                  <c15:levelRef>
                    <c15:sqref>Retirement!$O$74:$V$74</c15:sqref>
                  </c15:levelRef>
                </c:ext>
              </c:extLst>
              <c:f>Retirement!$O$74:$V$74</c:f>
              <c:strCache>
                <c:ptCount val="8"/>
                <c:pt idx="0">
                  <c:v>Good financial arrangements to leave</c:v>
                </c:pt>
                <c:pt idx="1">
                  <c:v>Lost job and/or could not find a job</c:v>
                </c:pt>
                <c:pt idx="2">
                  <c:v>Had reached the retirement age</c:v>
                </c:pt>
                <c:pt idx="3">
                  <c:v>Had reached eligibility for a pension</c:v>
                </c:pt>
                <c:pt idx="4">
                  <c:v>Other job-related reasons</c:v>
                </c:pt>
                <c:pt idx="5">
                  <c:v>Own health or disability</c:v>
                </c:pt>
                <c:pt idx="6">
                  <c:v>Family or care-related reasons</c:v>
                </c:pt>
                <c:pt idx="7">
                  <c:v>Other</c:v>
                </c:pt>
              </c:strCache>
            </c:strRef>
          </c:cat>
          <c:val>
            <c:numRef>
              <c:f>Retirement!$O$76:$V$76</c:f>
              <c:numCache>
                <c:formatCode>General</c:formatCode>
                <c:ptCount val="8"/>
                <c:pt idx="0">
                  <c:v>12.2</c:v>
                </c:pt>
                <c:pt idx="1">
                  <c:v>3.1</c:v>
                </c:pt>
                <c:pt idx="2">
                  <c:v>52.2</c:v>
                </c:pt>
                <c:pt idx="3">
                  <c:v>5.0999999999999996</c:v>
                </c:pt>
                <c:pt idx="4">
                  <c:v>0.8</c:v>
                </c:pt>
                <c:pt idx="5">
                  <c:v>7.8</c:v>
                </c:pt>
                <c:pt idx="6">
                  <c:v>15.7</c:v>
                </c:pt>
                <c:pt idx="7">
                  <c:v>3.1</c:v>
                </c:pt>
              </c:numCache>
            </c:numRef>
          </c:val>
          <c:extLst>
            <c:ext xmlns:c16="http://schemas.microsoft.com/office/drawing/2014/chart" uri="{C3380CC4-5D6E-409C-BE32-E72D297353CC}">
              <c16:uniqueId val="{00000000-ED39-4F89-AFDA-DD1B19BBB59D}"/>
            </c:ext>
          </c:extLst>
        </c:ser>
        <c:ser>
          <c:idx val="1"/>
          <c:order val="1"/>
          <c:tx>
            <c:strRef>
              <c:f>Retirement!$N$77</c:f>
              <c:strCache>
                <c:ptCount val="1"/>
                <c:pt idx="0">
                  <c:v>Total</c:v>
                </c:pt>
              </c:strCache>
            </c:strRef>
          </c:tx>
          <c:spPr>
            <a:gradFill rotWithShape="1">
              <a:gsLst>
                <a:gs pos="0">
                  <a:schemeClr val="accent2">
                    <a:shade val="63000"/>
                  </a:schemeClr>
                </a:gs>
                <a:gs pos="30000">
                  <a:schemeClr val="accent2">
                    <a:shade val="90000"/>
                    <a:satMod val="110000"/>
                  </a:schemeClr>
                </a:gs>
                <a:gs pos="45000">
                  <a:schemeClr val="accent2">
                    <a:shade val="100000"/>
                    <a:satMod val="118000"/>
                  </a:schemeClr>
                </a:gs>
                <a:gs pos="55000">
                  <a:schemeClr val="accent2">
                    <a:shade val="100000"/>
                    <a:satMod val="118000"/>
                  </a:schemeClr>
                </a:gs>
                <a:gs pos="73000">
                  <a:schemeClr val="accent2">
                    <a:shade val="90000"/>
                    <a:satMod val="110000"/>
                  </a:schemeClr>
                </a:gs>
                <a:gs pos="100000">
                  <a:schemeClr val="accent2">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rgbClr r="0" g="0" b="0"/>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Retirement!$O$74:$V$75</c15:sqref>
                  </c15:fullRef>
                  <c15:levelRef>
                    <c15:sqref>Retirement!$O$74:$V$74</c15:sqref>
                  </c15:levelRef>
                </c:ext>
              </c:extLst>
              <c:f>Retirement!$O$74:$V$74</c:f>
              <c:strCache>
                <c:ptCount val="8"/>
                <c:pt idx="0">
                  <c:v>Good financial arrangements to leave</c:v>
                </c:pt>
                <c:pt idx="1">
                  <c:v>Lost job and/or could not find a job</c:v>
                </c:pt>
                <c:pt idx="2">
                  <c:v>Had reached the retirement age</c:v>
                </c:pt>
                <c:pt idx="3">
                  <c:v>Had reached eligibility for a pension</c:v>
                </c:pt>
                <c:pt idx="4">
                  <c:v>Other job-related reasons</c:v>
                </c:pt>
                <c:pt idx="5">
                  <c:v>Own health or disability</c:v>
                </c:pt>
                <c:pt idx="6">
                  <c:v>Family or care-related reasons</c:v>
                </c:pt>
                <c:pt idx="7">
                  <c:v>Other</c:v>
                </c:pt>
              </c:strCache>
            </c:strRef>
          </c:cat>
          <c:val>
            <c:numRef>
              <c:f>Retirement!$O$77:$V$77</c:f>
              <c:numCache>
                <c:formatCode>General</c:formatCode>
                <c:ptCount val="8"/>
                <c:pt idx="0">
                  <c:v>14</c:v>
                </c:pt>
                <c:pt idx="1">
                  <c:v>4.5999999999999996</c:v>
                </c:pt>
                <c:pt idx="2">
                  <c:v>32.799999999999997</c:v>
                </c:pt>
                <c:pt idx="3">
                  <c:v>17.600000000000001</c:v>
                </c:pt>
                <c:pt idx="4">
                  <c:v>4.2</c:v>
                </c:pt>
                <c:pt idx="5">
                  <c:v>12.6</c:v>
                </c:pt>
                <c:pt idx="6">
                  <c:v>9.6999999999999993</c:v>
                </c:pt>
                <c:pt idx="7">
                  <c:v>4.5</c:v>
                </c:pt>
              </c:numCache>
            </c:numRef>
          </c:val>
          <c:extLst>
            <c:ext xmlns:c16="http://schemas.microsoft.com/office/drawing/2014/chart" uri="{C3380CC4-5D6E-409C-BE32-E72D297353CC}">
              <c16:uniqueId val="{00000001-ED39-4F89-AFDA-DD1B19BBB59D}"/>
            </c:ext>
          </c:extLst>
        </c:ser>
        <c:dLbls>
          <c:dLblPos val="outEnd"/>
          <c:showLegendKey val="0"/>
          <c:showVal val="1"/>
          <c:showCatName val="0"/>
          <c:showSerName val="0"/>
          <c:showPercent val="0"/>
          <c:showBubbleSize val="0"/>
        </c:dLbls>
        <c:gapWidth val="115"/>
        <c:overlap val="-20"/>
        <c:axId val="515918304"/>
        <c:axId val="515915024"/>
      </c:barChart>
      <c:catAx>
        <c:axId val="515918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5915024"/>
        <c:crosses val="autoZero"/>
        <c:auto val="1"/>
        <c:lblAlgn val="ctr"/>
        <c:lblOffset val="100"/>
        <c:noMultiLvlLbl val="0"/>
      </c:catAx>
      <c:valAx>
        <c:axId val="515915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91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2"/>
      </a:solid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Retirement!$B$80:$B$81</c:f>
              <c:strCache>
                <c:ptCount val="2"/>
                <c:pt idx="0">
                  <c:v>Would have preferred part time work/retirement</c:v>
                </c:pt>
                <c:pt idx="1">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Retirement!$A$82:$A$103</c:f>
              <c:strCache>
                <c:ptCount val="22"/>
                <c:pt idx="0">
                  <c:v>Wicklow</c:v>
                </c:pt>
                <c:pt idx="1">
                  <c:v>Louth</c:v>
                </c:pt>
                <c:pt idx="2">
                  <c:v>Kilkenny</c:v>
                </c:pt>
                <c:pt idx="3">
                  <c:v>Dub City</c:v>
                </c:pt>
                <c:pt idx="4">
                  <c:v>Dub Fingal</c:v>
                </c:pt>
                <c:pt idx="5">
                  <c:v>Cavan</c:v>
                </c:pt>
                <c:pt idx="6">
                  <c:v>Wexford</c:v>
                </c:pt>
                <c:pt idx="7">
                  <c:v>Meath</c:v>
                </c:pt>
                <c:pt idx="8">
                  <c:v>Kildare</c:v>
                </c:pt>
                <c:pt idx="9">
                  <c:v>Total</c:v>
                </c:pt>
                <c:pt idx="10">
                  <c:v>Limk City</c:v>
                </c:pt>
                <c:pt idx="11">
                  <c:v>Tipp</c:v>
                </c:pt>
                <c:pt idx="12">
                  <c:v>Mayo</c:v>
                </c:pt>
                <c:pt idx="13">
                  <c:v>Cork Co</c:v>
                </c:pt>
                <c:pt idx="14">
                  <c:v>Galway City</c:v>
                </c:pt>
                <c:pt idx="15">
                  <c:v>Cork City</c:v>
                </c:pt>
                <c:pt idx="16">
                  <c:v>DLR</c:v>
                </c:pt>
                <c:pt idx="17">
                  <c:v>Clare</c:v>
                </c:pt>
                <c:pt idx="18">
                  <c:v>Galway Co</c:v>
                </c:pt>
                <c:pt idx="19">
                  <c:v>Dub Sth</c:v>
                </c:pt>
                <c:pt idx="20">
                  <c:v>Limk Co</c:v>
                </c:pt>
                <c:pt idx="21">
                  <c:v>Laois</c:v>
                </c:pt>
              </c:strCache>
            </c:strRef>
          </c:cat>
          <c:val>
            <c:numRef>
              <c:f>Retirement!$B$82:$B$103</c:f>
              <c:numCache>
                <c:formatCode>General</c:formatCode>
                <c:ptCount val="22"/>
                <c:pt idx="0">
                  <c:v>7.3</c:v>
                </c:pt>
                <c:pt idx="1">
                  <c:v>7.9</c:v>
                </c:pt>
                <c:pt idx="2">
                  <c:v>9.3000000000000007</c:v>
                </c:pt>
                <c:pt idx="3">
                  <c:v>11.9</c:v>
                </c:pt>
                <c:pt idx="4">
                  <c:v>12.6</c:v>
                </c:pt>
                <c:pt idx="5">
                  <c:v>13.2</c:v>
                </c:pt>
                <c:pt idx="6">
                  <c:v>13.2</c:v>
                </c:pt>
                <c:pt idx="7">
                  <c:v>13.7</c:v>
                </c:pt>
                <c:pt idx="8">
                  <c:v>14.1</c:v>
                </c:pt>
                <c:pt idx="9">
                  <c:v>15.1</c:v>
                </c:pt>
                <c:pt idx="10">
                  <c:v>15.6</c:v>
                </c:pt>
                <c:pt idx="11">
                  <c:v>16.399999999999999</c:v>
                </c:pt>
                <c:pt idx="12">
                  <c:v>16.5</c:v>
                </c:pt>
                <c:pt idx="13">
                  <c:v>17.3</c:v>
                </c:pt>
                <c:pt idx="14">
                  <c:v>17.3</c:v>
                </c:pt>
                <c:pt idx="15">
                  <c:v>17.399999999999999</c:v>
                </c:pt>
                <c:pt idx="16">
                  <c:v>18.5</c:v>
                </c:pt>
                <c:pt idx="17">
                  <c:v>18.7</c:v>
                </c:pt>
                <c:pt idx="18">
                  <c:v>19.7</c:v>
                </c:pt>
                <c:pt idx="19">
                  <c:v>20.3</c:v>
                </c:pt>
                <c:pt idx="20">
                  <c:v>20.3</c:v>
                </c:pt>
                <c:pt idx="21">
                  <c:v>22.8</c:v>
                </c:pt>
              </c:numCache>
            </c:numRef>
          </c:val>
          <c:extLst>
            <c:ext xmlns:c16="http://schemas.microsoft.com/office/drawing/2014/chart" uri="{C3380CC4-5D6E-409C-BE32-E72D297353CC}">
              <c16:uniqueId val="{00000000-E4BE-44C3-9F00-EF859694A5E7}"/>
            </c:ext>
          </c:extLst>
        </c:ser>
        <c:ser>
          <c:idx val="2"/>
          <c:order val="1"/>
          <c:tx>
            <c:strRef>
              <c:f>Retirement!$D$80:$D$81</c:f>
              <c:strCache>
                <c:ptCount val="2"/>
                <c:pt idx="0">
                  <c:v>Would have preferred to remain in full time work</c:v>
                </c:pt>
                <c:pt idx="1">
                  <c:v>%</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Retirement!$A$82:$A$103</c:f>
              <c:strCache>
                <c:ptCount val="22"/>
                <c:pt idx="0">
                  <c:v>Wicklow</c:v>
                </c:pt>
                <c:pt idx="1">
                  <c:v>Louth</c:v>
                </c:pt>
                <c:pt idx="2">
                  <c:v>Kilkenny</c:v>
                </c:pt>
                <c:pt idx="3">
                  <c:v>Dub City</c:v>
                </c:pt>
                <c:pt idx="4">
                  <c:v>Dub Fingal</c:v>
                </c:pt>
                <c:pt idx="5">
                  <c:v>Cavan</c:v>
                </c:pt>
                <c:pt idx="6">
                  <c:v>Wexford</c:v>
                </c:pt>
                <c:pt idx="7">
                  <c:v>Meath</c:v>
                </c:pt>
                <c:pt idx="8">
                  <c:v>Kildare</c:v>
                </c:pt>
                <c:pt idx="9">
                  <c:v>Total</c:v>
                </c:pt>
                <c:pt idx="10">
                  <c:v>Limk City</c:v>
                </c:pt>
                <c:pt idx="11">
                  <c:v>Tipp</c:v>
                </c:pt>
                <c:pt idx="12">
                  <c:v>Mayo</c:v>
                </c:pt>
                <c:pt idx="13">
                  <c:v>Cork Co</c:v>
                </c:pt>
                <c:pt idx="14">
                  <c:v>Galway City</c:v>
                </c:pt>
                <c:pt idx="15">
                  <c:v>Cork City</c:v>
                </c:pt>
                <c:pt idx="16">
                  <c:v>DLR</c:v>
                </c:pt>
                <c:pt idx="17">
                  <c:v>Clare</c:v>
                </c:pt>
                <c:pt idx="18">
                  <c:v>Galway Co</c:v>
                </c:pt>
                <c:pt idx="19">
                  <c:v>Dub Sth</c:v>
                </c:pt>
                <c:pt idx="20">
                  <c:v>Limk Co</c:v>
                </c:pt>
                <c:pt idx="21">
                  <c:v>Laois</c:v>
                </c:pt>
              </c:strCache>
            </c:strRef>
          </c:cat>
          <c:val>
            <c:numRef>
              <c:f>Retirement!$D$82:$D$103</c:f>
              <c:numCache>
                <c:formatCode>General</c:formatCode>
                <c:ptCount val="22"/>
                <c:pt idx="0">
                  <c:v>5.9</c:v>
                </c:pt>
                <c:pt idx="1">
                  <c:v>13.5</c:v>
                </c:pt>
                <c:pt idx="2">
                  <c:v>10.7</c:v>
                </c:pt>
                <c:pt idx="3">
                  <c:v>9</c:v>
                </c:pt>
                <c:pt idx="4">
                  <c:v>10.4</c:v>
                </c:pt>
                <c:pt idx="5">
                  <c:v>8</c:v>
                </c:pt>
                <c:pt idx="6">
                  <c:v>17.899999999999999</c:v>
                </c:pt>
                <c:pt idx="7">
                  <c:v>9.1</c:v>
                </c:pt>
                <c:pt idx="8">
                  <c:v>7.2</c:v>
                </c:pt>
                <c:pt idx="9">
                  <c:v>9.5</c:v>
                </c:pt>
                <c:pt idx="10">
                  <c:v>17</c:v>
                </c:pt>
                <c:pt idx="11">
                  <c:v>5.7</c:v>
                </c:pt>
                <c:pt idx="12">
                  <c:v>6.7</c:v>
                </c:pt>
                <c:pt idx="13">
                  <c:v>9</c:v>
                </c:pt>
                <c:pt idx="14">
                  <c:v>13.2</c:v>
                </c:pt>
                <c:pt idx="15">
                  <c:v>7.8</c:v>
                </c:pt>
                <c:pt idx="16">
                  <c:v>7.7</c:v>
                </c:pt>
                <c:pt idx="17">
                  <c:v>13.7</c:v>
                </c:pt>
                <c:pt idx="18">
                  <c:v>5.0999999999999996</c:v>
                </c:pt>
                <c:pt idx="19">
                  <c:v>3.3</c:v>
                </c:pt>
                <c:pt idx="20">
                  <c:v>9.8000000000000007</c:v>
                </c:pt>
                <c:pt idx="21">
                  <c:v>4.3</c:v>
                </c:pt>
              </c:numCache>
            </c:numRef>
          </c:val>
          <c:extLst>
            <c:ext xmlns:c16="http://schemas.microsoft.com/office/drawing/2014/chart" uri="{C3380CC4-5D6E-409C-BE32-E72D297353CC}">
              <c16:uniqueId val="{00000001-E4BE-44C3-9F00-EF859694A5E7}"/>
            </c:ext>
          </c:extLst>
        </c:ser>
        <c:dLbls>
          <c:dLblPos val="ctr"/>
          <c:showLegendKey val="0"/>
          <c:showVal val="1"/>
          <c:showCatName val="0"/>
          <c:showSerName val="0"/>
          <c:showPercent val="0"/>
          <c:showBubbleSize val="0"/>
        </c:dLbls>
        <c:gapWidth val="79"/>
        <c:overlap val="100"/>
        <c:axId val="639104304"/>
        <c:axId val="639106600"/>
      </c:barChart>
      <c:catAx>
        <c:axId val="63910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639106600"/>
        <c:crosses val="autoZero"/>
        <c:auto val="1"/>
        <c:lblAlgn val="ctr"/>
        <c:lblOffset val="100"/>
        <c:noMultiLvlLbl val="0"/>
      </c:catAx>
      <c:valAx>
        <c:axId val="639106600"/>
        <c:scaling>
          <c:orientation val="minMax"/>
        </c:scaling>
        <c:delete val="1"/>
        <c:axPos val="b"/>
        <c:numFmt formatCode="General" sourceLinked="1"/>
        <c:majorTickMark val="none"/>
        <c:minorTickMark val="none"/>
        <c:tickLblPos val="nextTo"/>
        <c:crossAx val="6391043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00962379702537"/>
          <c:y val="0.11307493706143874"/>
          <c:w val="0.7680459317585302"/>
          <c:h val="0.77304086989126364"/>
        </c:manualLayout>
      </c:layout>
      <c:barChart>
        <c:barDir val="bar"/>
        <c:grouping val="stacked"/>
        <c:varyColors val="0"/>
        <c:ser>
          <c:idx val="1"/>
          <c:order val="1"/>
          <c:tx>
            <c:strRef>
              <c:f>ActiveCitizenship!$C$158:$C$159</c:f>
              <c:strCache>
                <c:ptCount val="2"/>
                <c:pt idx="0">
                  <c:v>No</c:v>
                </c:pt>
                <c:pt idx="1">
                  <c:v>%</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ActiveCitizenship!$A$160:$A$181</c:f>
              <c:strCache>
                <c:ptCount val="22"/>
                <c:pt idx="0">
                  <c:v>Dublin South</c:v>
                </c:pt>
                <c:pt idx="1">
                  <c:v>Wicklow</c:v>
                </c:pt>
                <c:pt idx="2">
                  <c:v>Meath</c:v>
                </c:pt>
                <c:pt idx="3">
                  <c:v>Dun Laoghaire</c:v>
                </c:pt>
                <c:pt idx="4">
                  <c:v>Kildare</c:v>
                </c:pt>
                <c:pt idx="5">
                  <c:v>Mayo</c:v>
                </c:pt>
                <c:pt idx="6">
                  <c:v>Dub city</c:v>
                </c:pt>
                <c:pt idx="7">
                  <c:v>Cork city </c:v>
                </c:pt>
                <c:pt idx="8">
                  <c:v>Dub Fingal</c:v>
                </c:pt>
                <c:pt idx="9">
                  <c:v>Total</c:v>
                </c:pt>
                <c:pt idx="10">
                  <c:v>Laois</c:v>
                </c:pt>
                <c:pt idx="11">
                  <c:v>Louth</c:v>
                </c:pt>
                <c:pt idx="12">
                  <c:v>Galway city</c:v>
                </c:pt>
                <c:pt idx="13">
                  <c:v>Wexford</c:v>
                </c:pt>
                <c:pt idx="14">
                  <c:v>Kilkenny</c:v>
                </c:pt>
                <c:pt idx="15">
                  <c:v>Limk city</c:v>
                </c:pt>
                <c:pt idx="16">
                  <c:v>Galway</c:v>
                </c:pt>
                <c:pt idx="17">
                  <c:v>Cork County</c:v>
                </c:pt>
                <c:pt idx="18">
                  <c:v>Cavan</c:v>
                </c:pt>
                <c:pt idx="19">
                  <c:v>Tipp</c:v>
                </c:pt>
                <c:pt idx="20">
                  <c:v>Clare</c:v>
                </c:pt>
                <c:pt idx="21">
                  <c:v>Limk Co</c:v>
                </c:pt>
              </c:strCache>
            </c:strRef>
          </c:cat>
          <c:val>
            <c:numRef>
              <c:f>ActiveCitizenship!$C$160:$C$181</c:f>
              <c:numCache>
                <c:formatCode>General</c:formatCode>
                <c:ptCount val="22"/>
                <c:pt idx="0">
                  <c:v>42.6</c:v>
                </c:pt>
                <c:pt idx="1">
                  <c:v>39.299999999999997</c:v>
                </c:pt>
                <c:pt idx="2">
                  <c:v>35.9</c:v>
                </c:pt>
                <c:pt idx="3">
                  <c:v>18.7</c:v>
                </c:pt>
                <c:pt idx="4">
                  <c:v>19.3</c:v>
                </c:pt>
                <c:pt idx="5">
                  <c:v>0.6</c:v>
                </c:pt>
                <c:pt idx="6">
                  <c:v>21.1</c:v>
                </c:pt>
                <c:pt idx="7">
                  <c:v>2.6</c:v>
                </c:pt>
                <c:pt idx="8">
                  <c:v>21.8</c:v>
                </c:pt>
                <c:pt idx="9">
                  <c:v>14.7</c:v>
                </c:pt>
                <c:pt idx="10">
                  <c:v>15</c:v>
                </c:pt>
                <c:pt idx="11">
                  <c:v>14.6</c:v>
                </c:pt>
                <c:pt idx="12">
                  <c:v>3.3</c:v>
                </c:pt>
                <c:pt idx="13">
                  <c:v>7.4</c:v>
                </c:pt>
                <c:pt idx="14">
                  <c:v>7.3</c:v>
                </c:pt>
                <c:pt idx="15">
                  <c:v>2.8</c:v>
                </c:pt>
                <c:pt idx="16">
                  <c:v>0.6</c:v>
                </c:pt>
                <c:pt idx="17">
                  <c:v>2.6</c:v>
                </c:pt>
                <c:pt idx="18">
                  <c:v>2.5</c:v>
                </c:pt>
                <c:pt idx="19">
                  <c:v>4.0999999999999996</c:v>
                </c:pt>
                <c:pt idx="20">
                  <c:v>1.4</c:v>
                </c:pt>
                <c:pt idx="21">
                  <c:v>1.4</c:v>
                </c:pt>
              </c:numCache>
            </c:numRef>
          </c:val>
          <c:extLst>
            <c:ext xmlns:c16="http://schemas.microsoft.com/office/drawing/2014/chart" uri="{C3380CC4-5D6E-409C-BE32-E72D297353CC}">
              <c16:uniqueId val="{00000000-8D5B-4F44-B8EF-B14DBB3DB12E}"/>
            </c:ext>
          </c:extLst>
        </c:ser>
        <c:ser>
          <c:idx val="2"/>
          <c:order val="2"/>
          <c:tx>
            <c:strRef>
              <c:f>ActiveCitizenship!$D$158:$D$159</c:f>
              <c:strCache>
                <c:ptCount val="2"/>
                <c:pt idx="0">
                  <c:v>Don’t know</c:v>
                </c:pt>
                <c:pt idx="1">
                  <c:v>%</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ActiveCitizenship!$A$160:$A$181</c:f>
              <c:strCache>
                <c:ptCount val="22"/>
                <c:pt idx="0">
                  <c:v>Dublin South</c:v>
                </c:pt>
                <c:pt idx="1">
                  <c:v>Wicklow</c:v>
                </c:pt>
                <c:pt idx="2">
                  <c:v>Meath</c:v>
                </c:pt>
                <c:pt idx="3">
                  <c:v>Dun Laoghaire</c:v>
                </c:pt>
                <c:pt idx="4">
                  <c:v>Kildare</c:v>
                </c:pt>
                <c:pt idx="5">
                  <c:v>Mayo</c:v>
                </c:pt>
                <c:pt idx="6">
                  <c:v>Dub city</c:v>
                </c:pt>
                <c:pt idx="7">
                  <c:v>Cork city </c:v>
                </c:pt>
                <c:pt idx="8">
                  <c:v>Dub Fingal</c:v>
                </c:pt>
                <c:pt idx="9">
                  <c:v>Total</c:v>
                </c:pt>
                <c:pt idx="10">
                  <c:v>Laois</c:v>
                </c:pt>
                <c:pt idx="11">
                  <c:v>Louth</c:v>
                </c:pt>
                <c:pt idx="12">
                  <c:v>Galway city</c:v>
                </c:pt>
                <c:pt idx="13">
                  <c:v>Wexford</c:v>
                </c:pt>
                <c:pt idx="14">
                  <c:v>Kilkenny</c:v>
                </c:pt>
                <c:pt idx="15">
                  <c:v>Limk city</c:v>
                </c:pt>
                <c:pt idx="16">
                  <c:v>Galway</c:v>
                </c:pt>
                <c:pt idx="17">
                  <c:v>Cork County</c:v>
                </c:pt>
                <c:pt idx="18">
                  <c:v>Cavan</c:v>
                </c:pt>
                <c:pt idx="19">
                  <c:v>Tipp</c:v>
                </c:pt>
                <c:pt idx="20">
                  <c:v>Clare</c:v>
                </c:pt>
                <c:pt idx="21">
                  <c:v>Limk Co</c:v>
                </c:pt>
              </c:strCache>
            </c:strRef>
          </c:cat>
          <c:val>
            <c:numRef>
              <c:f>ActiveCitizenship!$D$160:$D$181</c:f>
              <c:numCache>
                <c:formatCode>General</c:formatCode>
                <c:ptCount val="22"/>
                <c:pt idx="0">
                  <c:v>7.9</c:v>
                </c:pt>
                <c:pt idx="1">
                  <c:v>5</c:v>
                </c:pt>
                <c:pt idx="2">
                  <c:v>5.4</c:v>
                </c:pt>
                <c:pt idx="3">
                  <c:v>17</c:v>
                </c:pt>
                <c:pt idx="4">
                  <c:v>9.8000000000000007</c:v>
                </c:pt>
                <c:pt idx="5">
                  <c:v>25.6</c:v>
                </c:pt>
                <c:pt idx="6">
                  <c:v>4.5999999999999996</c:v>
                </c:pt>
                <c:pt idx="7">
                  <c:v>23.1</c:v>
                </c:pt>
                <c:pt idx="8">
                  <c:v>2.7</c:v>
                </c:pt>
                <c:pt idx="9">
                  <c:v>8</c:v>
                </c:pt>
                <c:pt idx="10">
                  <c:v>3.3</c:v>
                </c:pt>
                <c:pt idx="11">
                  <c:v>2.2000000000000002</c:v>
                </c:pt>
                <c:pt idx="12">
                  <c:v>11.2</c:v>
                </c:pt>
                <c:pt idx="13">
                  <c:v>6.2</c:v>
                </c:pt>
                <c:pt idx="14">
                  <c:v>5.0999999999999996</c:v>
                </c:pt>
                <c:pt idx="15">
                  <c:v>7.7</c:v>
                </c:pt>
                <c:pt idx="16">
                  <c:v>7.3</c:v>
                </c:pt>
                <c:pt idx="17">
                  <c:v>4.2</c:v>
                </c:pt>
                <c:pt idx="18">
                  <c:v>3.7</c:v>
                </c:pt>
                <c:pt idx="19">
                  <c:v>1.6</c:v>
                </c:pt>
                <c:pt idx="20">
                  <c:v>3.5</c:v>
                </c:pt>
                <c:pt idx="21">
                  <c:v>3.3</c:v>
                </c:pt>
              </c:numCache>
            </c:numRef>
          </c:val>
          <c:extLst>
            <c:ext xmlns:c16="http://schemas.microsoft.com/office/drawing/2014/chart" uri="{C3380CC4-5D6E-409C-BE32-E72D297353CC}">
              <c16:uniqueId val="{00000001-8D5B-4F44-B8EF-B14DBB3DB12E}"/>
            </c:ext>
          </c:extLst>
        </c:ser>
        <c:dLbls>
          <c:dLblPos val="ctr"/>
          <c:showLegendKey val="0"/>
          <c:showVal val="1"/>
          <c:showCatName val="0"/>
          <c:showSerName val="0"/>
          <c:showPercent val="0"/>
          <c:showBubbleSize val="0"/>
        </c:dLbls>
        <c:gapWidth val="150"/>
        <c:overlap val="100"/>
        <c:axId val="207914880"/>
        <c:axId val="208202752"/>
        <c:extLst>
          <c:ext xmlns:c15="http://schemas.microsoft.com/office/drawing/2012/chart" uri="{02D57815-91ED-43cb-92C2-25804820EDAC}">
            <c15:filteredBarSeries>
              <c15:ser>
                <c:idx val="0"/>
                <c:order val="0"/>
                <c:tx>
                  <c:strRef>
                    <c:extLst>
                      <c:ext uri="{02D57815-91ED-43cb-92C2-25804820EDAC}">
                        <c15:formulaRef>
                          <c15:sqref>ActiveCitizenship!$B$158:$B$159</c15:sqref>
                        </c15:formulaRef>
                      </c:ext>
                    </c:extLst>
                    <c:strCache>
                      <c:ptCount val="2"/>
                      <c:pt idx="0">
                        <c:v>county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ActiveCitizenship!$A$160:$A$181</c15:sqref>
                        </c15:formulaRef>
                      </c:ext>
                    </c:extLst>
                    <c:strCache>
                      <c:ptCount val="22"/>
                      <c:pt idx="0">
                        <c:v>Dublin South</c:v>
                      </c:pt>
                      <c:pt idx="1">
                        <c:v>Wicklow</c:v>
                      </c:pt>
                      <c:pt idx="2">
                        <c:v>Meath</c:v>
                      </c:pt>
                      <c:pt idx="3">
                        <c:v>Dun Laoghaire</c:v>
                      </c:pt>
                      <c:pt idx="4">
                        <c:v>Kildare</c:v>
                      </c:pt>
                      <c:pt idx="5">
                        <c:v>Mayo</c:v>
                      </c:pt>
                      <c:pt idx="6">
                        <c:v>Dub city</c:v>
                      </c:pt>
                      <c:pt idx="7">
                        <c:v>Cork city </c:v>
                      </c:pt>
                      <c:pt idx="8">
                        <c:v>Dub Fingal</c:v>
                      </c:pt>
                      <c:pt idx="9">
                        <c:v>Total</c:v>
                      </c:pt>
                      <c:pt idx="10">
                        <c:v>Laois</c:v>
                      </c:pt>
                      <c:pt idx="11">
                        <c:v>Louth</c:v>
                      </c:pt>
                      <c:pt idx="12">
                        <c:v>Galway city</c:v>
                      </c:pt>
                      <c:pt idx="13">
                        <c:v>Wexford</c:v>
                      </c:pt>
                      <c:pt idx="14">
                        <c:v>Kilkenny</c:v>
                      </c:pt>
                      <c:pt idx="15">
                        <c:v>Limk city</c:v>
                      </c:pt>
                      <c:pt idx="16">
                        <c:v>Galway</c:v>
                      </c:pt>
                      <c:pt idx="17">
                        <c:v>Cork County</c:v>
                      </c:pt>
                      <c:pt idx="18">
                        <c:v>Cavan</c:v>
                      </c:pt>
                      <c:pt idx="19">
                        <c:v>Tipp</c:v>
                      </c:pt>
                      <c:pt idx="20">
                        <c:v>Clare</c:v>
                      </c:pt>
                      <c:pt idx="21">
                        <c:v>Limk Co</c:v>
                      </c:pt>
                    </c:strCache>
                  </c:strRef>
                </c:cat>
                <c:val>
                  <c:numRef>
                    <c:extLst>
                      <c:ext uri="{02D57815-91ED-43cb-92C2-25804820EDAC}">
                        <c15:formulaRef>
                          <c15:sqref>ActiveCitizenship!$B$160:$B$181</c15:sqref>
                        </c15:formulaRef>
                      </c:ext>
                    </c:extLst>
                    <c:numCache>
                      <c:formatCode>General</c:formatCode>
                      <c:ptCount val="22"/>
                    </c:numCache>
                  </c:numRef>
                </c:val>
                <c:extLst>
                  <c:ext xmlns:c16="http://schemas.microsoft.com/office/drawing/2014/chart" uri="{C3380CC4-5D6E-409C-BE32-E72D297353CC}">
                    <c16:uniqueId val="{00000002-8D5B-4F44-B8EF-B14DBB3DB12E}"/>
                  </c:ext>
                </c:extLst>
              </c15:ser>
            </c15:filteredBarSeries>
          </c:ext>
        </c:extLst>
      </c:barChart>
      <c:catAx>
        <c:axId val="20791488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208202752"/>
        <c:crosses val="autoZero"/>
        <c:auto val="1"/>
        <c:lblAlgn val="ctr"/>
        <c:lblOffset val="100"/>
        <c:noMultiLvlLbl val="0"/>
      </c:catAx>
      <c:valAx>
        <c:axId val="20820275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20791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91063964226694"/>
          <c:y val="0.11343125411730465"/>
          <c:w val="0.82935777353995288"/>
          <c:h val="0.87828034756701523"/>
        </c:manualLayout>
      </c:layout>
      <c:barChart>
        <c:barDir val="bar"/>
        <c:grouping val="stacked"/>
        <c:varyColors val="0"/>
        <c:ser>
          <c:idx val="0"/>
          <c:order val="0"/>
          <c:tx>
            <c:strRef>
              <c:f>InformationAccess!$B$2:$B$3</c:f>
              <c:strCache>
                <c:ptCount val="1"/>
                <c:pt idx="0">
                  <c:v>Every day or almost every day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InformationAccess!$A$4:$A$25</c:f>
              <c:strCache>
                <c:ptCount val="22"/>
                <c:pt idx="0">
                  <c:v>MO</c:v>
                </c:pt>
                <c:pt idx="1">
                  <c:v>GCO</c:v>
                </c:pt>
                <c:pt idx="2">
                  <c:v>LAO</c:v>
                </c:pt>
                <c:pt idx="3">
                  <c:v>TIP</c:v>
                </c:pt>
                <c:pt idx="4">
                  <c:v>LCI</c:v>
                </c:pt>
                <c:pt idx="5">
                  <c:v>CVN</c:v>
                </c:pt>
                <c:pt idx="6">
                  <c:v>LCO</c:v>
                </c:pt>
                <c:pt idx="7">
                  <c:v>COCY</c:v>
                </c:pt>
                <c:pt idx="8">
                  <c:v>CLA</c:v>
                </c:pt>
                <c:pt idx="9">
                  <c:v>COCO</c:v>
                </c:pt>
                <c:pt idx="10">
                  <c:v>WX</c:v>
                </c:pt>
                <c:pt idx="11">
                  <c:v>KK</c:v>
                </c:pt>
                <c:pt idx="12">
                  <c:v>LOU</c:v>
                </c:pt>
                <c:pt idx="13">
                  <c:v>Total</c:v>
                </c:pt>
                <c:pt idx="14">
                  <c:v>GCY</c:v>
                </c:pt>
                <c:pt idx="15">
                  <c:v>DSO</c:v>
                </c:pt>
                <c:pt idx="16">
                  <c:v>KD</c:v>
                </c:pt>
                <c:pt idx="17">
                  <c:v>DCY</c:v>
                </c:pt>
                <c:pt idx="18">
                  <c:v>WW</c:v>
                </c:pt>
                <c:pt idx="19">
                  <c:v>MEA</c:v>
                </c:pt>
                <c:pt idx="20">
                  <c:v>DFI</c:v>
                </c:pt>
                <c:pt idx="21">
                  <c:v>DLR</c:v>
                </c:pt>
              </c:strCache>
            </c:strRef>
          </c:cat>
          <c:val>
            <c:numRef>
              <c:f>InformationAccess!$B$4:$B$25</c:f>
              <c:numCache>
                <c:formatCode>General</c:formatCode>
                <c:ptCount val="22"/>
                <c:pt idx="0">
                  <c:v>25.5</c:v>
                </c:pt>
                <c:pt idx="1">
                  <c:v>27.9</c:v>
                </c:pt>
                <c:pt idx="2">
                  <c:v>28</c:v>
                </c:pt>
                <c:pt idx="3">
                  <c:v>28.1</c:v>
                </c:pt>
                <c:pt idx="4">
                  <c:v>28.6</c:v>
                </c:pt>
                <c:pt idx="5">
                  <c:v>28.9</c:v>
                </c:pt>
                <c:pt idx="6">
                  <c:v>29.8</c:v>
                </c:pt>
                <c:pt idx="7">
                  <c:v>30.5</c:v>
                </c:pt>
                <c:pt idx="8">
                  <c:v>32.299999999999997</c:v>
                </c:pt>
                <c:pt idx="9">
                  <c:v>32.5</c:v>
                </c:pt>
                <c:pt idx="10">
                  <c:v>34</c:v>
                </c:pt>
                <c:pt idx="11">
                  <c:v>35.1</c:v>
                </c:pt>
                <c:pt idx="12">
                  <c:v>36</c:v>
                </c:pt>
                <c:pt idx="13">
                  <c:v>37.9</c:v>
                </c:pt>
                <c:pt idx="14">
                  <c:v>39.200000000000003</c:v>
                </c:pt>
                <c:pt idx="15">
                  <c:v>41.3</c:v>
                </c:pt>
                <c:pt idx="16">
                  <c:v>42.9</c:v>
                </c:pt>
                <c:pt idx="17">
                  <c:v>45.7</c:v>
                </c:pt>
                <c:pt idx="18">
                  <c:v>45.9</c:v>
                </c:pt>
                <c:pt idx="19">
                  <c:v>46.2</c:v>
                </c:pt>
                <c:pt idx="20">
                  <c:v>50.1</c:v>
                </c:pt>
                <c:pt idx="21">
                  <c:v>55.7</c:v>
                </c:pt>
              </c:numCache>
            </c:numRef>
          </c:val>
          <c:extLst>
            <c:ext xmlns:c16="http://schemas.microsoft.com/office/drawing/2014/chart" uri="{C3380CC4-5D6E-409C-BE32-E72D297353CC}">
              <c16:uniqueId val="{00000000-8604-42CF-BF08-2AAD18BCE76B}"/>
            </c:ext>
          </c:extLst>
        </c:ser>
        <c:ser>
          <c:idx val="1"/>
          <c:order val="1"/>
          <c:tx>
            <c:strRef>
              <c:f>InformationAccess!$C$2:$C$3</c:f>
              <c:strCache>
                <c:ptCount val="1"/>
                <c:pt idx="0">
                  <c:v>&gt; Weekly(but not every day)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InformationAccess!$A$4:$A$25</c:f>
              <c:strCache>
                <c:ptCount val="22"/>
                <c:pt idx="0">
                  <c:v>MO</c:v>
                </c:pt>
                <c:pt idx="1">
                  <c:v>GCO</c:v>
                </c:pt>
                <c:pt idx="2">
                  <c:v>LAO</c:v>
                </c:pt>
                <c:pt idx="3">
                  <c:v>TIP</c:v>
                </c:pt>
                <c:pt idx="4">
                  <c:v>LCI</c:v>
                </c:pt>
                <c:pt idx="5">
                  <c:v>CVN</c:v>
                </c:pt>
                <c:pt idx="6">
                  <c:v>LCO</c:v>
                </c:pt>
                <c:pt idx="7">
                  <c:v>COCY</c:v>
                </c:pt>
                <c:pt idx="8">
                  <c:v>CLA</c:v>
                </c:pt>
                <c:pt idx="9">
                  <c:v>COCO</c:v>
                </c:pt>
                <c:pt idx="10">
                  <c:v>WX</c:v>
                </c:pt>
                <c:pt idx="11">
                  <c:v>KK</c:v>
                </c:pt>
                <c:pt idx="12">
                  <c:v>LOU</c:v>
                </c:pt>
                <c:pt idx="13">
                  <c:v>Total</c:v>
                </c:pt>
                <c:pt idx="14">
                  <c:v>GCY</c:v>
                </c:pt>
                <c:pt idx="15">
                  <c:v>DSO</c:v>
                </c:pt>
                <c:pt idx="16">
                  <c:v>KD</c:v>
                </c:pt>
                <c:pt idx="17">
                  <c:v>DCY</c:v>
                </c:pt>
                <c:pt idx="18">
                  <c:v>WW</c:v>
                </c:pt>
                <c:pt idx="19">
                  <c:v>MEA</c:v>
                </c:pt>
                <c:pt idx="20">
                  <c:v>DFI</c:v>
                </c:pt>
                <c:pt idx="21">
                  <c:v>DLR</c:v>
                </c:pt>
              </c:strCache>
            </c:strRef>
          </c:cat>
          <c:val>
            <c:numRef>
              <c:f>InformationAccess!$C$4:$C$25</c:f>
              <c:numCache>
                <c:formatCode>General</c:formatCode>
                <c:ptCount val="22"/>
                <c:pt idx="0">
                  <c:v>15.9</c:v>
                </c:pt>
                <c:pt idx="1">
                  <c:v>17.3</c:v>
                </c:pt>
                <c:pt idx="2">
                  <c:v>12.9</c:v>
                </c:pt>
                <c:pt idx="3">
                  <c:v>19.5</c:v>
                </c:pt>
                <c:pt idx="4">
                  <c:v>13.4</c:v>
                </c:pt>
                <c:pt idx="5">
                  <c:v>11.1</c:v>
                </c:pt>
                <c:pt idx="6">
                  <c:v>20.100000000000001</c:v>
                </c:pt>
                <c:pt idx="7">
                  <c:v>19.3</c:v>
                </c:pt>
                <c:pt idx="8">
                  <c:v>13.8</c:v>
                </c:pt>
                <c:pt idx="9">
                  <c:v>16.2</c:v>
                </c:pt>
                <c:pt idx="10">
                  <c:v>10.9</c:v>
                </c:pt>
                <c:pt idx="11">
                  <c:v>15.6</c:v>
                </c:pt>
                <c:pt idx="12">
                  <c:v>14.1</c:v>
                </c:pt>
                <c:pt idx="13">
                  <c:v>16.5</c:v>
                </c:pt>
                <c:pt idx="14">
                  <c:v>18</c:v>
                </c:pt>
                <c:pt idx="15">
                  <c:v>28.2</c:v>
                </c:pt>
                <c:pt idx="16">
                  <c:v>18.399999999999999</c:v>
                </c:pt>
                <c:pt idx="17">
                  <c:v>13.8</c:v>
                </c:pt>
                <c:pt idx="18">
                  <c:v>13.7</c:v>
                </c:pt>
                <c:pt idx="19">
                  <c:v>13.6</c:v>
                </c:pt>
                <c:pt idx="20">
                  <c:v>17.8</c:v>
                </c:pt>
                <c:pt idx="21">
                  <c:v>15.8</c:v>
                </c:pt>
              </c:numCache>
            </c:numRef>
          </c:val>
          <c:extLst>
            <c:ext xmlns:c16="http://schemas.microsoft.com/office/drawing/2014/chart" uri="{C3380CC4-5D6E-409C-BE32-E72D297353CC}">
              <c16:uniqueId val="{00000001-8604-42CF-BF08-2AAD18BCE76B}"/>
            </c:ext>
          </c:extLst>
        </c:ser>
        <c:ser>
          <c:idx val="2"/>
          <c:order val="2"/>
          <c:tx>
            <c:strRef>
              <c:f>InformationAccess!$D$2:$D$3</c:f>
              <c:strCache>
                <c:ptCount val="1"/>
                <c:pt idx="0">
                  <c:v>&gt; Monthly(but not every week)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InformationAccess!$A$4:$A$25</c:f>
              <c:strCache>
                <c:ptCount val="22"/>
                <c:pt idx="0">
                  <c:v>MO</c:v>
                </c:pt>
                <c:pt idx="1">
                  <c:v>GCO</c:v>
                </c:pt>
                <c:pt idx="2">
                  <c:v>LAO</c:v>
                </c:pt>
                <c:pt idx="3">
                  <c:v>TIP</c:v>
                </c:pt>
                <c:pt idx="4">
                  <c:v>LCI</c:v>
                </c:pt>
                <c:pt idx="5">
                  <c:v>CVN</c:v>
                </c:pt>
                <c:pt idx="6">
                  <c:v>LCO</c:v>
                </c:pt>
                <c:pt idx="7">
                  <c:v>COCY</c:v>
                </c:pt>
                <c:pt idx="8">
                  <c:v>CLA</c:v>
                </c:pt>
                <c:pt idx="9">
                  <c:v>COCO</c:v>
                </c:pt>
                <c:pt idx="10">
                  <c:v>WX</c:v>
                </c:pt>
                <c:pt idx="11">
                  <c:v>KK</c:v>
                </c:pt>
                <c:pt idx="12">
                  <c:v>LOU</c:v>
                </c:pt>
                <c:pt idx="13">
                  <c:v>Total</c:v>
                </c:pt>
                <c:pt idx="14">
                  <c:v>GCY</c:v>
                </c:pt>
                <c:pt idx="15">
                  <c:v>DSO</c:v>
                </c:pt>
                <c:pt idx="16">
                  <c:v>KD</c:v>
                </c:pt>
                <c:pt idx="17">
                  <c:v>DCY</c:v>
                </c:pt>
                <c:pt idx="18">
                  <c:v>WW</c:v>
                </c:pt>
                <c:pt idx="19">
                  <c:v>MEA</c:v>
                </c:pt>
                <c:pt idx="20">
                  <c:v>DFI</c:v>
                </c:pt>
                <c:pt idx="21">
                  <c:v>DLR</c:v>
                </c:pt>
              </c:strCache>
            </c:strRef>
          </c:cat>
          <c:val>
            <c:numRef>
              <c:f>InformationAccess!$D$4:$D$25</c:f>
              <c:numCache>
                <c:formatCode>General</c:formatCode>
                <c:ptCount val="22"/>
                <c:pt idx="0">
                  <c:v>5.6</c:v>
                </c:pt>
                <c:pt idx="1">
                  <c:v>7.1</c:v>
                </c:pt>
                <c:pt idx="2">
                  <c:v>10.4</c:v>
                </c:pt>
                <c:pt idx="3">
                  <c:v>6.7</c:v>
                </c:pt>
                <c:pt idx="4">
                  <c:v>4.2</c:v>
                </c:pt>
                <c:pt idx="5">
                  <c:v>4.5999999999999996</c:v>
                </c:pt>
                <c:pt idx="6">
                  <c:v>8.5</c:v>
                </c:pt>
                <c:pt idx="7">
                  <c:v>9.4</c:v>
                </c:pt>
                <c:pt idx="8">
                  <c:v>3.7</c:v>
                </c:pt>
                <c:pt idx="9">
                  <c:v>5.2</c:v>
                </c:pt>
                <c:pt idx="10">
                  <c:v>7.7</c:v>
                </c:pt>
                <c:pt idx="11">
                  <c:v>9.3000000000000007</c:v>
                </c:pt>
                <c:pt idx="12">
                  <c:v>6.3</c:v>
                </c:pt>
                <c:pt idx="13">
                  <c:v>6.5</c:v>
                </c:pt>
                <c:pt idx="14">
                  <c:v>3.6</c:v>
                </c:pt>
                <c:pt idx="15">
                  <c:v>8</c:v>
                </c:pt>
                <c:pt idx="16">
                  <c:v>9.5</c:v>
                </c:pt>
                <c:pt idx="17">
                  <c:v>5.3</c:v>
                </c:pt>
                <c:pt idx="18">
                  <c:v>3</c:v>
                </c:pt>
                <c:pt idx="19">
                  <c:v>9.6999999999999993</c:v>
                </c:pt>
                <c:pt idx="20">
                  <c:v>4.3</c:v>
                </c:pt>
                <c:pt idx="21">
                  <c:v>7.6</c:v>
                </c:pt>
              </c:numCache>
            </c:numRef>
          </c:val>
          <c:extLst>
            <c:ext xmlns:c16="http://schemas.microsoft.com/office/drawing/2014/chart" uri="{C3380CC4-5D6E-409C-BE32-E72D297353CC}">
              <c16:uniqueId val="{00000002-8604-42CF-BF08-2AAD18BCE76B}"/>
            </c:ext>
          </c:extLst>
        </c:ser>
        <c:ser>
          <c:idx val="3"/>
          <c:order val="3"/>
          <c:tx>
            <c:strRef>
              <c:f>InformationAccess!$E$2:$E$3</c:f>
              <c:strCache>
                <c:ptCount val="1"/>
                <c:pt idx="0">
                  <c:v>Do not use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InformationAccess!$A$4:$A$25</c:f>
              <c:strCache>
                <c:ptCount val="22"/>
                <c:pt idx="0">
                  <c:v>MO</c:v>
                </c:pt>
                <c:pt idx="1">
                  <c:v>GCO</c:v>
                </c:pt>
                <c:pt idx="2">
                  <c:v>LAO</c:v>
                </c:pt>
                <c:pt idx="3">
                  <c:v>TIP</c:v>
                </c:pt>
                <c:pt idx="4">
                  <c:v>LCI</c:v>
                </c:pt>
                <c:pt idx="5">
                  <c:v>CVN</c:v>
                </c:pt>
                <c:pt idx="6">
                  <c:v>LCO</c:v>
                </c:pt>
                <c:pt idx="7">
                  <c:v>COCY</c:v>
                </c:pt>
                <c:pt idx="8">
                  <c:v>CLA</c:v>
                </c:pt>
                <c:pt idx="9">
                  <c:v>COCO</c:v>
                </c:pt>
                <c:pt idx="10">
                  <c:v>WX</c:v>
                </c:pt>
                <c:pt idx="11">
                  <c:v>KK</c:v>
                </c:pt>
                <c:pt idx="12">
                  <c:v>LOU</c:v>
                </c:pt>
                <c:pt idx="13">
                  <c:v>Total</c:v>
                </c:pt>
                <c:pt idx="14">
                  <c:v>GCY</c:v>
                </c:pt>
                <c:pt idx="15">
                  <c:v>DSO</c:v>
                </c:pt>
                <c:pt idx="16">
                  <c:v>KD</c:v>
                </c:pt>
                <c:pt idx="17">
                  <c:v>DCY</c:v>
                </c:pt>
                <c:pt idx="18">
                  <c:v>WW</c:v>
                </c:pt>
                <c:pt idx="19">
                  <c:v>MEA</c:v>
                </c:pt>
                <c:pt idx="20">
                  <c:v>DFI</c:v>
                </c:pt>
                <c:pt idx="21">
                  <c:v>DLR</c:v>
                </c:pt>
              </c:strCache>
            </c:strRef>
          </c:cat>
          <c:val>
            <c:numRef>
              <c:f>InformationAccess!$E$4:$E$25</c:f>
              <c:numCache>
                <c:formatCode>General</c:formatCode>
                <c:ptCount val="22"/>
                <c:pt idx="0">
                  <c:v>52.9</c:v>
                </c:pt>
                <c:pt idx="1">
                  <c:v>47.7</c:v>
                </c:pt>
                <c:pt idx="2">
                  <c:v>48.7</c:v>
                </c:pt>
                <c:pt idx="3">
                  <c:v>45.7</c:v>
                </c:pt>
                <c:pt idx="4">
                  <c:v>53.9</c:v>
                </c:pt>
                <c:pt idx="5">
                  <c:v>55.4</c:v>
                </c:pt>
                <c:pt idx="6">
                  <c:v>41.6</c:v>
                </c:pt>
                <c:pt idx="7">
                  <c:v>40.799999999999997</c:v>
                </c:pt>
                <c:pt idx="8">
                  <c:v>50.2</c:v>
                </c:pt>
                <c:pt idx="9">
                  <c:v>46.1</c:v>
                </c:pt>
                <c:pt idx="10">
                  <c:v>47.4</c:v>
                </c:pt>
                <c:pt idx="11">
                  <c:v>40</c:v>
                </c:pt>
                <c:pt idx="12">
                  <c:v>43.7</c:v>
                </c:pt>
                <c:pt idx="13">
                  <c:v>39.1</c:v>
                </c:pt>
                <c:pt idx="14">
                  <c:v>39.200000000000003</c:v>
                </c:pt>
                <c:pt idx="15">
                  <c:v>22.5</c:v>
                </c:pt>
                <c:pt idx="16">
                  <c:v>29.2</c:v>
                </c:pt>
                <c:pt idx="17">
                  <c:v>35.200000000000003</c:v>
                </c:pt>
                <c:pt idx="18">
                  <c:v>37.4</c:v>
                </c:pt>
                <c:pt idx="19">
                  <c:v>30.4</c:v>
                </c:pt>
                <c:pt idx="20">
                  <c:v>27.9</c:v>
                </c:pt>
                <c:pt idx="21">
                  <c:v>20.9</c:v>
                </c:pt>
              </c:numCache>
            </c:numRef>
          </c:val>
          <c:extLst>
            <c:ext xmlns:c16="http://schemas.microsoft.com/office/drawing/2014/chart" uri="{C3380CC4-5D6E-409C-BE32-E72D297353CC}">
              <c16:uniqueId val="{00000003-8604-42CF-BF08-2AAD18BCE76B}"/>
            </c:ext>
          </c:extLst>
        </c:ser>
        <c:dLbls>
          <c:showLegendKey val="0"/>
          <c:showVal val="1"/>
          <c:showCatName val="0"/>
          <c:showSerName val="0"/>
          <c:showPercent val="0"/>
          <c:showBubbleSize val="0"/>
        </c:dLbls>
        <c:gapWidth val="95"/>
        <c:overlap val="100"/>
        <c:axId val="207990784"/>
        <c:axId val="207992320"/>
      </c:barChart>
      <c:catAx>
        <c:axId val="207990784"/>
        <c:scaling>
          <c:orientation val="minMax"/>
        </c:scaling>
        <c:delete val="0"/>
        <c:axPos val="l"/>
        <c:numFmt formatCode="General" sourceLinked="0"/>
        <c:majorTickMark val="none"/>
        <c:minorTickMark val="none"/>
        <c:tickLblPos val="nextTo"/>
        <c:crossAx val="207992320"/>
        <c:crosses val="autoZero"/>
        <c:auto val="1"/>
        <c:lblAlgn val="ctr"/>
        <c:lblOffset val="100"/>
        <c:noMultiLvlLbl val="0"/>
      </c:catAx>
      <c:valAx>
        <c:axId val="207992320"/>
        <c:scaling>
          <c:orientation val="minMax"/>
        </c:scaling>
        <c:delete val="1"/>
        <c:axPos val="b"/>
        <c:numFmt formatCode="General" sourceLinked="1"/>
        <c:majorTickMark val="out"/>
        <c:minorTickMark val="none"/>
        <c:tickLblPos val="nextTo"/>
        <c:crossAx val="207990784"/>
        <c:crosses val="autoZero"/>
        <c:crossBetween val="between"/>
      </c:valAx>
    </c:plotArea>
    <c:legend>
      <c:legendPos val="t"/>
      <c:layout>
        <c:manualLayout>
          <c:xMode val="edge"/>
          <c:yMode val="edge"/>
          <c:x val="2.81215329791966E-2"/>
          <c:y val="3.3836141598737983E-2"/>
          <c:w val="0.9388871278624491"/>
          <c:h val="7.9107891727030116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2627588218139"/>
          <c:y val="2.8295819935691319E-2"/>
          <c:w val="0.87224409448818896"/>
          <c:h val="0.85138273792946295"/>
        </c:manualLayout>
      </c:layout>
      <c:barChart>
        <c:barDir val="bar"/>
        <c:grouping val="stacked"/>
        <c:varyColors val="0"/>
        <c:ser>
          <c:idx val="0"/>
          <c:order val="0"/>
          <c:tx>
            <c:strRef>
              <c:f>'WalkingMile '!$B$2:$B$3</c:f>
              <c:strCache>
                <c:ptCount val="1"/>
                <c:pt idx="0">
                  <c:v>Very Easy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'!$B$4:$B$25</c:f>
              <c:numCache>
                <c:formatCode>General</c:formatCode>
                <c:ptCount val="22"/>
                <c:pt idx="0">
                  <c:v>59.5</c:v>
                </c:pt>
                <c:pt idx="1">
                  <c:v>57.1</c:v>
                </c:pt>
                <c:pt idx="2">
                  <c:v>53.3</c:v>
                </c:pt>
                <c:pt idx="3">
                  <c:v>52.5</c:v>
                </c:pt>
                <c:pt idx="4">
                  <c:v>51.5</c:v>
                </c:pt>
                <c:pt idx="5">
                  <c:v>47</c:v>
                </c:pt>
                <c:pt idx="6">
                  <c:v>46.2</c:v>
                </c:pt>
                <c:pt idx="7">
                  <c:v>45.1</c:v>
                </c:pt>
                <c:pt idx="8">
                  <c:v>45</c:v>
                </c:pt>
                <c:pt idx="9">
                  <c:v>44.9</c:v>
                </c:pt>
                <c:pt idx="10">
                  <c:v>42.5</c:v>
                </c:pt>
                <c:pt idx="11">
                  <c:v>41.3</c:v>
                </c:pt>
                <c:pt idx="12">
                  <c:v>40.799999999999997</c:v>
                </c:pt>
                <c:pt idx="13">
                  <c:v>40.6</c:v>
                </c:pt>
                <c:pt idx="14">
                  <c:v>38.1</c:v>
                </c:pt>
                <c:pt idx="15">
                  <c:v>37.1</c:v>
                </c:pt>
                <c:pt idx="16">
                  <c:v>35.299999999999997</c:v>
                </c:pt>
                <c:pt idx="17">
                  <c:v>34.1</c:v>
                </c:pt>
                <c:pt idx="18">
                  <c:v>33.4</c:v>
                </c:pt>
                <c:pt idx="19">
                  <c:v>30.6</c:v>
                </c:pt>
                <c:pt idx="20">
                  <c:v>29.2</c:v>
                </c:pt>
                <c:pt idx="21">
                  <c:v>26.9</c:v>
                </c:pt>
              </c:numCache>
            </c:numRef>
          </c:val>
          <c:extLst>
            <c:ext xmlns:c16="http://schemas.microsoft.com/office/drawing/2014/chart" uri="{C3380CC4-5D6E-409C-BE32-E72D297353CC}">
              <c16:uniqueId val="{00000000-F702-4AAB-96AD-59F1B6468DD9}"/>
            </c:ext>
          </c:extLst>
        </c:ser>
        <c:ser>
          <c:idx val="1"/>
          <c:order val="1"/>
          <c:tx>
            <c:strRef>
              <c:f>'WalkingMile '!$C$2:$C$3</c:f>
              <c:strCache>
                <c:ptCount val="1"/>
                <c:pt idx="0">
                  <c:v>Easy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'!$C$4:$C$25</c:f>
              <c:numCache>
                <c:formatCode>General</c:formatCode>
                <c:ptCount val="22"/>
                <c:pt idx="0">
                  <c:v>20.3</c:v>
                </c:pt>
                <c:pt idx="1">
                  <c:v>23.6</c:v>
                </c:pt>
                <c:pt idx="2">
                  <c:v>25.4</c:v>
                </c:pt>
                <c:pt idx="3">
                  <c:v>29.6</c:v>
                </c:pt>
                <c:pt idx="4">
                  <c:v>23.1</c:v>
                </c:pt>
                <c:pt idx="5">
                  <c:v>29</c:v>
                </c:pt>
                <c:pt idx="6">
                  <c:v>35.4</c:v>
                </c:pt>
                <c:pt idx="7">
                  <c:v>24.1</c:v>
                </c:pt>
                <c:pt idx="8">
                  <c:v>29.6</c:v>
                </c:pt>
                <c:pt idx="9">
                  <c:v>32.9</c:v>
                </c:pt>
                <c:pt idx="10">
                  <c:v>41.7</c:v>
                </c:pt>
                <c:pt idx="11">
                  <c:v>37.9</c:v>
                </c:pt>
                <c:pt idx="12">
                  <c:v>34.799999999999997</c:v>
                </c:pt>
                <c:pt idx="13">
                  <c:v>41.1</c:v>
                </c:pt>
                <c:pt idx="14">
                  <c:v>28.9</c:v>
                </c:pt>
                <c:pt idx="15">
                  <c:v>26</c:v>
                </c:pt>
                <c:pt idx="16">
                  <c:v>31.3</c:v>
                </c:pt>
                <c:pt idx="17">
                  <c:v>36.700000000000003</c:v>
                </c:pt>
                <c:pt idx="18">
                  <c:v>47.3</c:v>
                </c:pt>
                <c:pt idx="19">
                  <c:v>44.5</c:v>
                </c:pt>
                <c:pt idx="20">
                  <c:v>57.1</c:v>
                </c:pt>
                <c:pt idx="21">
                  <c:v>35</c:v>
                </c:pt>
              </c:numCache>
            </c:numRef>
          </c:val>
          <c:extLst>
            <c:ext xmlns:c16="http://schemas.microsoft.com/office/drawing/2014/chart" uri="{C3380CC4-5D6E-409C-BE32-E72D297353CC}">
              <c16:uniqueId val="{00000001-F702-4AAB-96AD-59F1B6468DD9}"/>
            </c:ext>
          </c:extLst>
        </c:ser>
        <c:ser>
          <c:idx val="2"/>
          <c:order val="2"/>
          <c:tx>
            <c:strRef>
              <c:f>'WalkingMile '!$D$2:$D$3</c:f>
              <c:strCache>
                <c:ptCount val="1"/>
                <c:pt idx="0">
                  <c:v>A little difficult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'!$D$4:$D$25</c:f>
              <c:numCache>
                <c:formatCode>General</c:formatCode>
                <c:ptCount val="22"/>
                <c:pt idx="0">
                  <c:v>9.8000000000000007</c:v>
                </c:pt>
                <c:pt idx="1">
                  <c:v>8.6999999999999993</c:v>
                </c:pt>
                <c:pt idx="2">
                  <c:v>9.8000000000000007</c:v>
                </c:pt>
                <c:pt idx="3">
                  <c:v>8.6</c:v>
                </c:pt>
                <c:pt idx="4">
                  <c:v>11</c:v>
                </c:pt>
                <c:pt idx="5">
                  <c:v>16.3</c:v>
                </c:pt>
                <c:pt idx="6">
                  <c:v>9.5</c:v>
                </c:pt>
                <c:pt idx="7">
                  <c:v>18.399999999999999</c:v>
                </c:pt>
                <c:pt idx="8">
                  <c:v>13.6</c:v>
                </c:pt>
                <c:pt idx="9">
                  <c:v>12.4</c:v>
                </c:pt>
                <c:pt idx="10">
                  <c:v>10.5</c:v>
                </c:pt>
                <c:pt idx="11">
                  <c:v>8.9</c:v>
                </c:pt>
                <c:pt idx="12">
                  <c:v>12.9</c:v>
                </c:pt>
                <c:pt idx="13">
                  <c:v>11.2</c:v>
                </c:pt>
                <c:pt idx="14">
                  <c:v>15.4</c:v>
                </c:pt>
                <c:pt idx="15">
                  <c:v>18.600000000000001</c:v>
                </c:pt>
                <c:pt idx="16">
                  <c:v>16.399999999999999</c:v>
                </c:pt>
                <c:pt idx="17">
                  <c:v>13.6</c:v>
                </c:pt>
                <c:pt idx="18">
                  <c:v>9.9</c:v>
                </c:pt>
                <c:pt idx="19">
                  <c:v>16</c:v>
                </c:pt>
                <c:pt idx="20">
                  <c:v>10.199999999999999</c:v>
                </c:pt>
                <c:pt idx="21">
                  <c:v>9.6999999999999993</c:v>
                </c:pt>
              </c:numCache>
            </c:numRef>
          </c:val>
          <c:extLst>
            <c:ext xmlns:c16="http://schemas.microsoft.com/office/drawing/2014/chart" uri="{C3380CC4-5D6E-409C-BE32-E72D297353CC}">
              <c16:uniqueId val="{00000002-F702-4AAB-96AD-59F1B6468DD9}"/>
            </c:ext>
          </c:extLst>
        </c:ser>
        <c:ser>
          <c:idx val="3"/>
          <c:order val="3"/>
          <c:tx>
            <c:strRef>
              <c:f>'WalkingMile '!$E$2:$E$3</c:f>
              <c:strCache>
                <c:ptCount val="1"/>
                <c:pt idx="0">
                  <c:v>Very difficult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'!$E$4:$E$25</c:f>
              <c:numCache>
                <c:formatCode>General</c:formatCode>
                <c:ptCount val="22"/>
                <c:pt idx="0">
                  <c:v>7</c:v>
                </c:pt>
                <c:pt idx="1">
                  <c:v>8.1999999999999993</c:v>
                </c:pt>
                <c:pt idx="2">
                  <c:v>6.4</c:v>
                </c:pt>
                <c:pt idx="3">
                  <c:v>8.1</c:v>
                </c:pt>
                <c:pt idx="4">
                  <c:v>10.199999999999999</c:v>
                </c:pt>
                <c:pt idx="5">
                  <c:v>6.6</c:v>
                </c:pt>
                <c:pt idx="6">
                  <c:v>6.8</c:v>
                </c:pt>
                <c:pt idx="7">
                  <c:v>6.8</c:v>
                </c:pt>
                <c:pt idx="8">
                  <c:v>9.1999999999999993</c:v>
                </c:pt>
                <c:pt idx="9">
                  <c:v>6.7</c:v>
                </c:pt>
                <c:pt idx="10">
                  <c:v>3.6</c:v>
                </c:pt>
                <c:pt idx="11">
                  <c:v>11.2</c:v>
                </c:pt>
                <c:pt idx="12">
                  <c:v>8</c:v>
                </c:pt>
                <c:pt idx="13">
                  <c:v>4.5</c:v>
                </c:pt>
                <c:pt idx="14">
                  <c:v>14.1</c:v>
                </c:pt>
                <c:pt idx="15">
                  <c:v>12.4</c:v>
                </c:pt>
                <c:pt idx="16">
                  <c:v>12.5</c:v>
                </c:pt>
                <c:pt idx="17">
                  <c:v>10.7</c:v>
                </c:pt>
                <c:pt idx="18">
                  <c:v>7.3</c:v>
                </c:pt>
                <c:pt idx="19">
                  <c:v>7.7</c:v>
                </c:pt>
                <c:pt idx="20">
                  <c:v>3.2</c:v>
                </c:pt>
                <c:pt idx="21">
                  <c:v>7.1</c:v>
                </c:pt>
              </c:numCache>
            </c:numRef>
          </c:val>
          <c:extLst>
            <c:ext xmlns:c16="http://schemas.microsoft.com/office/drawing/2014/chart" uri="{C3380CC4-5D6E-409C-BE32-E72D297353CC}">
              <c16:uniqueId val="{00000003-F702-4AAB-96AD-59F1B6468DD9}"/>
            </c:ext>
          </c:extLst>
        </c:ser>
        <c:ser>
          <c:idx val="4"/>
          <c:order val="4"/>
          <c:tx>
            <c:strRef>
              <c:f>'WalkingMile '!$F$2:$F$3</c:f>
              <c:strCache>
                <c:ptCount val="1"/>
                <c:pt idx="0">
                  <c:v>Not possible/relevant %</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'WalkingMile '!$A$4:$A$25</c:f>
              <c:strCache>
                <c:ptCount val="22"/>
                <c:pt idx="0">
                  <c:v>Galway City</c:v>
                </c:pt>
                <c:pt idx="1">
                  <c:v>Kilkenny</c:v>
                </c:pt>
                <c:pt idx="2">
                  <c:v>Clare</c:v>
                </c:pt>
                <c:pt idx="3">
                  <c:v>Laois</c:v>
                </c:pt>
                <c:pt idx="4">
                  <c:v>Limk City</c:v>
                </c:pt>
                <c:pt idx="5">
                  <c:v>Dub City</c:v>
                </c:pt>
                <c:pt idx="6">
                  <c:v>Meath</c:v>
                </c:pt>
                <c:pt idx="7">
                  <c:v>Galway Co</c:v>
                </c:pt>
                <c:pt idx="8">
                  <c:v>Cavan</c:v>
                </c:pt>
                <c:pt idx="9">
                  <c:v>Tipp</c:v>
                </c:pt>
                <c:pt idx="10">
                  <c:v>Dub Fingal</c:v>
                </c:pt>
                <c:pt idx="11">
                  <c:v>Kildare</c:v>
                </c:pt>
                <c:pt idx="12">
                  <c:v>Total</c:v>
                </c:pt>
                <c:pt idx="13">
                  <c:v>Louth</c:v>
                </c:pt>
                <c:pt idx="14">
                  <c:v>Limk Co</c:v>
                </c:pt>
                <c:pt idx="15">
                  <c:v>Wexford</c:v>
                </c:pt>
                <c:pt idx="16">
                  <c:v>Mayo</c:v>
                </c:pt>
                <c:pt idx="17">
                  <c:v>Cork Co</c:v>
                </c:pt>
                <c:pt idx="18">
                  <c:v>DLR</c:v>
                </c:pt>
                <c:pt idx="19">
                  <c:v>Cork City</c:v>
                </c:pt>
                <c:pt idx="20">
                  <c:v>Dub Sth</c:v>
                </c:pt>
                <c:pt idx="21">
                  <c:v>Wicklow</c:v>
                </c:pt>
              </c:strCache>
            </c:strRef>
          </c:cat>
          <c:val>
            <c:numRef>
              <c:f>'WalkingMile '!$F$4:$F$25</c:f>
              <c:numCache>
                <c:formatCode>General</c:formatCode>
                <c:ptCount val="22"/>
                <c:pt idx="0">
                  <c:v>3.4</c:v>
                </c:pt>
                <c:pt idx="1">
                  <c:v>2.4</c:v>
                </c:pt>
                <c:pt idx="2">
                  <c:v>5.0999999999999996</c:v>
                </c:pt>
                <c:pt idx="3">
                  <c:v>1.2</c:v>
                </c:pt>
                <c:pt idx="4">
                  <c:v>4.2</c:v>
                </c:pt>
                <c:pt idx="5">
                  <c:v>1</c:v>
                </c:pt>
                <c:pt idx="6">
                  <c:v>2.1</c:v>
                </c:pt>
                <c:pt idx="7">
                  <c:v>5.7</c:v>
                </c:pt>
                <c:pt idx="8">
                  <c:v>2.5</c:v>
                </c:pt>
                <c:pt idx="9">
                  <c:v>3.1</c:v>
                </c:pt>
                <c:pt idx="10">
                  <c:v>1.7</c:v>
                </c:pt>
                <c:pt idx="11">
                  <c:v>0.7</c:v>
                </c:pt>
                <c:pt idx="12">
                  <c:v>3.5</c:v>
                </c:pt>
                <c:pt idx="13">
                  <c:v>2.4</c:v>
                </c:pt>
                <c:pt idx="14">
                  <c:v>3.5</c:v>
                </c:pt>
                <c:pt idx="15">
                  <c:v>5.9</c:v>
                </c:pt>
                <c:pt idx="16">
                  <c:v>4.5999999999999996</c:v>
                </c:pt>
                <c:pt idx="17">
                  <c:v>4.8</c:v>
                </c:pt>
                <c:pt idx="18">
                  <c:v>2.2000000000000002</c:v>
                </c:pt>
                <c:pt idx="19">
                  <c:v>1.2</c:v>
                </c:pt>
                <c:pt idx="20">
                  <c:v>0.2</c:v>
                </c:pt>
                <c:pt idx="21">
                  <c:v>21.4</c:v>
                </c:pt>
              </c:numCache>
            </c:numRef>
          </c:val>
          <c:extLst>
            <c:ext xmlns:c16="http://schemas.microsoft.com/office/drawing/2014/chart" uri="{C3380CC4-5D6E-409C-BE32-E72D297353CC}">
              <c16:uniqueId val="{00000004-F702-4AAB-96AD-59F1B6468DD9}"/>
            </c:ext>
          </c:extLst>
        </c:ser>
        <c:dLbls>
          <c:showLegendKey val="0"/>
          <c:showVal val="1"/>
          <c:showCatName val="0"/>
          <c:showSerName val="0"/>
          <c:showPercent val="0"/>
          <c:showBubbleSize val="0"/>
        </c:dLbls>
        <c:gapWidth val="75"/>
        <c:overlap val="100"/>
        <c:axId val="208067584"/>
        <c:axId val="208474880"/>
      </c:barChart>
      <c:catAx>
        <c:axId val="208067584"/>
        <c:scaling>
          <c:orientation val="minMax"/>
        </c:scaling>
        <c:delete val="0"/>
        <c:axPos val="l"/>
        <c:numFmt formatCode="General" sourceLinked="0"/>
        <c:majorTickMark val="none"/>
        <c:minorTickMark val="none"/>
        <c:tickLblPos val="nextTo"/>
        <c:txPr>
          <a:bodyPr/>
          <a:lstStyle/>
          <a:p>
            <a:pPr>
              <a:defRPr sz="1200"/>
            </a:pPr>
            <a:endParaRPr lang="en-US"/>
          </a:p>
        </c:txPr>
        <c:crossAx val="208474880"/>
        <c:crosses val="autoZero"/>
        <c:auto val="1"/>
        <c:lblAlgn val="ctr"/>
        <c:lblOffset val="100"/>
        <c:noMultiLvlLbl val="0"/>
      </c:catAx>
      <c:valAx>
        <c:axId val="208474880"/>
        <c:scaling>
          <c:orientation val="minMax"/>
        </c:scaling>
        <c:delete val="0"/>
        <c:axPos val="b"/>
        <c:numFmt formatCode="General" sourceLinked="1"/>
        <c:majorTickMark val="none"/>
        <c:minorTickMark val="none"/>
        <c:tickLblPos val="nextTo"/>
        <c:crossAx val="208067584"/>
        <c:crosses val="autoZero"/>
        <c:crossBetween val="between"/>
      </c:valAx>
    </c:plotArea>
    <c:legend>
      <c:legendPos val="b"/>
      <c:overlay val="0"/>
    </c:legend>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ChronicDisease!$B$54:$B$55</c:f>
              <c:strCache>
                <c:ptCount val="1"/>
                <c:pt idx="0">
                  <c:v>Yes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ChronicDisease!$A$56:$A$77</c:f>
              <c:strCache>
                <c:ptCount val="22"/>
                <c:pt idx="0">
                  <c:v>MEA</c:v>
                </c:pt>
                <c:pt idx="1">
                  <c:v>DSO</c:v>
                </c:pt>
                <c:pt idx="2">
                  <c:v>KD</c:v>
                </c:pt>
                <c:pt idx="3">
                  <c:v>GCO</c:v>
                </c:pt>
                <c:pt idx="4">
                  <c:v>MO</c:v>
                </c:pt>
                <c:pt idx="5">
                  <c:v>DLR</c:v>
                </c:pt>
                <c:pt idx="6">
                  <c:v>DFI</c:v>
                </c:pt>
                <c:pt idx="7">
                  <c:v>KK</c:v>
                </c:pt>
                <c:pt idx="8">
                  <c:v>DCY</c:v>
                </c:pt>
                <c:pt idx="9">
                  <c:v>WW</c:v>
                </c:pt>
                <c:pt idx="10">
                  <c:v>LCO</c:v>
                </c:pt>
                <c:pt idx="11">
                  <c:v>Total</c:v>
                </c:pt>
                <c:pt idx="12">
                  <c:v>CVN</c:v>
                </c:pt>
                <c:pt idx="13">
                  <c:v>LAO</c:v>
                </c:pt>
                <c:pt idx="14">
                  <c:v>GCY</c:v>
                </c:pt>
                <c:pt idx="15">
                  <c:v>LOU</c:v>
                </c:pt>
                <c:pt idx="16">
                  <c:v>COCY</c:v>
                </c:pt>
                <c:pt idx="17">
                  <c:v>CLA</c:v>
                </c:pt>
                <c:pt idx="18">
                  <c:v>TIP</c:v>
                </c:pt>
                <c:pt idx="19">
                  <c:v>COCO</c:v>
                </c:pt>
                <c:pt idx="20">
                  <c:v>LCI</c:v>
                </c:pt>
                <c:pt idx="21">
                  <c:v>WX</c:v>
                </c:pt>
              </c:strCache>
            </c:strRef>
          </c:cat>
          <c:val>
            <c:numRef>
              <c:f>ChronicDisease!$B$56:$B$77</c:f>
              <c:numCache>
                <c:formatCode>General</c:formatCode>
                <c:ptCount val="22"/>
                <c:pt idx="0">
                  <c:v>33.200000000000003</c:v>
                </c:pt>
                <c:pt idx="1">
                  <c:v>34.1</c:v>
                </c:pt>
                <c:pt idx="2">
                  <c:v>34.299999999999997</c:v>
                </c:pt>
                <c:pt idx="3">
                  <c:v>35.700000000000003</c:v>
                </c:pt>
                <c:pt idx="4">
                  <c:v>38.799999999999997</c:v>
                </c:pt>
                <c:pt idx="5">
                  <c:v>39.299999999999997</c:v>
                </c:pt>
                <c:pt idx="6">
                  <c:v>39.9</c:v>
                </c:pt>
                <c:pt idx="7">
                  <c:v>40.299999999999997</c:v>
                </c:pt>
                <c:pt idx="8">
                  <c:v>41.7</c:v>
                </c:pt>
                <c:pt idx="9">
                  <c:v>41.7</c:v>
                </c:pt>
                <c:pt idx="10">
                  <c:v>42.5</c:v>
                </c:pt>
                <c:pt idx="11">
                  <c:v>43.2</c:v>
                </c:pt>
                <c:pt idx="12">
                  <c:v>44.4</c:v>
                </c:pt>
                <c:pt idx="13">
                  <c:v>44.6</c:v>
                </c:pt>
                <c:pt idx="14">
                  <c:v>46</c:v>
                </c:pt>
                <c:pt idx="15">
                  <c:v>48.4</c:v>
                </c:pt>
                <c:pt idx="16">
                  <c:v>48.7</c:v>
                </c:pt>
                <c:pt idx="17">
                  <c:v>49.4</c:v>
                </c:pt>
                <c:pt idx="18">
                  <c:v>49.4</c:v>
                </c:pt>
                <c:pt idx="19">
                  <c:v>52.3</c:v>
                </c:pt>
                <c:pt idx="20">
                  <c:v>52.8</c:v>
                </c:pt>
                <c:pt idx="21">
                  <c:v>54.8</c:v>
                </c:pt>
              </c:numCache>
            </c:numRef>
          </c:val>
          <c:extLst>
            <c:ext xmlns:c16="http://schemas.microsoft.com/office/drawing/2014/chart" uri="{C3380CC4-5D6E-409C-BE32-E72D297353CC}">
              <c16:uniqueId val="{00000000-A213-4EAC-AB4B-1EBC0A507651}"/>
            </c:ext>
          </c:extLst>
        </c:ser>
        <c:ser>
          <c:idx val="1"/>
          <c:order val="1"/>
          <c:tx>
            <c:strRef>
              <c:f>ChronicDisease!$C$54:$C$55</c:f>
              <c:strCache>
                <c:ptCount val="1"/>
                <c:pt idx="0">
                  <c:v>No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ChronicDisease!$A$56:$A$77</c:f>
              <c:strCache>
                <c:ptCount val="22"/>
                <c:pt idx="0">
                  <c:v>MEA</c:v>
                </c:pt>
                <c:pt idx="1">
                  <c:v>DSO</c:v>
                </c:pt>
                <c:pt idx="2">
                  <c:v>KD</c:v>
                </c:pt>
                <c:pt idx="3">
                  <c:v>GCO</c:v>
                </c:pt>
                <c:pt idx="4">
                  <c:v>MO</c:v>
                </c:pt>
                <c:pt idx="5">
                  <c:v>DLR</c:v>
                </c:pt>
                <c:pt idx="6">
                  <c:v>DFI</c:v>
                </c:pt>
                <c:pt idx="7">
                  <c:v>KK</c:v>
                </c:pt>
                <c:pt idx="8">
                  <c:v>DCY</c:v>
                </c:pt>
                <c:pt idx="9">
                  <c:v>WW</c:v>
                </c:pt>
                <c:pt idx="10">
                  <c:v>LCO</c:v>
                </c:pt>
                <c:pt idx="11">
                  <c:v>Total</c:v>
                </c:pt>
                <c:pt idx="12">
                  <c:v>CVN</c:v>
                </c:pt>
                <c:pt idx="13">
                  <c:v>LAO</c:v>
                </c:pt>
                <c:pt idx="14">
                  <c:v>GCY</c:v>
                </c:pt>
                <c:pt idx="15">
                  <c:v>LOU</c:v>
                </c:pt>
                <c:pt idx="16">
                  <c:v>COCY</c:v>
                </c:pt>
                <c:pt idx="17">
                  <c:v>CLA</c:v>
                </c:pt>
                <c:pt idx="18">
                  <c:v>TIP</c:v>
                </c:pt>
                <c:pt idx="19">
                  <c:v>COCO</c:v>
                </c:pt>
                <c:pt idx="20">
                  <c:v>LCI</c:v>
                </c:pt>
                <c:pt idx="21">
                  <c:v>WX</c:v>
                </c:pt>
              </c:strCache>
            </c:strRef>
          </c:cat>
          <c:val>
            <c:numRef>
              <c:f>ChronicDisease!$C$56:$C$77</c:f>
              <c:numCache>
                <c:formatCode>General</c:formatCode>
                <c:ptCount val="22"/>
                <c:pt idx="0">
                  <c:v>66.8</c:v>
                </c:pt>
                <c:pt idx="1">
                  <c:v>65.900000000000006</c:v>
                </c:pt>
                <c:pt idx="2">
                  <c:v>65.7</c:v>
                </c:pt>
                <c:pt idx="3">
                  <c:v>64.3</c:v>
                </c:pt>
                <c:pt idx="4">
                  <c:v>61.2</c:v>
                </c:pt>
                <c:pt idx="5">
                  <c:v>60.7</c:v>
                </c:pt>
                <c:pt idx="6">
                  <c:v>60.1</c:v>
                </c:pt>
                <c:pt idx="7">
                  <c:v>59.7</c:v>
                </c:pt>
                <c:pt idx="8">
                  <c:v>58.3</c:v>
                </c:pt>
                <c:pt idx="9">
                  <c:v>58.3</c:v>
                </c:pt>
                <c:pt idx="10">
                  <c:v>57.5</c:v>
                </c:pt>
                <c:pt idx="11">
                  <c:v>56.8</c:v>
                </c:pt>
                <c:pt idx="12">
                  <c:v>55.6</c:v>
                </c:pt>
                <c:pt idx="13">
                  <c:v>55.4</c:v>
                </c:pt>
                <c:pt idx="14">
                  <c:v>54</c:v>
                </c:pt>
                <c:pt idx="15">
                  <c:v>51.6</c:v>
                </c:pt>
                <c:pt idx="16">
                  <c:v>51.3</c:v>
                </c:pt>
                <c:pt idx="17">
                  <c:v>50.6</c:v>
                </c:pt>
                <c:pt idx="18">
                  <c:v>50.6</c:v>
                </c:pt>
                <c:pt idx="19">
                  <c:v>47.7</c:v>
                </c:pt>
                <c:pt idx="20">
                  <c:v>47.2</c:v>
                </c:pt>
                <c:pt idx="21">
                  <c:v>45.2</c:v>
                </c:pt>
              </c:numCache>
            </c:numRef>
          </c:val>
          <c:extLst>
            <c:ext xmlns:c16="http://schemas.microsoft.com/office/drawing/2014/chart" uri="{C3380CC4-5D6E-409C-BE32-E72D297353CC}">
              <c16:uniqueId val="{00000001-A213-4EAC-AB4B-1EBC0A507651}"/>
            </c:ext>
          </c:extLst>
        </c:ser>
        <c:dLbls>
          <c:showLegendKey val="0"/>
          <c:showVal val="1"/>
          <c:showCatName val="0"/>
          <c:showSerName val="0"/>
          <c:showPercent val="0"/>
          <c:showBubbleSize val="0"/>
        </c:dLbls>
        <c:gapWidth val="75"/>
        <c:overlap val="100"/>
        <c:axId val="208512128"/>
        <c:axId val="208513664"/>
      </c:barChart>
      <c:catAx>
        <c:axId val="208512128"/>
        <c:scaling>
          <c:orientation val="minMax"/>
        </c:scaling>
        <c:delete val="0"/>
        <c:axPos val="l"/>
        <c:numFmt formatCode="General" sourceLinked="0"/>
        <c:majorTickMark val="none"/>
        <c:minorTickMark val="none"/>
        <c:tickLblPos val="nextTo"/>
        <c:crossAx val="208513664"/>
        <c:crosses val="autoZero"/>
        <c:auto val="1"/>
        <c:lblAlgn val="ctr"/>
        <c:lblOffset val="100"/>
        <c:noMultiLvlLbl val="0"/>
      </c:catAx>
      <c:valAx>
        <c:axId val="208513664"/>
        <c:scaling>
          <c:orientation val="minMax"/>
        </c:scaling>
        <c:delete val="0"/>
        <c:axPos val="b"/>
        <c:numFmt formatCode="0%" sourceLinked="1"/>
        <c:majorTickMark val="none"/>
        <c:minorTickMark val="none"/>
        <c:tickLblPos val="nextTo"/>
        <c:crossAx val="208512128"/>
        <c:crosses val="autoZero"/>
        <c:crossBetween val="between"/>
      </c:valAx>
    </c:plotArea>
    <c:legend>
      <c:legendPos val="b"/>
      <c:overlay val="0"/>
      <c:txPr>
        <a:bodyPr/>
        <a:lstStyle/>
        <a:p>
          <a:pPr>
            <a:defRPr sz="1800"/>
          </a:pPr>
          <a:endParaRPr lang="en-US"/>
        </a:p>
      </c:txPr>
    </c:legend>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247562457470594"/>
          <c:y val="4.4973947388409249E-2"/>
          <c:w val="0.85826844561096527"/>
          <c:h val="0.92673023267589949"/>
        </c:manualLayout>
      </c:layout>
      <c:bar3DChart>
        <c:barDir val="bar"/>
        <c:grouping val="stacked"/>
        <c:varyColors val="0"/>
        <c:ser>
          <c:idx val="1"/>
          <c:order val="0"/>
          <c:tx>
            <c:strRef>
              <c:f>Lifestyle!$C$2:$C$3</c:f>
              <c:strCache>
                <c:ptCount val="1"/>
                <c:pt idx="0">
                  <c:v>Yes %</c:v>
                </c:pt>
              </c:strCache>
            </c:strRef>
          </c:tx>
          <c:invertIfNegative val="0"/>
          <c:dLbls>
            <c:numFmt formatCode="#,##0" sourceLinked="0"/>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Lifestyle!$A$4:$A$25</c:f>
              <c:strCache>
                <c:ptCount val="22"/>
                <c:pt idx="0">
                  <c:v>Mayo</c:v>
                </c:pt>
                <c:pt idx="1">
                  <c:v>Cavan</c:v>
                </c:pt>
                <c:pt idx="2">
                  <c:v>Dub Sth</c:v>
                </c:pt>
                <c:pt idx="3">
                  <c:v>Galway Co</c:v>
                </c:pt>
                <c:pt idx="4">
                  <c:v>Galway City</c:v>
                </c:pt>
                <c:pt idx="5">
                  <c:v>Dub City</c:v>
                </c:pt>
                <c:pt idx="6">
                  <c:v>Kilkenny</c:v>
                </c:pt>
                <c:pt idx="7">
                  <c:v>Dub Fingal</c:v>
                </c:pt>
                <c:pt idx="8">
                  <c:v>Tipp</c:v>
                </c:pt>
                <c:pt idx="9">
                  <c:v>DLR</c:v>
                </c:pt>
                <c:pt idx="10">
                  <c:v>Cork Co</c:v>
                </c:pt>
                <c:pt idx="11">
                  <c:v>Total</c:v>
                </c:pt>
                <c:pt idx="12">
                  <c:v>Louth</c:v>
                </c:pt>
                <c:pt idx="13">
                  <c:v>Meath</c:v>
                </c:pt>
                <c:pt idx="14">
                  <c:v>Cork City</c:v>
                </c:pt>
                <c:pt idx="15">
                  <c:v>Wicklow</c:v>
                </c:pt>
                <c:pt idx="16">
                  <c:v>Wexford</c:v>
                </c:pt>
                <c:pt idx="17">
                  <c:v>Clare</c:v>
                </c:pt>
                <c:pt idx="18">
                  <c:v>Kildare</c:v>
                </c:pt>
                <c:pt idx="19">
                  <c:v>Laois</c:v>
                </c:pt>
                <c:pt idx="20">
                  <c:v>Limk City</c:v>
                </c:pt>
                <c:pt idx="21">
                  <c:v>Limk Co</c:v>
                </c:pt>
              </c:strCache>
            </c:strRef>
          </c:cat>
          <c:val>
            <c:numRef>
              <c:f>Lifestyle!$C$4:$C$25</c:f>
              <c:numCache>
                <c:formatCode>General</c:formatCode>
                <c:ptCount val="22"/>
                <c:pt idx="0">
                  <c:v>62.2</c:v>
                </c:pt>
                <c:pt idx="1">
                  <c:v>60.6</c:v>
                </c:pt>
                <c:pt idx="2">
                  <c:v>59.5</c:v>
                </c:pt>
                <c:pt idx="3">
                  <c:v>58.9</c:v>
                </c:pt>
                <c:pt idx="4">
                  <c:v>58.4</c:v>
                </c:pt>
                <c:pt idx="5">
                  <c:v>54.8</c:v>
                </c:pt>
                <c:pt idx="6">
                  <c:v>54.8</c:v>
                </c:pt>
                <c:pt idx="7">
                  <c:v>53.2</c:v>
                </c:pt>
                <c:pt idx="8">
                  <c:v>52.7</c:v>
                </c:pt>
                <c:pt idx="9">
                  <c:v>52.5</c:v>
                </c:pt>
                <c:pt idx="10">
                  <c:v>51.2</c:v>
                </c:pt>
                <c:pt idx="11">
                  <c:v>51.1</c:v>
                </c:pt>
                <c:pt idx="12">
                  <c:v>50.7</c:v>
                </c:pt>
                <c:pt idx="13">
                  <c:v>45.7</c:v>
                </c:pt>
                <c:pt idx="14">
                  <c:v>44.3</c:v>
                </c:pt>
                <c:pt idx="15">
                  <c:v>44.3</c:v>
                </c:pt>
                <c:pt idx="16">
                  <c:v>44.2</c:v>
                </c:pt>
                <c:pt idx="17">
                  <c:v>43.1</c:v>
                </c:pt>
                <c:pt idx="18">
                  <c:v>43</c:v>
                </c:pt>
                <c:pt idx="19">
                  <c:v>42.2</c:v>
                </c:pt>
                <c:pt idx="20">
                  <c:v>41.6</c:v>
                </c:pt>
                <c:pt idx="21">
                  <c:v>37.1</c:v>
                </c:pt>
              </c:numCache>
            </c:numRef>
          </c:val>
          <c:extLst>
            <c:ext xmlns:c16="http://schemas.microsoft.com/office/drawing/2014/chart" uri="{C3380CC4-5D6E-409C-BE32-E72D297353CC}">
              <c16:uniqueId val="{00000001-8A55-42E3-A354-BAA26E721279}"/>
            </c:ext>
          </c:extLst>
        </c:ser>
        <c:dLbls>
          <c:showLegendKey val="0"/>
          <c:showVal val="1"/>
          <c:showCatName val="0"/>
          <c:showSerName val="0"/>
          <c:showPercent val="0"/>
          <c:showBubbleSize val="0"/>
        </c:dLbls>
        <c:gapWidth val="95"/>
        <c:gapDepth val="95"/>
        <c:shape val="box"/>
        <c:axId val="341842176"/>
        <c:axId val="341845120"/>
        <c:axId val="0"/>
      </c:bar3DChart>
      <c:catAx>
        <c:axId val="341842176"/>
        <c:scaling>
          <c:orientation val="minMax"/>
        </c:scaling>
        <c:delete val="0"/>
        <c:axPos val="l"/>
        <c:numFmt formatCode="General" sourceLinked="0"/>
        <c:majorTickMark val="none"/>
        <c:minorTickMark val="none"/>
        <c:tickLblPos val="nextTo"/>
        <c:txPr>
          <a:bodyPr/>
          <a:lstStyle/>
          <a:p>
            <a:pPr>
              <a:defRPr sz="1200"/>
            </a:pPr>
            <a:endParaRPr lang="en-US"/>
          </a:p>
        </c:txPr>
        <c:crossAx val="341845120"/>
        <c:crosses val="autoZero"/>
        <c:auto val="1"/>
        <c:lblAlgn val="ctr"/>
        <c:lblOffset val="100"/>
        <c:noMultiLvlLbl val="0"/>
      </c:catAx>
      <c:valAx>
        <c:axId val="341845120"/>
        <c:scaling>
          <c:orientation val="minMax"/>
        </c:scaling>
        <c:delete val="1"/>
        <c:axPos val="b"/>
        <c:numFmt formatCode="General" sourceLinked="1"/>
        <c:majorTickMark val="out"/>
        <c:minorTickMark val="none"/>
        <c:tickLblPos val="nextTo"/>
        <c:crossAx val="341842176"/>
        <c:crosses val="autoZero"/>
        <c:crossBetween val="between"/>
      </c:valAx>
    </c:plotArea>
    <c:legend>
      <c:legendPos val="t"/>
      <c:layout>
        <c:manualLayout>
          <c:xMode val="edge"/>
          <c:yMode val="edge"/>
          <c:x val="0.83067184310294551"/>
          <c:y val="0.26237942122186497"/>
          <c:w val="0.10100199280645475"/>
          <c:h val="5.5263336455933364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Public Library %</a:t>
            </a:r>
          </a:p>
        </c:rich>
      </c:tx>
      <c:overlay val="0"/>
    </c:title>
    <c:autoTitleDeleted val="0"/>
    <c:plotArea>
      <c:layout/>
      <c:barChart>
        <c:barDir val="col"/>
        <c:grouping val="clustered"/>
        <c:varyColors val="0"/>
        <c:ser>
          <c:idx val="0"/>
          <c:order val="0"/>
          <c:tx>
            <c:strRef>
              <c:f>AccesstoServices_21headline!$O$262:$O$263</c:f>
              <c:strCache>
                <c:ptCount val="1"/>
                <c:pt idx="0">
                  <c:v>Service not available %</c:v>
                </c:pt>
              </c:strCache>
            </c:strRef>
          </c:tx>
          <c:invertIfNegative val="0"/>
          <c:dPt>
            <c:idx val="2"/>
            <c:invertIfNegative val="0"/>
            <c:bubble3D val="0"/>
            <c:spPr>
              <a:solidFill>
                <a:schemeClr val="accent2"/>
              </a:solidFill>
            </c:spPr>
            <c:extLst>
              <c:ext xmlns:c16="http://schemas.microsoft.com/office/drawing/2014/chart" uri="{C3380CC4-5D6E-409C-BE32-E72D297353CC}">
                <c16:uniqueId val="{00000000-F41C-4B02-B12C-D3499066226A}"/>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AccesstoServices_21headline!$M$264:$M$285</c:f>
              <c:strCache>
                <c:ptCount val="22"/>
                <c:pt idx="0">
                  <c:v>WX</c:v>
                </c:pt>
                <c:pt idx="1">
                  <c:v>LCO</c:v>
                </c:pt>
                <c:pt idx="2">
                  <c:v>MO</c:v>
                </c:pt>
                <c:pt idx="3">
                  <c:v>WW</c:v>
                </c:pt>
                <c:pt idx="4">
                  <c:v>KK</c:v>
                </c:pt>
                <c:pt idx="5">
                  <c:v>COCO</c:v>
                </c:pt>
                <c:pt idx="6">
                  <c:v>CVN</c:v>
                </c:pt>
                <c:pt idx="7">
                  <c:v>GCO</c:v>
                </c:pt>
                <c:pt idx="8">
                  <c:v>LOU</c:v>
                </c:pt>
                <c:pt idx="9">
                  <c:v>TIP</c:v>
                </c:pt>
                <c:pt idx="10">
                  <c:v>Total</c:v>
                </c:pt>
                <c:pt idx="11">
                  <c:v>MEA</c:v>
                </c:pt>
                <c:pt idx="12">
                  <c:v>CLA</c:v>
                </c:pt>
                <c:pt idx="13">
                  <c:v>LAO</c:v>
                </c:pt>
                <c:pt idx="14">
                  <c:v>KD</c:v>
                </c:pt>
                <c:pt idx="15">
                  <c:v>GCY</c:v>
                </c:pt>
                <c:pt idx="16">
                  <c:v>DSO</c:v>
                </c:pt>
                <c:pt idx="17">
                  <c:v>DCY</c:v>
                </c:pt>
                <c:pt idx="18">
                  <c:v>COCY</c:v>
                </c:pt>
                <c:pt idx="19">
                  <c:v>DFI</c:v>
                </c:pt>
                <c:pt idx="20">
                  <c:v>LCI</c:v>
                </c:pt>
                <c:pt idx="21">
                  <c:v>DLR</c:v>
                </c:pt>
              </c:strCache>
            </c:strRef>
          </c:cat>
          <c:val>
            <c:numRef>
              <c:f>AccesstoServices_21headline!$O$264:$O$285</c:f>
              <c:numCache>
                <c:formatCode>General</c:formatCode>
                <c:ptCount val="22"/>
                <c:pt idx="0">
                  <c:v>38</c:v>
                </c:pt>
                <c:pt idx="1">
                  <c:v>32.9</c:v>
                </c:pt>
                <c:pt idx="2">
                  <c:v>30.7</c:v>
                </c:pt>
                <c:pt idx="3">
                  <c:v>30.5</c:v>
                </c:pt>
                <c:pt idx="4">
                  <c:v>28.4</c:v>
                </c:pt>
                <c:pt idx="5">
                  <c:v>24.7</c:v>
                </c:pt>
                <c:pt idx="6">
                  <c:v>18.3</c:v>
                </c:pt>
                <c:pt idx="7">
                  <c:v>16.2</c:v>
                </c:pt>
                <c:pt idx="8">
                  <c:v>15.6</c:v>
                </c:pt>
                <c:pt idx="9">
                  <c:v>15.6</c:v>
                </c:pt>
                <c:pt idx="10">
                  <c:v>14.3</c:v>
                </c:pt>
                <c:pt idx="11">
                  <c:v>11.8</c:v>
                </c:pt>
                <c:pt idx="12">
                  <c:v>9.6</c:v>
                </c:pt>
                <c:pt idx="13">
                  <c:v>8.5</c:v>
                </c:pt>
                <c:pt idx="14">
                  <c:v>6.8</c:v>
                </c:pt>
                <c:pt idx="15">
                  <c:v>4.5999999999999996</c:v>
                </c:pt>
                <c:pt idx="16">
                  <c:v>4.2</c:v>
                </c:pt>
                <c:pt idx="17">
                  <c:v>4.0999999999999996</c:v>
                </c:pt>
                <c:pt idx="18">
                  <c:v>2.6</c:v>
                </c:pt>
                <c:pt idx="19">
                  <c:v>2.5</c:v>
                </c:pt>
                <c:pt idx="20">
                  <c:v>2.2999999999999998</c:v>
                </c:pt>
                <c:pt idx="21">
                  <c:v>0.1</c:v>
                </c:pt>
              </c:numCache>
            </c:numRef>
          </c:val>
          <c:extLst>
            <c:ext xmlns:c16="http://schemas.microsoft.com/office/drawing/2014/chart" uri="{C3380CC4-5D6E-409C-BE32-E72D297353CC}">
              <c16:uniqueId val="{00000000-93F8-45B2-ACE4-E865688FF122}"/>
            </c:ext>
          </c:extLst>
        </c:ser>
        <c:dLbls>
          <c:showLegendKey val="0"/>
          <c:showVal val="1"/>
          <c:showCatName val="0"/>
          <c:showSerName val="0"/>
          <c:showPercent val="0"/>
          <c:showBubbleSize val="0"/>
        </c:dLbls>
        <c:gapWidth val="150"/>
        <c:overlap val="-25"/>
        <c:axId val="205785728"/>
        <c:axId val="205789056"/>
      </c:barChart>
      <c:catAx>
        <c:axId val="205785728"/>
        <c:scaling>
          <c:orientation val="minMax"/>
        </c:scaling>
        <c:delete val="0"/>
        <c:axPos val="b"/>
        <c:numFmt formatCode="General" sourceLinked="0"/>
        <c:majorTickMark val="none"/>
        <c:minorTickMark val="none"/>
        <c:tickLblPos val="nextTo"/>
        <c:crossAx val="205789056"/>
        <c:crosses val="autoZero"/>
        <c:auto val="1"/>
        <c:lblAlgn val="ctr"/>
        <c:lblOffset val="100"/>
        <c:noMultiLvlLbl val="0"/>
      </c:catAx>
      <c:valAx>
        <c:axId val="205789056"/>
        <c:scaling>
          <c:orientation val="minMax"/>
        </c:scaling>
        <c:delete val="1"/>
        <c:axPos val="l"/>
        <c:numFmt formatCode="General" sourceLinked="1"/>
        <c:majorTickMark val="out"/>
        <c:minorTickMark val="none"/>
        <c:tickLblPos val="nextTo"/>
        <c:crossAx val="2057857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E"/>
              <a:t>Local Garda/Garda station %</a:t>
            </a:r>
          </a:p>
        </c:rich>
      </c:tx>
      <c:overlay val="0"/>
    </c:title>
    <c:autoTitleDeleted val="0"/>
    <c:plotArea>
      <c:layout>
        <c:manualLayout>
          <c:layoutTarget val="inner"/>
          <c:xMode val="edge"/>
          <c:yMode val="edge"/>
          <c:x val="7.8397127249514656E-2"/>
          <c:y val="0.10403232169050459"/>
          <c:w val="0.90533514166975804"/>
          <c:h val="0.79150867294938243"/>
        </c:manualLayout>
      </c:layout>
      <c:barChart>
        <c:barDir val="col"/>
        <c:grouping val="clustered"/>
        <c:varyColors val="0"/>
        <c:ser>
          <c:idx val="0"/>
          <c:order val="0"/>
          <c:tx>
            <c:strRef>
              <c:f>AccesstoServices_21headline!$O$237:$O$238</c:f>
              <c:strCache>
                <c:ptCount val="1"/>
                <c:pt idx="0">
                  <c:v>Service not available %</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0-5D68-497F-88EF-D89F0A18A2B9}"/>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AccesstoServices_21headline!$M$239:$M$260</c:f>
              <c:strCache>
                <c:ptCount val="22"/>
                <c:pt idx="0">
                  <c:v>MO</c:v>
                </c:pt>
                <c:pt idx="1">
                  <c:v>WX</c:v>
                </c:pt>
                <c:pt idx="2">
                  <c:v>KK</c:v>
                </c:pt>
                <c:pt idx="3">
                  <c:v>GCO</c:v>
                </c:pt>
                <c:pt idx="4">
                  <c:v>WW</c:v>
                </c:pt>
                <c:pt idx="5">
                  <c:v>COCO</c:v>
                </c:pt>
                <c:pt idx="6">
                  <c:v>LCO</c:v>
                </c:pt>
                <c:pt idx="7">
                  <c:v>CVN</c:v>
                </c:pt>
                <c:pt idx="8">
                  <c:v>MEA</c:v>
                </c:pt>
                <c:pt idx="9">
                  <c:v>Total</c:v>
                </c:pt>
                <c:pt idx="10">
                  <c:v>LOU</c:v>
                </c:pt>
                <c:pt idx="11">
                  <c:v>CLA</c:v>
                </c:pt>
                <c:pt idx="12">
                  <c:v>TIP</c:v>
                </c:pt>
                <c:pt idx="13">
                  <c:v>KD</c:v>
                </c:pt>
                <c:pt idx="14">
                  <c:v>DLR</c:v>
                </c:pt>
                <c:pt idx="15">
                  <c:v>LAO</c:v>
                </c:pt>
                <c:pt idx="16">
                  <c:v>LCI</c:v>
                </c:pt>
                <c:pt idx="17">
                  <c:v>GCY</c:v>
                </c:pt>
                <c:pt idx="18">
                  <c:v>DFI</c:v>
                </c:pt>
                <c:pt idx="19">
                  <c:v>DCY</c:v>
                </c:pt>
                <c:pt idx="20">
                  <c:v>COCY</c:v>
                </c:pt>
                <c:pt idx="21">
                  <c:v>DSO</c:v>
                </c:pt>
              </c:strCache>
            </c:strRef>
          </c:cat>
          <c:val>
            <c:numRef>
              <c:f>AccesstoServices_21headline!$O$239:$O$260</c:f>
              <c:numCache>
                <c:formatCode>General</c:formatCode>
                <c:ptCount val="22"/>
                <c:pt idx="0">
                  <c:v>40.6</c:v>
                </c:pt>
                <c:pt idx="1">
                  <c:v>36.200000000000003</c:v>
                </c:pt>
                <c:pt idx="2">
                  <c:v>25.5</c:v>
                </c:pt>
                <c:pt idx="3">
                  <c:v>19.8</c:v>
                </c:pt>
                <c:pt idx="4">
                  <c:v>18.899999999999999</c:v>
                </c:pt>
                <c:pt idx="5">
                  <c:v>16.7</c:v>
                </c:pt>
                <c:pt idx="6">
                  <c:v>15.2</c:v>
                </c:pt>
                <c:pt idx="7">
                  <c:v>14.5</c:v>
                </c:pt>
                <c:pt idx="8">
                  <c:v>13.9</c:v>
                </c:pt>
                <c:pt idx="9">
                  <c:v>11.5</c:v>
                </c:pt>
                <c:pt idx="10">
                  <c:v>11.4</c:v>
                </c:pt>
                <c:pt idx="11">
                  <c:v>9.8000000000000007</c:v>
                </c:pt>
                <c:pt idx="12">
                  <c:v>5.2</c:v>
                </c:pt>
                <c:pt idx="13">
                  <c:v>5</c:v>
                </c:pt>
                <c:pt idx="14">
                  <c:v>4.7</c:v>
                </c:pt>
                <c:pt idx="15">
                  <c:v>4.3</c:v>
                </c:pt>
                <c:pt idx="16">
                  <c:v>4</c:v>
                </c:pt>
                <c:pt idx="17">
                  <c:v>3.3</c:v>
                </c:pt>
                <c:pt idx="18">
                  <c:v>1.7</c:v>
                </c:pt>
                <c:pt idx="19">
                  <c:v>1.5</c:v>
                </c:pt>
                <c:pt idx="20">
                  <c:v>0.6</c:v>
                </c:pt>
                <c:pt idx="21">
                  <c:v>0.3</c:v>
                </c:pt>
              </c:numCache>
            </c:numRef>
          </c:val>
          <c:extLst>
            <c:ext xmlns:c16="http://schemas.microsoft.com/office/drawing/2014/chart" uri="{C3380CC4-5D6E-409C-BE32-E72D297353CC}">
              <c16:uniqueId val="{00000000-81A1-47B5-8B46-44426050C466}"/>
            </c:ext>
          </c:extLst>
        </c:ser>
        <c:dLbls>
          <c:showLegendKey val="0"/>
          <c:showVal val="0"/>
          <c:showCatName val="0"/>
          <c:showSerName val="0"/>
          <c:showPercent val="0"/>
          <c:showBubbleSize val="0"/>
        </c:dLbls>
        <c:gapWidth val="150"/>
        <c:axId val="205835264"/>
        <c:axId val="206045952"/>
      </c:barChart>
      <c:catAx>
        <c:axId val="205835264"/>
        <c:scaling>
          <c:orientation val="minMax"/>
        </c:scaling>
        <c:delete val="0"/>
        <c:axPos val="b"/>
        <c:numFmt formatCode="General" sourceLinked="0"/>
        <c:majorTickMark val="out"/>
        <c:minorTickMark val="none"/>
        <c:tickLblPos val="nextTo"/>
        <c:crossAx val="206045952"/>
        <c:crosses val="autoZero"/>
        <c:auto val="1"/>
        <c:lblAlgn val="ctr"/>
        <c:lblOffset val="100"/>
        <c:noMultiLvlLbl val="0"/>
      </c:catAx>
      <c:valAx>
        <c:axId val="206045952"/>
        <c:scaling>
          <c:orientation val="minMax"/>
        </c:scaling>
        <c:delete val="0"/>
        <c:axPos val="l"/>
        <c:majorGridlines/>
        <c:numFmt formatCode="General" sourceLinked="1"/>
        <c:majorTickMark val="out"/>
        <c:minorTickMark val="none"/>
        <c:tickLblPos val="nextTo"/>
        <c:crossAx val="20583526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AccesstoServicesExNA_21headline!$B$28:$B$29</c:f>
              <c:strCache>
                <c:ptCount val="1"/>
                <c:pt idx="0">
                  <c:v>With great difficulty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AccesstoServicesExNA_21headline!$A$30:$A$51</c:f>
              <c:strCache>
                <c:ptCount val="22"/>
                <c:pt idx="0">
                  <c:v>Limk City</c:v>
                </c:pt>
                <c:pt idx="1">
                  <c:v>Louth</c:v>
                </c:pt>
                <c:pt idx="2">
                  <c:v>Dub Fingal</c:v>
                </c:pt>
                <c:pt idx="3">
                  <c:v>Galway City</c:v>
                </c:pt>
                <c:pt idx="4">
                  <c:v>Tipp</c:v>
                </c:pt>
                <c:pt idx="5">
                  <c:v>Cork city</c:v>
                </c:pt>
                <c:pt idx="6">
                  <c:v>Dub Sth</c:v>
                </c:pt>
                <c:pt idx="7">
                  <c:v>Clare</c:v>
                </c:pt>
                <c:pt idx="8">
                  <c:v>Laois</c:v>
                </c:pt>
                <c:pt idx="9">
                  <c:v>Dub city</c:v>
                </c:pt>
                <c:pt idx="10">
                  <c:v>Meath</c:v>
                </c:pt>
                <c:pt idx="11">
                  <c:v>Mayo</c:v>
                </c:pt>
                <c:pt idx="12">
                  <c:v>Total</c:v>
                </c:pt>
                <c:pt idx="13">
                  <c:v>Cavan</c:v>
                </c:pt>
                <c:pt idx="14">
                  <c:v>Kilkenny</c:v>
                </c:pt>
                <c:pt idx="15">
                  <c:v>DLR</c:v>
                </c:pt>
                <c:pt idx="16">
                  <c:v>Wicklow</c:v>
                </c:pt>
                <c:pt idx="17">
                  <c:v>Kildare</c:v>
                </c:pt>
                <c:pt idx="18">
                  <c:v>Cork Co.</c:v>
                </c:pt>
                <c:pt idx="19">
                  <c:v>Galway Co.</c:v>
                </c:pt>
                <c:pt idx="20">
                  <c:v>Wexford</c:v>
                </c:pt>
                <c:pt idx="21">
                  <c:v>Limk Co.</c:v>
                </c:pt>
              </c:strCache>
            </c:strRef>
          </c:cat>
          <c:val>
            <c:numRef>
              <c:f>AccesstoServicesExNA_21headline!$B$30:$B$51</c:f>
              <c:numCache>
                <c:formatCode>General</c:formatCode>
                <c:ptCount val="22"/>
                <c:pt idx="0">
                  <c:v>1.8</c:v>
                </c:pt>
                <c:pt idx="1">
                  <c:v>2.2000000000000002</c:v>
                </c:pt>
                <c:pt idx="2">
                  <c:v>2.8</c:v>
                </c:pt>
                <c:pt idx="3">
                  <c:v>3.2</c:v>
                </c:pt>
                <c:pt idx="4">
                  <c:v>3.2</c:v>
                </c:pt>
                <c:pt idx="5">
                  <c:v>3.5</c:v>
                </c:pt>
                <c:pt idx="6">
                  <c:v>3.8</c:v>
                </c:pt>
                <c:pt idx="7">
                  <c:v>4</c:v>
                </c:pt>
                <c:pt idx="8">
                  <c:v>4.5999999999999996</c:v>
                </c:pt>
                <c:pt idx="9">
                  <c:v>5.7</c:v>
                </c:pt>
                <c:pt idx="10">
                  <c:v>5.8</c:v>
                </c:pt>
                <c:pt idx="11">
                  <c:v>5.8</c:v>
                </c:pt>
                <c:pt idx="12">
                  <c:v>6.8</c:v>
                </c:pt>
                <c:pt idx="13">
                  <c:v>7.3</c:v>
                </c:pt>
                <c:pt idx="14">
                  <c:v>8</c:v>
                </c:pt>
                <c:pt idx="15">
                  <c:v>8.1999999999999993</c:v>
                </c:pt>
                <c:pt idx="16">
                  <c:v>8.8000000000000007</c:v>
                </c:pt>
                <c:pt idx="17">
                  <c:v>8.9</c:v>
                </c:pt>
                <c:pt idx="18">
                  <c:v>10.5</c:v>
                </c:pt>
                <c:pt idx="19">
                  <c:v>13.1</c:v>
                </c:pt>
                <c:pt idx="20">
                  <c:v>13.9</c:v>
                </c:pt>
                <c:pt idx="21">
                  <c:v>14.4</c:v>
                </c:pt>
              </c:numCache>
            </c:numRef>
          </c:val>
          <c:extLst>
            <c:ext xmlns:c16="http://schemas.microsoft.com/office/drawing/2014/chart" uri="{C3380CC4-5D6E-409C-BE32-E72D297353CC}">
              <c16:uniqueId val="{00000000-CE68-4D59-B9D1-B0FF1DEC1E4D}"/>
            </c:ext>
          </c:extLst>
        </c:ser>
        <c:ser>
          <c:idx val="1"/>
          <c:order val="1"/>
          <c:tx>
            <c:strRef>
              <c:f>AccesstoServicesExNA_21headline!$C$28:$C$29</c:f>
              <c:strCache>
                <c:ptCount val="1"/>
                <c:pt idx="0">
                  <c:v>With some difficulty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AccesstoServicesExNA_21headline!$A$30:$A$51</c:f>
              <c:strCache>
                <c:ptCount val="22"/>
                <c:pt idx="0">
                  <c:v>Limk City</c:v>
                </c:pt>
                <c:pt idx="1">
                  <c:v>Louth</c:v>
                </c:pt>
                <c:pt idx="2">
                  <c:v>Dub Fingal</c:v>
                </c:pt>
                <c:pt idx="3">
                  <c:v>Galway City</c:v>
                </c:pt>
                <c:pt idx="4">
                  <c:v>Tipp</c:v>
                </c:pt>
                <c:pt idx="5">
                  <c:v>Cork city</c:v>
                </c:pt>
                <c:pt idx="6">
                  <c:v>Dub Sth</c:v>
                </c:pt>
                <c:pt idx="7">
                  <c:v>Clare</c:v>
                </c:pt>
                <c:pt idx="8">
                  <c:v>Laois</c:v>
                </c:pt>
                <c:pt idx="9">
                  <c:v>Dub city</c:v>
                </c:pt>
                <c:pt idx="10">
                  <c:v>Meath</c:v>
                </c:pt>
                <c:pt idx="11">
                  <c:v>Mayo</c:v>
                </c:pt>
                <c:pt idx="12">
                  <c:v>Total</c:v>
                </c:pt>
                <c:pt idx="13">
                  <c:v>Cavan</c:v>
                </c:pt>
                <c:pt idx="14">
                  <c:v>Kilkenny</c:v>
                </c:pt>
                <c:pt idx="15">
                  <c:v>DLR</c:v>
                </c:pt>
                <c:pt idx="16">
                  <c:v>Wicklow</c:v>
                </c:pt>
                <c:pt idx="17">
                  <c:v>Kildare</c:v>
                </c:pt>
                <c:pt idx="18">
                  <c:v>Cork Co.</c:v>
                </c:pt>
                <c:pt idx="19">
                  <c:v>Galway Co.</c:v>
                </c:pt>
                <c:pt idx="20">
                  <c:v>Wexford</c:v>
                </c:pt>
                <c:pt idx="21">
                  <c:v>Limk Co.</c:v>
                </c:pt>
              </c:strCache>
            </c:strRef>
          </c:cat>
          <c:val>
            <c:numRef>
              <c:f>AccesstoServicesExNA_21headline!$C$30:$C$51</c:f>
              <c:numCache>
                <c:formatCode>General</c:formatCode>
                <c:ptCount val="22"/>
                <c:pt idx="0">
                  <c:v>9.6999999999999993</c:v>
                </c:pt>
                <c:pt idx="1">
                  <c:v>13.9</c:v>
                </c:pt>
                <c:pt idx="2">
                  <c:v>9.8000000000000007</c:v>
                </c:pt>
                <c:pt idx="3">
                  <c:v>18.100000000000001</c:v>
                </c:pt>
                <c:pt idx="4">
                  <c:v>18</c:v>
                </c:pt>
                <c:pt idx="5">
                  <c:v>27.4</c:v>
                </c:pt>
                <c:pt idx="6">
                  <c:v>13.9</c:v>
                </c:pt>
                <c:pt idx="7">
                  <c:v>22.7</c:v>
                </c:pt>
                <c:pt idx="8">
                  <c:v>9.6999999999999993</c:v>
                </c:pt>
                <c:pt idx="9">
                  <c:v>12.6</c:v>
                </c:pt>
                <c:pt idx="10">
                  <c:v>17.3</c:v>
                </c:pt>
                <c:pt idx="11">
                  <c:v>13.7</c:v>
                </c:pt>
                <c:pt idx="12">
                  <c:v>18.100000000000001</c:v>
                </c:pt>
                <c:pt idx="13">
                  <c:v>25.6</c:v>
                </c:pt>
                <c:pt idx="14">
                  <c:v>17.899999999999999</c:v>
                </c:pt>
                <c:pt idx="15">
                  <c:v>21.6</c:v>
                </c:pt>
                <c:pt idx="16">
                  <c:v>13.8</c:v>
                </c:pt>
                <c:pt idx="17">
                  <c:v>18.399999999999999</c:v>
                </c:pt>
                <c:pt idx="18">
                  <c:v>23.9</c:v>
                </c:pt>
                <c:pt idx="19">
                  <c:v>28</c:v>
                </c:pt>
                <c:pt idx="20">
                  <c:v>20.2</c:v>
                </c:pt>
                <c:pt idx="21">
                  <c:v>26.1</c:v>
                </c:pt>
              </c:numCache>
            </c:numRef>
          </c:val>
          <c:extLst>
            <c:ext xmlns:c16="http://schemas.microsoft.com/office/drawing/2014/chart" uri="{C3380CC4-5D6E-409C-BE32-E72D297353CC}">
              <c16:uniqueId val="{00000001-CE68-4D59-B9D1-B0FF1DEC1E4D}"/>
            </c:ext>
          </c:extLst>
        </c:ser>
        <c:dLbls>
          <c:dLblPos val="ctr"/>
          <c:showLegendKey val="0"/>
          <c:showVal val="1"/>
          <c:showCatName val="0"/>
          <c:showSerName val="0"/>
          <c:showPercent val="0"/>
          <c:showBubbleSize val="0"/>
        </c:dLbls>
        <c:gapWidth val="79"/>
        <c:overlap val="100"/>
        <c:axId val="206034432"/>
        <c:axId val="206035968"/>
      </c:barChart>
      <c:catAx>
        <c:axId val="20603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06035968"/>
        <c:crosses val="autoZero"/>
        <c:auto val="1"/>
        <c:lblAlgn val="ctr"/>
        <c:lblOffset val="100"/>
        <c:noMultiLvlLbl val="0"/>
      </c:catAx>
      <c:valAx>
        <c:axId val="206035968"/>
        <c:scaling>
          <c:orientation val="minMax"/>
        </c:scaling>
        <c:delete val="1"/>
        <c:axPos val="b"/>
        <c:numFmt formatCode="General" sourceLinked="1"/>
        <c:majorTickMark val="none"/>
        <c:minorTickMark val="none"/>
        <c:tickLblPos val="nextTo"/>
        <c:crossAx val="2060344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'Access to services'!$B$38:$B$39</c:f>
              <c:strCache>
                <c:ptCount val="2"/>
                <c:pt idx="0">
                  <c:v>Great difficulty</c:v>
                </c:pt>
                <c:pt idx="1">
                  <c:v>%</c:v>
                </c:pt>
              </c:strCache>
            </c:strRef>
          </c:tx>
          <c:spPr>
            <a:solidFill>
              <a:schemeClr val="accent1"/>
            </a:solidFill>
            <a:ln>
              <a:noFill/>
            </a:ln>
            <a:effectLst/>
          </c:spPr>
          <c:invertIfNegative val="0"/>
          <c:dPt>
            <c:idx val="11"/>
            <c:invertIfNegative val="0"/>
            <c:bubble3D val="0"/>
            <c:spPr>
              <a:solidFill>
                <a:schemeClr val="accent5"/>
              </a:solidFill>
              <a:ln>
                <a:noFill/>
              </a:ln>
              <a:effectLst/>
            </c:spPr>
            <c:extLst>
              <c:ext xmlns:c16="http://schemas.microsoft.com/office/drawing/2014/chart" uri="{C3380CC4-5D6E-409C-BE32-E72D297353CC}">
                <c16:uniqueId val="{00000001-F34B-4402-BA01-8ED14A957C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 to services'!$A$40:$A$61</c:f>
              <c:strCache>
                <c:ptCount val="22"/>
                <c:pt idx="0">
                  <c:v>DLR</c:v>
                </c:pt>
                <c:pt idx="1">
                  <c:v>Limk Co</c:v>
                </c:pt>
                <c:pt idx="2">
                  <c:v>Kildare</c:v>
                </c:pt>
                <c:pt idx="3">
                  <c:v>Cork Co</c:v>
                </c:pt>
                <c:pt idx="4">
                  <c:v>Cork City</c:v>
                </c:pt>
                <c:pt idx="5">
                  <c:v>Wicklow</c:v>
                </c:pt>
                <c:pt idx="6">
                  <c:v>Galway Co</c:v>
                </c:pt>
                <c:pt idx="7">
                  <c:v>Clare</c:v>
                </c:pt>
                <c:pt idx="8">
                  <c:v>Galway City</c:v>
                </c:pt>
                <c:pt idx="9">
                  <c:v>Wexford</c:v>
                </c:pt>
                <c:pt idx="10">
                  <c:v>Limk City</c:v>
                </c:pt>
                <c:pt idx="11">
                  <c:v>Total</c:v>
                </c:pt>
                <c:pt idx="12">
                  <c:v>Meath</c:v>
                </c:pt>
                <c:pt idx="13">
                  <c:v>Tipp</c:v>
                </c:pt>
                <c:pt idx="14">
                  <c:v>Cavan</c:v>
                </c:pt>
                <c:pt idx="15">
                  <c:v>Dub Sth</c:v>
                </c:pt>
                <c:pt idx="16">
                  <c:v>Dub City</c:v>
                </c:pt>
                <c:pt idx="17">
                  <c:v>Kilkenny</c:v>
                </c:pt>
                <c:pt idx="18">
                  <c:v>Laois</c:v>
                </c:pt>
                <c:pt idx="19">
                  <c:v>Louth</c:v>
                </c:pt>
                <c:pt idx="20">
                  <c:v>Dub Fingal</c:v>
                </c:pt>
                <c:pt idx="21">
                  <c:v>Mayo</c:v>
                </c:pt>
              </c:strCache>
            </c:strRef>
          </c:cat>
          <c:val>
            <c:numRef>
              <c:f>'Access to services'!$B$40:$B$61</c:f>
              <c:numCache>
                <c:formatCode>General</c:formatCode>
                <c:ptCount val="22"/>
                <c:pt idx="0">
                  <c:v>16.100000000000001</c:v>
                </c:pt>
                <c:pt idx="1">
                  <c:v>18.899999999999999</c:v>
                </c:pt>
                <c:pt idx="2">
                  <c:v>11.3</c:v>
                </c:pt>
                <c:pt idx="3">
                  <c:v>14.1</c:v>
                </c:pt>
                <c:pt idx="4">
                  <c:v>10.5</c:v>
                </c:pt>
                <c:pt idx="5">
                  <c:v>13.3</c:v>
                </c:pt>
                <c:pt idx="6">
                  <c:v>11.8</c:v>
                </c:pt>
                <c:pt idx="7">
                  <c:v>6</c:v>
                </c:pt>
                <c:pt idx="8">
                  <c:v>6</c:v>
                </c:pt>
                <c:pt idx="9">
                  <c:v>15.6</c:v>
                </c:pt>
                <c:pt idx="10">
                  <c:v>2.2999999999999998</c:v>
                </c:pt>
                <c:pt idx="11">
                  <c:v>9.5</c:v>
                </c:pt>
                <c:pt idx="12">
                  <c:v>9.6999999999999993</c:v>
                </c:pt>
                <c:pt idx="13">
                  <c:v>7.1</c:v>
                </c:pt>
                <c:pt idx="14">
                  <c:v>8</c:v>
                </c:pt>
                <c:pt idx="15">
                  <c:v>7.1</c:v>
                </c:pt>
                <c:pt idx="16">
                  <c:v>6</c:v>
                </c:pt>
                <c:pt idx="17">
                  <c:v>5</c:v>
                </c:pt>
                <c:pt idx="18">
                  <c:v>7.2</c:v>
                </c:pt>
                <c:pt idx="19">
                  <c:v>4.5</c:v>
                </c:pt>
                <c:pt idx="20">
                  <c:v>4.5</c:v>
                </c:pt>
                <c:pt idx="21">
                  <c:v>4</c:v>
                </c:pt>
              </c:numCache>
            </c:numRef>
          </c:val>
          <c:extLst>
            <c:ext xmlns:c16="http://schemas.microsoft.com/office/drawing/2014/chart" uri="{C3380CC4-5D6E-409C-BE32-E72D297353CC}">
              <c16:uniqueId val="{00000000-AE67-4BC0-AADD-074AAC307B55}"/>
            </c:ext>
          </c:extLst>
        </c:ser>
        <c:ser>
          <c:idx val="1"/>
          <c:order val="1"/>
          <c:tx>
            <c:strRef>
              <c:f>'Access to services'!$C$38:$C$39</c:f>
              <c:strCache>
                <c:ptCount val="2"/>
                <c:pt idx="0">
                  <c:v>Some difficulty</c:v>
                </c:pt>
                <c:pt idx="1">
                  <c:v>%</c:v>
                </c:pt>
              </c:strCache>
            </c:strRef>
          </c:tx>
          <c:spPr>
            <a:solidFill>
              <a:schemeClr val="accent2"/>
            </a:solidFill>
            <a:ln>
              <a:noFill/>
            </a:ln>
            <a:effectLst/>
          </c:spPr>
          <c:invertIfNegative val="0"/>
          <c:dPt>
            <c:idx val="1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F34B-4402-BA01-8ED14A957C8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'Access to services'!$A$40:$A$61</c:f>
              <c:strCache>
                <c:ptCount val="22"/>
                <c:pt idx="0">
                  <c:v>DLR</c:v>
                </c:pt>
                <c:pt idx="1">
                  <c:v>Limk Co</c:v>
                </c:pt>
                <c:pt idx="2">
                  <c:v>Kildare</c:v>
                </c:pt>
                <c:pt idx="3">
                  <c:v>Cork Co</c:v>
                </c:pt>
                <c:pt idx="4">
                  <c:v>Cork City</c:v>
                </c:pt>
                <c:pt idx="5">
                  <c:v>Wicklow</c:v>
                </c:pt>
                <c:pt idx="6">
                  <c:v>Galway Co</c:v>
                </c:pt>
                <c:pt idx="7">
                  <c:v>Clare</c:v>
                </c:pt>
                <c:pt idx="8">
                  <c:v>Galway City</c:v>
                </c:pt>
                <c:pt idx="9">
                  <c:v>Wexford</c:v>
                </c:pt>
                <c:pt idx="10">
                  <c:v>Limk City</c:v>
                </c:pt>
                <c:pt idx="11">
                  <c:v>Total</c:v>
                </c:pt>
                <c:pt idx="12">
                  <c:v>Meath</c:v>
                </c:pt>
                <c:pt idx="13">
                  <c:v>Tipp</c:v>
                </c:pt>
                <c:pt idx="14">
                  <c:v>Cavan</c:v>
                </c:pt>
                <c:pt idx="15">
                  <c:v>Dub Sth</c:v>
                </c:pt>
                <c:pt idx="16">
                  <c:v>Dub City</c:v>
                </c:pt>
                <c:pt idx="17">
                  <c:v>Kilkenny</c:v>
                </c:pt>
                <c:pt idx="18">
                  <c:v>Laois</c:v>
                </c:pt>
                <c:pt idx="19">
                  <c:v>Louth</c:v>
                </c:pt>
                <c:pt idx="20">
                  <c:v>Dub Fingal</c:v>
                </c:pt>
                <c:pt idx="21">
                  <c:v>Mayo</c:v>
                </c:pt>
              </c:strCache>
            </c:strRef>
          </c:cat>
          <c:val>
            <c:numRef>
              <c:f>'Access to services'!$C$40:$C$61</c:f>
              <c:numCache>
                <c:formatCode>General</c:formatCode>
                <c:ptCount val="22"/>
                <c:pt idx="0">
                  <c:v>30.4</c:v>
                </c:pt>
                <c:pt idx="1">
                  <c:v>27.5</c:v>
                </c:pt>
                <c:pt idx="2">
                  <c:v>30.4</c:v>
                </c:pt>
                <c:pt idx="3">
                  <c:v>25.1</c:v>
                </c:pt>
                <c:pt idx="4">
                  <c:v>26.7</c:v>
                </c:pt>
                <c:pt idx="5">
                  <c:v>21</c:v>
                </c:pt>
                <c:pt idx="6">
                  <c:v>22.1</c:v>
                </c:pt>
                <c:pt idx="7">
                  <c:v>26.8</c:v>
                </c:pt>
                <c:pt idx="8">
                  <c:v>25.8</c:v>
                </c:pt>
                <c:pt idx="9">
                  <c:v>16.2</c:v>
                </c:pt>
                <c:pt idx="10">
                  <c:v>29.1</c:v>
                </c:pt>
                <c:pt idx="11">
                  <c:v>21.3</c:v>
                </c:pt>
                <c:pt idx="12">
                  <c:v>19.8</c:v>
                </c:pt>
                <c:pt idx="13">
                  <c:v>20.6</c:v>
                </c:pt>
                <c:pt idx="14">
                  <c:v>19.3</c:v>
                </c:pt>
                <c:pt idx="15">
                  <c:v>18.7</c:v>
                </c:pt>
                <c:pt idx="16">
                  <c:v>17.5</c:v>
                </c:pt>
                <c:pt idx="17">
                  <c:v>17.5</c:v>
                </c:pt>
                <c:pt idx="18">
                  <c:v>14.5</c:v>
                </c:pt>
                <c:pt idx="19">
                  <c:v>14.4</c:v>
                </c:pt>
                <c:pt idx="20">
                  <c:v>13.2</c:v>
                </c:pt>
                <c:pt idx="21">
                  <c:v>11.6</c:v>
                </c:pt>
              </c:numCache>
            </c:numRef>
          </c:val>
          <c:extLst>
            <c:ext xmlns:c16="http://schemas.microsoft.com/office/drawing/2014/chart" uri="{C3380CC4-5D6E-409C-BE32-E72D297353CC}">
              <c16:uniqueId val="{00000001-AE67-4BC0-AADD-074AAC307B55}"/>
            </c:ext>
          </c:extLst>
        </c:ser>
        <c:dLbls>
          <c:dLblPos val="inEnd"/>
          <c:showLegendKey val="0"/>
          <c:showVal val="1"/>
          <c:showCatName val="0"/>
          <c:showSerName val="0"/>
          <c:showPercent val="0"/>
          <c:showBubbleSize val="0"/>
        </c:dLbls>
        <c:gapWidth val="79"/>
        <c:overlap val="100"/>
        <c:axId val="206161408"/>
        <c:axId val="206162944"/>
      </c:barChart>
      <c:catAx>
        <c:axId val="20616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206162944"/>
        <c:crosses val="autoZero"/>
        <c:auto val="1"/>
        <c:lblAlgn val="ctr"/>
        <c:lblOffset val="100"/>
        <c:noMultiLvlLbl val="0"/>
      </c:catAx>
      <c:valAx>
        <c:axId val="206162944"/>
        <c:scaling>
          <c:orientation val="minMax"/>
        </c:scaling>
        <c:delete val="1"/>
        <c:axPos val="b"/>
        <c:numFmt formatCode="General" sourceLinked="1"/>
        <c:majorTickMark val="none"/>
        <c:minorTickMark val="none"/>
        <c:tickLblPos val="nextTo"/>
        <c:crossAx val="206161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BuiltEnviroment_21CountiesNov16!$I$1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BuiltEnviroment_21CountiesNov16!$H$2:$H$8</c:f>
              <c:strCache>
                <c:ptCount val="7"/>
                <c:pt idx="0">
                  <c:v>Number of pedestrian crossings and traffic lights</c:v>
                </c:pt>
                <c:pt idx="1">
                  <c:v>Timing of pedestrian crossings and traffic lights</c:v>
                </c:pt>
                <c:pt idx="2">
                  <c:v>Availability of seats or resting places</c:v>
                </c:pt>
                <c:pt idx="3">
                  <c:v>Traffic calming measures </c:v>
                </c:pt>
                <c:pt idx="4">
                  <c:v>General appearance and upkeep</c:v>
                </c:pt>
                <c:pt idx="5">
                  <c:v>Quality and continuity of paths or pavements</c:v>
                </c:pt>
                <c:pt idx="6">
                  <c:v>Availability of accessible toilets</c:v>
                </c:pt>
              </c:strCache>
            </c:strRef>
          </c:cat>
          <c:val>
            <c:numRef>
              <c:f>BuiltEnviroment_21CountiesNov16!$I$2:$I$8</c:f>
              <c:numCache>
                <c:formatCode>General</c:formatCode>
                <c:ptCount val="7"/>
                <c:pt idx="0">
                  <c:v>22.4</c:v>
                </c:pt>
                <c:pt idx="1">
                  <c:v>20.6</c:v>
                </c:pt>
                <c:pt idx="2">
                  <c:v>43.3</c:v>
                </c:pt>
                <c:pt idx="3">
                  <c:v>33.1</c:v>
                </c:pt>
                <c:pt idx="4">
                  <c:v>13.3</c:v>
                </c:pt>
                <c:pt idx="5">
                  <c:v>28.7</c:v>
                </c:pt>
                <c:pt idx="6">
                  <c:v>63.7</c:v>
                </c:pt>
              </c:numCache>
            </c:numRef>
          </c:val>
          <c:extLst>
            <c:ext xmlns:c16="http://schemas.microsoft.com/office/drawing/2014/chart" uri="{C3380CC4-5D6E-409C-BE32-E72D297353CC}">
              <c16:uniqueId val="{00000000-6004-4FDA-9776-8D5FCADF00C8}"/>
            </c:ext>
          </c:extLst>
        </c:ser>
        <c:ser>
          <c:idx val="1"/>
          <c:order val="1"/>
          <c:tx>
            <c:strRef>
              <c:f>BuiltEnviroment_21CountiesNov16!$J$1</c:f>
              <c:strCache>
                <c:ptCount val="1"/>
                <c:pt idx="0">
                  <c:v>Mayo</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BuiltEnviroment_21CountiesNov16!$H$2:$H$8</c:f>
              <c:strCache>
                <c:ptCount val="7"/>
                <c:pt idx="0">
                  <c:v>Number of pedestrian crossings and traffic lights</c:v>
                </c:pt>
                <c:pt idx="1">
                  <c:v>Timing of pedestrian crossings and traffic lights</c:v>
                </c:pt>
                <c:pt idx="2">
                  <c:v>Availability of seats or resting places</c:v>
                </c:pt>
                <c:pt idx="3">
                  <c:v>Traffic calming measures </c:v>
                </c:pt>
                <c:pt idx="4">
                  <c:v>General appearance and upkeep</c:v>
                </c:pt>
                <c:pt idx="5">
                  <c:v>Quality and continuity of paths or pavements</c:v>
                </c:pt>
                <c:pt idx="6">
                  <c:v>Availability of accessible toilets</c:v>
                </c:pt>
              </c:strCache>
            </c:strRef>
          </c:cat>
          <c:val>
            <c:numRef>
              <c:f>BuiltEnviroment_21CountiesNov16!$J$2:$J$8</c:f>
              <c:numCache>
                <c:formatCode>0</c:formatCode>
                <c:ptCount val="7"/>
                <c:pt idx="0">
                  <c:v>52.4</c:v>
                </c:pt>
                <c:pt idx="1">
                  <c:v>54.8</c:v>
                </c:pt>
                <c:pt idx="2">
                  <c:v>49.2</c:v>
                </c:pt>
                <c:pt idx="3">
                  <c:v>55.5</c:v>
                </c:pt>
                <c:pt idx="4">
                  <c:v>1.7</c:v>
                </c:pt>
                <c:pt idx="5">
                  <c:v>47.8</c:v>
                </c:pt>
                <c:pt idx="6">
                  <c:v>90</c:v>
                </c:pt>
              </c:numCache>
            </c:numRef>
          </c:val>
          <c:extLst>
            <c:ext xmlns:c16="http://schemas.microsoft.com/office/drawing/2014/chart" uri="{C3380CC4-5D6E-409C-BE32-E72D297353CC}">
              <c16:uniqueId val="{00000001-6004-4FDA-9776-8D5FCADF00C8}"/>
            </c:ext>
          </c:extLst>
        </c:ser>
        <c:dLbls>
          <c:dLblPos val="outEnd"/>
          <c:showLegendKey val="0"/>
          <c:showVal val="1"/>
          <c:showCatName val="0"/>
          <c:showSerName val="0"/>
          <c:showPercent val="0"/>
          <c:showBubbleSize val="0"/>
        </c:dLbls>
        <c:gapWidth val="182"/>
        <c:axId val="206228864"/>
        <c:axId val="206234752"/>
      </c:barChart>
      <c:catAx>
        <c:axId val="20622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6234752"/>
        <c:crosses val="autoZero"/>
        <c:auto val="1"/>
        <c:lblAlgn val="ctr"/>
        <c:lblOffset val="100"/>
        <c:noMultiLvlLbl val="0"/>
      </c:catAx>
      <c:valAx>
        <c:axId val="206234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228864"/>
        <c:crosses val="autoZero"/>
        <c:crossBetween val="between"/>
      </c:valAx>
      <c:spPr>
        <a:noFill/>
        <a:ln>
          <a:noFill/>
        </a:ln>
        <a:effectLst/>
      </c:spPr>
    </c:plotArea>
    <c:legend>
      <c:legendPos val="b"/>
      <c:layout>
        <c:manualLayout>
          <c:xMode val="edge"/>
          <c:yMode val="edge"/>
          <c:x val="1.074888208418393E-2"/>
          <c:y val="0.91276630020510319"/>
          <c:w val="0.23776149509089142"/>
          <c:h val="7.2263522274523984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48519B-D1EF-47E1-869C-5B16090A330A}" type="doc">
      <dgm:prSet loTypeId="urn:microsoft.com/office/officeart/2008/layout/LinedList" loCatId="list" qsTypeId="urn:microsoft.com/office/officeart/2005/8/quickstyle/simple2" qsCatId="simple" csTypeId="urn:microsoft.com/office/officeart/2005/8/colors/accent2_1" csCatId="accent2" phldr="1"/>
      <dgm:spPr/>
      <dgm:t>
        <a:bodyPr/>
        <a:lstStyle/>
        <a:p>
          <a:endParaRPr lang="en-US"/>
        </a:p>
      </dgm:t>
    </dgm:pt>
    <dgm:pt modelId="{D49BC2DC-75E4-479F-8029-787056ADF92E}">
      <dgm:prSet custT="1"/>
      <dgm:spPr/>
      <dgm:t>
        <a:bodyPr anchor="ctr"/>
        <a:lstStyle/>
        <a:p>
          <a:r>
            <a:rPr lang="en-IE" sz="1800" dirty="0"/>
            <a:t>The Initiative was established to be a programme for </a:t>
          </a:r>
          <a:r>
            <a:rPr lang="en-IE" sz="1800" b="1" dirty="0"/>
            <a:t>assessing and communicating the progress </a:t>
          </a:r>
          <a:r>
            <a:rPr lang="en-IE" sz="1800" b="0" dirty="0"/>
            <a:t>towards Positive Ageing </a:t>
          </a:r>
          <a:endParaRPr lang="en-US" sz="1800" b="0" dirty="0"/>
        </a:p>
      </dgm:t>
    </dgm:pt>
    <dgm:pt modelId="{CD7FA5ED-E3EA-45B1-A69D-C14CFF3C5CCD}" type="parTrans" cxnId="{6FB0B53B-C326-486B-A52B-55D115167313}">
      <dgm:prSet/>
      <dgm:spPr/>
      <dgm:t>
        <a:bodyPr/>
        <a:lstStyle/>
        <a:p>
          <a:endParaRPr lang="en-US" sz="2000"/>
        </a:p>
      </dgm:t>
    </dgm:pt>
    <dgm:pt modelId="{95705C85-B6DF-4FEA-BCD0-979B03740C53}" type="sibTrans" cxnId="{6FB0B53B-C326-486B-A52B-55D115167313}">
      <dgm:prSet phldrT="01"/>
      <dgm:spPr/>
      <dgm:t>
        <a:bodyPr/>
        <a:lstStyle/>
        <a:p>
          <a:endParaRPr lang="en-US" sz="2000"/>
        </a:p>
      </dgm:t>
    </dgm:pt>
    <dgm:pt modelId="{3E1F2FCE-AB02-406A-8917-EA6FD73998AA}">
      <dgm:prSet custT="1"/>
      <dgm:spPr/>
      <dgm:t>
        <a:bodyPr anchor="ctr"/>
        <a:lstStyle/>
        <a:p>
          <a:r>
            <a:rPr lang="en-IE" sz="2000" b="1" dirty="0"/>
            <a:t>Increasing knowledge …</a:t>
          </a:r>
          <a:r>
            <a:rPr lang="en-IE" sz="2000" dirty="0"/>
            <a:t>and </a:t>
          </a:r>
          <a:r>
            <a:rPr lang="en-IE" sz="2000" b="1" dirty="0"/>
            <a:t>greater awareness of the areas in which additional change or action is required</a:t>
          </a:r>
          <a:r>
            <a:rPr lang="en-IE" sz="2000" dirty="0"/>
            <a:t>;</a:t>
          </a:r>
          <a:endParaRPr lang="en-US" sz="2000" dirty="0"/>
        </a:p>
      </dgm:t>
    </dgm:pt>
    <dgm:pt modelId="{01D32464-1F3F-40B7-A355-4AE2A08079A1}" type="parTrans" cxnId="{6947EB24-56E4-4C04-B6EF-6A6AA2D955AB}">
      <dgm:prSet/>
      <dgm:spPr/>
      <dgm:t>
        <a:bodyPr/>
        <a:lstStyle/>
        <a:p>
          <a:endParaRPr lang="en-US" sz="2000"/>
        </a:p>
      </dgm:t>
    </dgm:pt>
    <dgm:pt modelId="{DE63D718-0F1F-48F9-BC29-338A8D3B65FB}" type="sibTrans" cxnId="{6947EB24-56E4-4C04-B6EF-6A6AA2D955AB}">
      <dgm:prSet phldrT="02"/>
      <dgm:spPr/>
      <dgm:t>
        <a:bodyPr/>
        <a:lstStyle/>
        <a:p>
          <a:endParaRPr lang="en-US" sz="2000"/>
        </a:p>
      </dgm:t>
    </dgm:pt>
    <dgm:pt modelId="{0D7DFAF7-5CBF-4077-9568-933834366BFB}">
      <dgm:prSet custT="1"/>
      <dgm:spPr/>
      <dgm:t>
        <a:bodyPr anchor="ctr"/>
        <a:lstStyle/>
        <a:p>
          <a:r>
            <a:rPr lang="en-IE" sz="1800" dirty="0"/>
            <a:t>A Framework to </a:t>
          </a:r>
          <a:r>
            <a:rPr lang="en-IE" sz="1800" b="1" dirty="0"/>
            <a:t>help partners in wider government </a:t>
          </a:r>
          <a:r>
            <a:rPr lang="en-IE" sz="1800" dirty="0"/>
            <a:t>and society </a:t>
          </a:r>
          <a:r>
            <a:rPr lang="en-IE" sz="1800" b="1" dirty="0"/>
            <a:t>prioritise  actions </a:t>
          </a:r>
          <a:r>
            <a:rPr lang="en-IE" sz="1800" dirty="0"/>
            <a:t>towards improving health and wellbeing for Older People;</a:t>
          </a:r>
          <a:endParaRPr lang="en-US" sz="1800" dirty="0"/>
        </a:p>
      </dgm:t>
    </dgm:pt>
    <dgm:pt modelId="{1650C66A-BF22-4145-9854-C01C168C7242}" type="parTrans" cxnId="{E8ECD680-62C8-4844-8270-BCC36009AFE6}">
      <dgm:prSet/>
      <dgm:spPr/>
      <dgm:t>
        <a:bodyPr/>
        <a:lstStyle/>
        <a:p>
          <a:endParaRPr lang="en-US" sz="2000"/>
        </a:p>
      </dgm:t>
    </dgm:pt>
    <dgm:pt modelId="{70484578-8A99-4166-A67B-121D40104352}" type="sibTrans" cxnId="{E8ECD680-62C8-4844-8270-BCC36009AFE6}">
      <dgm:prSet phldrT="03"/>
      <dgm:spPr/>
      <dgm:t>
        <a:bodyPr/>
        <a:lstStyle/>
        <a:p>
          <a:endParaRPr lang="en-US" sz="2000"/>
        </a:p>
      </dgm:t>
    </dgm:pt>
    <dgm:pt modelId="{E694ED67-D49C-4605-B396-1DD6EF0F5619}">
      <dgm:prSet custT="1"/>
      <dgm:spPr/>
      <dgm:t>
        <a:bodyPr anchor="ctr"/>
        <a:lstStyle/>
        <a:p>
          <a:r>
            <a:rPr lang="en-IE" sz="1800" dirty="0"/>
            <a:t>Development of local indicators to show the impact of the local environment on the health and wellbeing of older people, and to </a:t>
          </a:r>
          <a:r>
            <a:rPr lang="en-IE" sz="1800" b="1" dirty="0"/>
            <a:t>stimulate local action by stakeholders in Age Friendly Cities and Counties</a:t>
          </a:r>
          <a:endParaRPr lang="en-US" sz="1800" dirty="0"/>
        </a:p>
      </dgm:t>
    </dgm:pt>
    <dgm:pt modelId="{CBE08847-E181-42CB-96E2-F3B69B9ABEF0}" type="parTrans" cxnId="{22889F4D-CDBF-4345-894B-F34A23B27D01}">
      <dgm:prSet/>
      <dgm:spPr/>
      <dgm:t>
        <a:bodyPr/>
        <a:lstStyle/>
        <a:p>
          <a:endParaRPr lang="en-IE" sz="2000"/>
        </a:p>
      </dgm:t>
    </dgm:pt>
    <dgm:pt modelId="{0FC05395-E294-4D2C-98C2-EDF0C163C257}" type="sibTrans" cxnId="{22889F4D-CDBF-4345-894B-F34A23B27D01}">
      <dgm:prSet/>
      <dgm:spPr/>
      <dgm:t>
        <a:bodyPr/>
        <a:lstStyle/>
        <a:p>
          <a:endParaRPr lang="en-IE" sz="2000"/>
        </a:p>
      </dgm:t>
    </dgm:pt>
    <dgm:pt modelId="{F9E91E5E-647A-491E-ADE4-03B9C7D7FDFD}" type="pres">
      <dgm:prSet presAssocID="{3E48519B-D1EF-47E1-869C-5B16090A330A}" presName="vert0" presStyleCnt="0">
        <dgm:presLayoutVars>
          <dgm:dir/>
          <dgm:animOne val="branch"/>
          <dgm:animLvl val="lvl"/>
        </dgm:presLayoutVars>
      </dgm:prSet>
      <dgm:spPr/>
    </dgm:pt>
    <dgm:pt modelId="{BB6A30D0-1B5F-47ED-84EA-DC6E9F071EFD}" type="pres">
      <dgm:prSet presAssocID="{D49BC2DC-75E4-479F-8029-787056ADF92E}" presName="thickLine" presStyleLbl="alignNode1" presStyleIdx="0" presStyleCnt="4" custLinFactNeighborX="-29" custLinFactNeighborY="12911"/>
      <dgm:spPr/>
    </dgm:pt>
    <dgm:pt modelId="{E4C1C919-B8BB-4AAB-B1EE-0B70A865FF89}" type="pres">
      <dgm:prSet presAssocID="{D49BC2DC-75E4-479F-8029-787056ADF92E}" presName="horz1" presStyleCnt="0"/>
      <dgm:spPr/>
    </dgm:pt>
    <dgm:pt modelId="{7A882AFE-A40D-493F-BABE-1F51C5D8A9CA}" type="pres">
      <dgm:prSet presAssocID="{D49BC2DC-75E4-479F-8029-787056ADF92E}" presName="tx1" presStyleLbl="revTx" presStyleIdx="0" presStyleCnt="4"/>
      <dgm:spPr/>
    </dgm:pt>
    <dgm:pt modelId="{34CDD050-9C58-44B7-B459-F3A9D7167005}" type="pres">
      <dgm:prSet presAssocID="{D49BC2DC-75E4-479F-8029-787056ADF92E}" presName="vert1" presStyleCnt="0"/>
      <dgm:spPr/>
    </dgm:pt>
    <dgm:pt modelId="{98E6747D-1DDF-4F21-8284-D2995E11CDCF}" type="pres">
      <dgm:prSet presAssocID="{3E1F2FCE-AB02-406A-8917-EA6FD73998AA}" presName="thickLine" presStyleLbl="alignNode1" presStyleIdx="1" presStyleCnt="4"/>
      <dgm:spPr/>
    </dgm:pt>
    <dgm:pt modelId="{5F4E66DF-3976-46E2-A221-33784BE662DA}" type="pres">
      <dgm:prSet presAssocID="{3E1F2FCE-AB02-406A-8917-EA6FD73998AA}" presName="horz1" presStyleCnt="0"/>
      <dgm:spPr/>
    </dgm:pt>
    <dgm:pt modelId="{260A8C2C-F1E8-40AF-9E77-4DCF955E1062}" type="pres">
      <dgm:prSet presAssocID="{3E1F2FCE-AB02-406A-8917-EA6FD73998AA}" presName="tx1" presStyleLbl="revTx" presStyleIdx="1" presStyleCnt="4"/>
      <dgm:spPr/>
    </dgm:pt>
    <dgm:pt modelId="{D1620431-B3E7-462C-947C-821C8CABFD98}" type="pres">
      <dgm:prSet presAssocID="{3E1F2FCE-AB02-406A-8917-EA6FD73998AA}" presName="vert1" presStyleCnt="0"/>
      <dgm:spPr/>
    </dgm:pt>
    <dgm:pt modelId="{27167463-9229-4B07-91DE-7833EDF7DA56}" type="pres">
      <dgm:prSet presAssocID="{0D7DFAF7-5CBF-4077-9568-933834366BFB}" presName="thickLine" presStyleLbl="alignNode1" presStyleIdx="2" presStyleCnt="4"/>
      <dgm:spPr/>
    </dgm:pt>
    <dgm:pt modelId="{43ACDB99-F6F4-4744-8657-3493899F1608}" type="pres">
      <dgm:prSet presAssocID="{0D7DFAF7-5CBF-4077-9568-933834366BFB}" presName="horz1" presStyleCnt="0"/>
      <dgm:spPr/>
    </dgm:pt>
    <dgm:pt modelId="{325B390E-EE6C-49C6-92BA-DE1EA4CD41D8}" type="pres">
      <dgm:prSet presAssocID="{0D7DFAF7-5CBF-4077-9568-933834366BFB}" presName="tx1" presStyleLbl="revTx" presStyleIdx="2" presStyleCnt="4"/>
      <dgm:spPr/>
    </dgm:pt>
    <dgm:pt modelId="{5A27BDB6-1AF9-4BB4-BC82-FD6B0631CB94}" type="pres">
      <dgm:prSet presAssocID="{0D7DFAF7-5CBF-4077-9568-933834366BFB}" presName="vert1" presStyleCnt="0"/>
      <dgm:spPr/>
    </dgm:pt>
    <dgm:pt modelId="{C262B107-4E2D-4E2A-8EF6-F115FDD72809}" type="pres">
      <dgm:prSet presAssocID="{E694ED67-D49C-4605-B396-1DD6EF0F5619}" presName="thickLine" presStyleLbl="alignNode1" presStyleIdx="3" presStyleCnt="4" custLinFactNeighborX="-174" custLinFactNeighborY="-8749"/>
      <dgm:spPr/>
    </dgm:pt>
    <dgm:pt modelId="{91CF163F-52A0-4F12-9B0C-1F8DC62620F1}" type="pres">
      <dgm:prSet presAssocID="{E694ED67-D49C-4605-B396-1DD6EF0F5619}" presName="horz1" presStyleCnt="0"/>
      <dgm:spPr/>
    </dgm:pt>
    <dgm:pt modelId="{DCC4F9D7-2FD3-480E-9028-F0B889934B4F}" type="pres">
      <dgm:prSet presAssocID="{E694ED67-D49C-4605-B396-1DD6EF0F5619}" presName="tx1" presStyleLbl="revTx" presStyleIdx="3" presStyleCnt="4"/>
      <dgm:spPr/>
    </dgm:pt>
    <dgm:pt modelId="{CA2888CE-EA3D-4BA4-A3CB-B2698F9FB1C8}" type="pres">
      <dgm:prSet presAssocID="{E694ED67-D49C-4605-B396-1DD6EF0F5619}" presName="vert1" presStyleCnt="0"/>
      <dgm:spPr/>
    </dgm:pt>
  </dgm:ptLst>
  <dgm:cxnLst>
    <dgm:cxn modelId="{02387E1E-87CF-4430-807E-2A397CF26AA3}" type="presOf" srcId="{3E1F2FCE-AB02-406A-8917-EA6FD73998AA}" destId="{260A8C2C-F1E8-40AF-9E77-4DCF955E1062}" srcOrd="0" destOrd="0" presId="urn:microsoft.com/office/officeart/2008/layout/LinedList"/>
    <dgm:cxn modelId="{6947EB24-56E4-4C04-B6EF-6A6AA2D955AB}" srcId="{3E48519B-D1EF-47E1-869C-5B16090A330A}" destId="{3E1F2FCE-AB02-406A-8917-EA6FD73998AA}" srcOrd="1" destOrd="0" parTransId="{01D32464-1F3F-40B7-A355-4AE2A08079A1}" sibTransId="{DE63D718-0F1F-48F9-BC29-338A8D3B65FB}"/>
    <dgm:cxn modelId="{6FB0B53B-C326-486B-A52B-55D115167313}" srcId="{3E48519B-D1EF-47E1-869C-5B16090A330A}" destId="{D49BC2DC-75E4-479F-8029-787056ADF92E}" srcOrd="0" destOrd="0" parTransId="{CD7FA5ED-E3EA-45B1-A69D-C14CFF3C5CCD}" sibTransId="{95705C85-B6DF-4FEA-BCD0-979B03740C53}"/>
    <dgm:cxn modelId="{22889F4D-CDBF-4345-894B-F34A23B27D01}" srcId="{3E48519B-D1EF-47E1-869C-5B16090A330A}" destId="{E694ED67-D49C-4605-B396-1DD6EF0F5619}" srcOrd="3" destOrd="0" parTransId="{CBE08847-E181-42CB-96E2-F3B69B9ABEF0}" sibTransId="{0FC05395-E294-4D2C-98C2-EDF0C163C257}"/>
    <dgm:cxn modelId="{E8ECD680-62C8-4844-8270-BCC36009AFE6}" srcId="{3E48519B-D1EF-47E1-869C-5B16090A330A}" destId="{0D7DFAF7-5CBF-4077-9568-933834366BFB}" srcOrd="2" destOrd="0" parTransId="{1650C66A-BF22-4145-9854-C01C168C7242}" sibTransId="{70484578-8A99-4166-A67B-121D40104352}"/>
    <dgm:cxn modelId="{C24D4D90-6C05-421B-B34C-6E9274BD3B72}" type="presOf" srcId="{3E48519B-D1EF-47E1-869C-5B16090A330A}" destId="{F9E91E5E-647A-491E-ADE4-03B9C7D7FDFD}" srcOrd="0" destOrd="0" presId="urn:microsoft.com/office/officeart/2008/layout/LinedList"/>
    <dgm:cxn modelId="{3F7631CE-15E9-4291-A2B4-E4B4E4EC509F}" type="presOf" srcId="{E694ED67-D49C-4605-B396-1DD6EF0F5619}" destId="{DCC4F9D7-2FD3-480E-9028-F0B889934B4F}" srcOrd="0" destOrd="0" presId="urn:microsoft.com/office/officeart/2008/layout/LinedList"/>
    <dgm:cxn modelId="{F02460D5-398C-496B-BABF-F3FFA38157E3}" type="presOf" srcId="{0D7DFAF7-5CBF-4077-9568-933834366BFB}" destId="{325B390E-EE6C-49C6-92BA-DE1EA4CD41D8}" srcOrd="0" destOrd="0" presId="urn:microsoft.com/office/officeart/2008/layout/LinedList"/>
    <dgm:cxn modelId="{66EAC1F5-E262-4D7F-BCA4-414E5C2714A6}" type="presOf" srcId="{D49BC2DC-75E4-479F-8029-787056ADF92E}" destId="{7A882AFE-A40D-493F-BABE-1F51C5D8A9CA}" srcOrd="0" destOrd="0" presId="urn:microsoft.com/office/officeart/2008/layout/LinedList"/>
    <dgm:cxn modelId="{91567834-F811-49C1-8080-22920181E076}" type="presParOf" srcId="{F9E91E5E-647A-491E-ADE4-03B9C7D7FDFD}" destId="{BB6A30D0-1B5F-47ED-84EA-DC6E9F071EFD}" srcOrd="0" destOrd="0" presId="urn:microsoft.com/office/officeart/2008/layout/LinedList"/>
    <dgm:cxn modelId="{190051CE-05E1-4C75-913A-1307FFA6C351}" type="presParOf" srcId="{F9E91E5E-647A-491E-ADE4-03B9C7D7FDFD}" destId="{E4C1C919-B8BB-4AAB-B1EE-0B70A865FF89}" srcOrd="1" destOrd="0" presId="urn:microsoft.com/office/officeart/2008/layout/LinedList"/>
    <dgm:cxn modelId="{5D548707-1628-437F-9835-7C06CA744B5F}" type="presParOf" srcId="{E4C1C919-B8BB-4AAB-B1EE-0B70A865FF89}" destId="{7A882AFE-A40D-493F-BABE-1F51C5D8A9CA}" srcOrd="0" destOrd="0" presId="urn:microsoft.com/office/officeart/2008/layout/LinedList"/>
    <dgm:cxn modelId="{E7784531-1C22-4F70-9C09-4259B22B22A8}" type="presParOf" srcId="{E4C1C919-B8BB-4AAB-B1EE-0B70A865FF89}" destId="{34CDD050-9C58-44B7-B459-F3A9D7167005}" srcOrd="1" destOrd="0" presId="urn:microsoft.com/office/officeart/2008/layout/LinedList"/>
    <dgm:cxn modelId="{A090FC31-88D8-4FE4-9AFD-AE88A02138C0}" type="presParOf" srcId="{F9E91E5E-647A-491E-ADE4-03B9C7D7FDFD}" destId="{98E6747D-1DDF-4F21-8284-D2995E11CDCF}" srcOrd="2" destOrd="0" presId="urn:microsoft.com/office/officeart/2008/layout/LinedList"/>
    <dgm:cxn modelId="{561DDD29-3F1D-4D85-8F67-0A9160698073}" type="presParOf" srcId="{F9E91E5E-647A-491E-ADE4-03B9C7D7FDFD}" destId="{5F4E66DF-3976-46E2-A221-33784BE662DA}" srcOrd="3" destOrd="0" presId="urn:microsoft.com/office/officeart/2008/layout/LinedList"/>
    <dgm:cxn modelId="{67C29BED-BE64-4AE4-A613-9DDAF0613058}" type="presParOf" srcId="{5F4E66DF-3976-46E2-A221-33784BE662DA}" destId="{260A8C2C-F1E8-40AF-9E77-4DCF955E1062}" srcOrd="0" destOrd="0" presId="urn:microsoft.com/office/officeart/2008/layout/LinedList"/>
    <dgm:cxn modelId="{7D8EE4D7-A75B-4A61-A1C4-E5D393201313}" type="presParOf" srcId="{5F4E66DF-3976-46E2-A221-33784BE662DA}" destId="{D1620431-B3E7-462C-947C-821C8CABFD98}" srcOrd="1" destOrd="0" presId="urn:microsoft.com/office/officeart/2008/layout/LinedList"/>
    <dgm:cxn modelId="{E2BAE363-0F85-4BAD-A332-3BAA79C6F43B}" type="presParOf" srcId="{F9E91E5E-647A-491E-ADE4-03B9C7D7FDFD}" destId="{27167463-9229-4B07-91DE-7833EDF7DA56}" srcOrd="4" destOrd="0" presId="urn:microsoft.com/office/officeart/2008/layout/LinedList"/>
    <dgm:cxn modelId="{4D01F90E-46B6-42D7-88F7-A6C134E644A6}" type="presParOf" srcId="{F9E91E5E-647A-491E-ADE4-03B9C7D7FDFD}" destId="{43ACDB99-F6F4-4744-8657-3493899F1608}" srcOrd="5" destOrd="0" presId="urn:microsoft.com/office/officeart/2008/layout/LinedList"/>
    <dgm:cxn modelId="{39F9E9A1-4D04-4D9E-AED4-0725A6201E17}" type="presParOf" srcId="{43ACDB99-F6F4-4744-8657-3493899F1608}" destId="{325B390E-EE6C-49C6-92BA-DE1EA4CD41D8}" srcOrd="0" destOrd="0" presId="urn:microsoft.com/office/officeart/2008/layout/LinedList"/>
    <dgm:cxn modelId="{0998FD4E-8CA3-42E9-BDEC-2CE82B20830C}" type="presParOf" srcId="{43ACDB99-F6F4-4744-8657-3493899F1608}" destId="{5A27BDB6-1AF9-4BB4-BC82-FD6B0631CB94}" srcOrd="1" destOrd="0" presId="urn:microsoft.com/office/officeart/2008/layout/LinedList"/>
    <dgm:cxn modelId="{471BACAC-7744-4B2A-A53B-2C0A8B8C7EF8}" type="presParOf" srcId="{F9E91E5E-647A-491E-ADE4-03B9C7D7FDFD}" destId="{C262B107-4E2D-4E2A-8EF6-F115FDD72809}" srcOrd="6" destOrd="0" presId="urn:microsoft.com/office/officeart/2008/layout/LinedList"/>
    <dgm:cxn modelId="{3E5ACF8C-713D-4040-8971-22EF399735C7}" type="presParOf" srcId="{F9E91E5E-647A-491E-ADE4-03B9C7D7FDFD}" destId="{91CF163F-52A0-4F12-9B0C-1F8DC62620F1}" srcOrd="7" destOrd="0" presId="urn:microsoft.com/office/officeart/2008/layout/LinedList"/>
    <dgm:cxn modelId="{5B9C6EC5-BB7F-4494-A155-D6B525A02275}" type="presParOf" srcId="{91CF163F-52A0-4F12-9B0C-1F8DC62620F1}" destId="{DCC4F9D7-2FD3-480E-9028-F0B889934B4F}" srcOrd="0" destOrd="0" presId="urn:microsoft.com/office/officeart/2008/layout/LinedList"/>
    <dgm:cxn modelId="{4BC29E33-D55C-4D78-9315-82EF1EF51072}" type="presParOf" srcId="{91CF163F-52A0-4F12-9B0C-1F8DC62620F1}" destId="{CA2888CE-EA3D-4BA4-A3CB-B2698F9FB1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A30D0-1B5F-47ED-84EA-DC6E9F071EFD}">
      <dsp:nvSpPr>
        <dsp:cNvPr id="0" name=""/>
        <dsp:cNvSpPr/>
      </dsp:nvSpPr>
      <dsp:spPr>
        <a:xfrm>
          <a:off x="0" y="167345"/>
          <a:ext cx="5040559"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a:outerShdw blurRad="381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7A882AFE-A40D-493F-BABE-1F51C5D8A9CA}">
      <dsp:nvSpPr>
        <dsp:cNvPr id="0" name=""/>
        <dsp:cNvSpPr/>
      </dsp:nvSpPr>
      <dsp:spPr>
        <a:xfrm>
          <a:off x="0" y="0"/>
          <a:ext cx="5040559"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E" sz="1800" kern="1200" dirty="0"/>
            <a:t>The Initiative was established to be a programme for </a:t>
          </a:r>
          <a:r>
            <a:rPr lang="en-IE" sz="1800" b="1" kern="1200" dirty="0"/>
            <a:t>assessing and communicating the progress </a:t>
          </a:r>
          <a:r>
            <a:rPr lang="en-IE" sz="1800" b="0" kern="1200" dirty="0"/>
            <a:t>towards Positive Ageing </a:t>
          </a:r>
          <a:endParaRPr lang="en-US" sz="1800" b="0" kern="1200" dirty="0"/>
        </a:p>
      </dsp:txBody>
      <dsp:txXfrm>
        <a:off x="0" y="0"/>
        <a:ext cx="5040559" cy="1296144"/>
      </dsp:txXfrm>
    </dsp:sp>
    <dsp:sp modelId="{98E6747D-1DDF-4F21-8284-D2995E11CDCF}">
      <dsp:nvSpPr>
        <dsp:cNvPr id="0" name=""/>
        <dsp:cNvSpPr/>
      </dsp:nvSpPr>
      <dsp:spPr>
        <a:xfrm>
          <a:off x="0" y="1296144"/>
          <a:ext cx="5040559"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a:outerShdw blurRad="381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260A8C2C-F1E8-40AF-9E77-4DCF955E1062}">
      <dsp:nvSpPr>
        <dsp:cNvPr id="0" name=""/>
        <dsp:cNvSpPr/>
      </dsp:nvSpPr>
      <dsp:spPr>
        <a:xfrm>
          <a:off x="0" y="1296144"/>
          <a:ext cx="5040559"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b="1" kern="1200" dirty="0"/>
            <a:t>Increasing knowledge …</a:t>
          </a:r>
          <a:r>
            <a:rPr lang="en-IE" sz="2000" kern="1200" dirty="0"/>
            <a:t>and </a:t>
          </a:r>
          <a:r>
            <a:rPr lang="en-IE" sz="2000" b="1" kern="1200" dirty="0"/>
            <a:t>greater awareness of the areas in which additional change or action is required</a:t>
          </a:r>
          <a:r>
            <a:rPr lang="en-IE" sz="2000" kern="1200" dirty="0"/>
            <a:t>;</a:t>
          </a:r>
          <a:endParaRPr lang="en-US" sz="2000" kern="1200" dirty="0"/>
        </a:p>
      </dsp:txBody>
      <dsp:txXfrm>
        <a:off x="0" y="1296144"/>
        <a:ext cx="5040559" cy="1296144"/>
      </dsp:txXfrm>
    </dsp:sp>
    <dsp:sp modelId="{27167463-9229-4B07-91DE-7833EDF7DA56}">
      <dsp:nvSpPr>
        <dsp:cNvPr id="0" name=""/>
        <dsp:cNvSpPr/>
      </dsp:nvSpPr>
      <dsp:spPr>
        <a:xfrm>
          <a:off x="0" y="2592288"/>
          <a:ext cx="5040559"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a:outerShdw blurRad="381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325B390E-EE6C-49C6-92BA-DE1EA4CD41D8}">
      <dsp:nvSpPr>
        <dsp:cNvPr id="0" name=""/>
        <dsp:cNvSpPr/>
      </dsp:nvSpPr>
      <dsp:spPr>
        <a:xfrm>
          <a:off x="0" y="2592288"/>
          <a:ext cx="5040559"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E" sz="1800" kern="1200" dirty="0"/>
            <a:t>A Framework to </a:t>
          </a:r>
          <a:r>
            <a:rPr lang="en-IE" sz="1800" b="1" kern="1200" dirty="0"/>
            <a:t>help partners in wider government </a:t>
          </a:r>
          <a:r>
            <a:rPr lang="en-IE" sz="1800" kern="1200" dirty="0"/>
            <a:t>and society </a:t>
          </a:r>
          <a:r>
            <a:rPr lang="en-IE" sz="1800" b="1" kern="1200" dirty="0"/>
            <a:t>prioritise  actions </a:t>
          </a:r>
          <a:r>
            <a:rPr lang="en-IE" sz="1800" kern="1200" dirty="0"/>
            <a:t>towards improving health and wellbeing for Older People;</a:t>
          </a:r>
          <a:endParaRPr lang="en-US" sz="1800" kern="1200" dirty="0"/>
        </a:p>
      </dsp:txBody>
      <dsp:txXfrm>
        <a:off x="0" y="2592288"/>
        <a:ext cx="5040559" cy="1296144"/>
      </dsp:txXfrm>
    </dsp:sp>
    <dsp:sp modelId="{C262B107-4E2D-4E2A-8EF6-F115FDD72809}">
      <dsp:nvSpPr>
        <dsp:cNvPr id="0" name=""/>
        <dsp:cNvSpPr/>
      </dsp:nvSpPr>
      <dsp:spPr>
        <a:xfrm>
          <a:off x="0" y="3775032"/>
          <a:ext cx="5040559" cy="0"/>
        </a:xfrm>
        <a:prstGeom prst="lin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a:outerShdw blurRad="38100" dist="25400" dir="5400000" rotWithShape="0">
            <a:srgbClr val="000000">
              <a:alpha val="40000"/>
            </a:srgbClr>
          </a:outerShdw>
        </a:effectLst>
      </dsp:spPr>
      <dsp:style>
        <a:lnRef idx="2">
          <a:scrgbClr r="0" g="0" b="0"/>
        </a:lnRef>
        <a:fillRef idx="1">
          <a:scrgbClr r="0" g="0" b="0"/>
        </a:fillRef>
        <a:effectRef idx="1">
          <a:scrgbClr r="0" g="0" b="0"/>
        </a:effectRef>
        <a:fontRef idx="minor">
          <a:schemeClr val="lt1"/>
        </a:fontRef>
      </dsp:style>
    </dsp:sp>
    <dsp:sp modelId="{DCC4F9D7-2FD3-480E-9028-F0B889934B4F}">
      <dsp:nvSpPr>
        <dsp:cNvPr id="0" name=""/>
        <dsp:cNvSpPr/>
      </dsp:nvSpPr>
      <dsp:spPr>
        <a:xfrm>
          <a:off x="0" y="3888432"/>
          <a:ext cx="5040559" cy="1296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E" sz="1800" kern="1200" dirty="0"/>
            <a:t>Development of local indicators to show the impact of the local environment on the health and wellbeing of older people, and to </a:t>
          </a:r>
          <a:r>
            <a:rPr lang="en-IE" sz="1800" b="1" kern="1200" dirty="0"/>
            <a:t>stimulate local action by stakeholders in Age Friendly Cities and Counties</a:t>
          </a:r>
          <a:endParaRPr lang="en-US" sz="1800" kern="1200" dirty="0"/>
        </a:p>
      </dsp:txBody>
      <dsp:txXfrm>
        <a:off x="0" y="3888432"/>
        <a:ext cx="5040559" cy="129614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6C835965-F902-404B-9DA4-2F2F0F6ACD0C}" type="datetimeFigureOut">
              <a:rPr lang="en-IE" smtClean="0"/>
              <a:t>14/06/2018</a:t>
            </a:fld>
            <a:endParaRPr lang="en-IE"/>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E29064F8-0B36-4914-9A7C-7B8E73350839}" type="slidenum">
              <a:rPr lang="en-IE" smtClean="0"/>
              <a:t>‹#›</a:t>
            </a:fld>
            <a:endParaRPr lang="en-IE"/>
          </a:p>
        </p:txBody>
      </p:sp>
    </p:spTree>
    <p:extLst>
      <p:ext uri="{BB962C8B-B14F-4D97-AF65-F5344CB8AC3E}">
        <p14:creationId xmlns:p14="http://schemas.microsoft.com/office/powerpoint/2010/main" val="296893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43FE680F-A2E1-48BF-9A40-F7A2D772C198}" type="datetimeFigureOut">
              <a:rPr lang="en-IE" smtClean="0"/>
              <a:t>14/06/2018</a:t>
            </a:fld>
            <a:endParaRPr lang="en-IE"/>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48B6F84C-21FB-4971-8BDA-FA7E42DFAF8E}" type="slidenum">
              <a:rPr lang="en-IE" smtClean="0"/>
              <a:t>‹#›</a:t>
            </a:fld>
            <a:endParaRPr lang="en-IE"/>
          </a:p>
        </p:txBody>
      </p:sp>
    </p:spTree>
    <p:extLst>
      <p:ext uri="{BB962C8B-B14F-4D97-AF65-F5344CB8AC3E}">
        <p14:creationId xmlns:p14="http://schemas.microsoft.com/office/powerpoint/2010/main" val="75372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Healthy and Positive Ageing initiative aims to link the national and the local,</a:t>
            </a:r>
            <a:r>
              <a:rPr lang="en-IE" baseline="0" dirty="0"/>
              <a:t> the National Strategy with the local implementation mechanism – the Age Friendly Cities and Counties programme.</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1</a:t>
            </a:fld>
            <a:endParaRPr lang="en-IE"/>
          </a:p>
        </p:txBody>
      </p:sp>
    </p:spTree>
    <p:extLst>
      <p:ext uri="{BB962C8B-B14F-4D97-AF65-F5344CB8AC3E}">
        <p14:creationId xmlns:p14="http://schemas.microsoft.com/office/powerpoint/2010/main" val="252568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a:t>
            </a:r>
            <a:r>
              <a:rPr lang="en-IE" baseline="0" dirty="0"/>
              <a:t> key point here is the difference between the two age groups </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10</a:t>
            </a:fld>
            <a:endParaRPr lang="en-IE"/>
          </a:p>
        </p:txBody>
      </p:sp>
    </p:spTree>
    <p:extLst>
      <p:ext uri="{BB962C8B-B14F-4D97-AF65-F5344CB8AC3E}">
        <p14:creationId xmlns:p14="http://schemas.microsoft.com/office/powerpoint/2010/main" val="167814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13</a:t>
            </a:fld>
            <a:endParaRPr lang="en-IE"/>
          </a:p>
        </p:txBody>
      </p:sp>
    </p:spTree>
    <p:extLst>
      <p:ext uri="{BB962C8B-B14F-4D97-AF65-F5344CB8AC3E}">
        <p14:creationId xmlns:p14="http://schemas.microsoft.com/office/powerpoint/2010/main" val="56309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14</a:t>
            </a:fld>
            <a:endParaRPr lang="en-IE"/>
          </a:p>
        </p:txBody>
      </p:sp>
    </p:spTree>
    <p:extLst>
      <p:ext uri="{BB962C8B-B14F-4D97-AF65-F5344CB8AC3E}">
        <p14:creationId xmlns:p14="http://schemas.microsoft.com/office/powerpoint/2010/main" val="185223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average who experience great difficulty accessing social services is just under 10% and the range goes from 2.3% in Limerick City to almost 19% in Limerick County. </a:t>
            </a:r>
          </a:p>
        </p:txBody>
      </p:sp>
      <p:sp>
        <p:nvSpPr>
          <p:cNvPr id="4" name="Slide Number Placeholder 3"/>
          <p:cNvSpPr>
            <a:spLocks noGrp="1"/>
          </p:cNvSpPr>
          <p:nvPr>
            <p:ph type="sldNum" sz="quarter" idx="10"/>
          </p:nvPr>
        </p:nvSpPr>
        <p:spPr/>
        <p:txBody>
          <a:bodyPr/>
          <a:lstStyle/>
          <a:p>
            <a:fld id="{48B6F84C-21FB-4971-8BDA-FA7E42DFAF8E}" type="slidenum">
              <a:rPr lang="en-IE" smtClean="0"/>
              <a:t>15</a:t>
            </a:fld>
            <a:endParaRPr lang="en-IE"/>
          </a:p>
        </p:txBody>
      </p:sp>
    </p:spTree>
    <p:extLst>
      <p:ext uri="{BB962C8B-B14F-4D97-AF65-F5344CB8AC3E}">
        <p14:creationId xmlns:p14="http://schemas.microsoft.com/office/powerpoint/2010/main" val="674123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16</a:t>
            </a:fld>
            <a:endParaRPr lang="en-IE"/>
          </a:p>
        </p:txBody>
      </p:sp>
    </p:spTree>
    <p:extLst>
      <p:ext uri="{BB962C8B-B14F-4D97-AF65-F5344CB8AC3E}">
        <p14:creationId xmlns:p14="http://schemas.microsoft.com/office/powerpoint/2010/main" val="239133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18</a:t>
            </a:fld>
            <a:endParaRPr lang="en-IE"/>
          </a:p>
        </p:txBody>
      </p:sp>
    </p:spTree>
    <p:extLst>
      <p:ext uri="{BB962C8B-B14F-4D97-AF65-F5344CB8AC3E}">
        <p14:creationId xmlns:p14="http://schemas.microsoft.com/office/powerpoint/2010/main" val="369787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19</a:t>
            </a:fld>
            <a:endParaRPr lang="en-IE"/>
          </a:p>
        </p:txBody>
      </p:sp>
    </p:spTree>
    <p:extLst>
      <p:ext uri="{BB962C8B-B14F-4D97-AF65-F5344CB8AC3E}">
        <p14:creationId xmlns:p14="http://schemas.microsoft.com/office/powerpoint/2010/main" val="110733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20</a:t>
            </a:fld>
            <a:endParaRPr lang="en-IE"/>
          </a:p>
        </p:txBody>
      </p:sp>
    </p:spTree>
    <p:extLst>
      <p:ext uri="{BB962C8B-B14F-4D97-AF65-F5344CB8AC3E}">
        <p14:creationId xmlns:p14="http://schemas.microsoft.com/office/powerpoint/2010/main" val="3276972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21</a:t>
            </a:fld>
            <a:endParaRPr lang="en-IE"/>
          </a:p>
        </p:txBody>
      </p:sp>
    </p:spTree>
    <p:extLst>
      <p:ext uri="{BB962C8B-B14F-4D97-AF65-F5344CB8AC3E}">
        <p14:creationId xmlns:p14="http://schemas.microsoft.com/office/powerpoint/2010/main" val="145279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20040">
              <a:buNone/>
            </a:pPr>
            <a:r>
              <a:rPr lang="en-GB" sz="2400" dirty="0"/>
              <a:t>People were asked how often transport causes a difficulty for them </a:t>
            </a:r>
          </a:p>
          <a:p>
            <a:pPr lvl="2">
              <a:buClr>
                <a:srgbClr val="0070C0"/>
              </a:buClr>
            </a:pPr>
            <a:r>
              <a:rPr lang="en-GB" sz="2400" dirty="0"/>
              <a:t>in socialising?</a:t>
            </a:r>
          </a:p>
          <a:p>
            <a:pPr lvl="2">
              <a:buClr>
                <a:srgbClr val="0070C0"/>
              </a:buClr>
            </a:pPr>
            <a:r>
              <a:rPr lang="en-GB" sz="2400" dirty="0"/>
              <a:t>in doing essential tasks?</a:t>
            </a:r>
          </a:p>
          <a:p>
            <a:pPr lvl="2">
              <a:buClr>
                <a:srgbClr val="0070C0"/>
              </a:buClr>
            </a:pPr>
            <a:r>
              <a:rPr lang="en-GB" sz="2400" dirty="0"/>
              <a:t>in attending health and social care appointments?</a:t>
            </a:r>
          </a:p>
          <a:p>
            <a:pPr marL="0" lvl="0" indent="0">
              <a:buClr>
                <a:srgbClr val="0070C0"/>
              </a:buClr>
              <a:buFont typeface="Arial" panose="020B0604020202020204" pitchFamily="34" charset="0"/>
              <a:buNone/>
            </a:pPr>
            <a:r>
              <a:rPr lang="en-GB" sz="2400" dirty="0"/>
              <a:t>They were also asked for their rating of public transport</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22</a:t>
            </a:fld>
            <a:endParaRPr lang="en-IE"/>
          </a:p>
        </p:txBody>
      </p:sp>
    </p:spTree>
    <p:extLst>
      <p:ext uri="{BB962C8B-B14F-4D97-AF65-F5344CB8AC3E}">
        <p14:creationId xmlns:p14="http://schemas.microsoft.com/office/powerpoint/2010/main" val="239133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8755E17-4FA0-4B22-A2BE-B33D84563F96}" type="slidenum">
              <a:rPr lang="en-IE" smtClean="0"/>
              <a:t>2</a:t>
            </a:fld>
            <a:endParaRPr lang="en-IE"/>
          </a:p>
        </p:txBody>
      </p:sp>
    </p:spTree>
    <p:extLst>
      <p:ext uri="{BB962C8B-B14F-4D97-AF65-F5344CB8AC3E}">
        <p14:creationId xmlns:p14="http://schemas.microsoft.com/office/powerpoint/2010/main" val="425610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0" kern="1200" dirty="0">
                <a:solidFill>
                  <a:schemeClr val="tx1"/>
                </a:solidFill>
                <a:effectLst/>
                <a:latin typeface="+mn-lt"/>
                <a:ea typeface="+mn-ea"/>
                <a:cs typeface="+mn-cs"/>
              </a:rPr>
              <a:t>We asked people to identify from a list of possible transport options which they had used over the past week. 75.4% of those in</a:t>
            </a:r>
            <a:r>
              <a:rPr lang="en-IE" sz="1200" b="0" kern="1200" baseline="0" dirty="0">
                <a:solidFill>
                  <a:schemeClr val="tx1"/>
                </a:solidFill>
                <a:effectLst/>
                <a:latin typeface="+mn-lt"/>
                <a:ea typeface="+mn-ea"/>
                <a:cs typeface="+mn-cs"/>
              </a:rPr>
              <a:t> the 55-69 age group drove themselves in the past week and 58% of those aged 70+. </a:t>
            </a:r>
            <a:r>
              <a:rPr lang="en-IE" sz="1200" b="0" u="sng" kern="1200" baseline="0" dirty="0">
                <a:solidFill>
                  <a:schemeClr val="tx1"/>
                </a:solidFill>
                <a:effectLst/>
                <a:latin typeface="+mn-lt"/>
                <a:ea typeface="+mn-ea"/>
                <a:cs typeface="+mn-cs"/>
              </a:rPr>
              <a:t>This could help explain their lack of transport problems.</a:t>
            </a:r>
          </a:p>
          <a:p>
            <a:r>
              <a:rPr lang="en-IE" sz="1200" b="0" u="sng" kern="1200" dirty="0">
                <a:solidFill>
                  <a:schemeClr val="tx1"/>
                </a:solidFill>
                <a:effectLst/>
                <a:latin typeface="+mn-lt"/>
                <a:ea typeface="+mn-ea"/>
                <a:cs typeface="+mn-cs"/>
              </a:rPr>
              <a:t>Then we also asked them about their driving patterns</a:t>
            </a:r>
          </a:p>
          <a:p>
            <a:r>
              <a:rPr lang="en-IE" sz="1200" b="0" u="sng" kern="1200" dirty="0">
                <a:solidFill>
                  <a:schemeClr val="tx1"/>
                </a:solidFill>
                <a:effectLst/>
                <a:latin typeface="+mn-lt"/>
                <a:ea typeface="+mn-ea"/>
                <a:cs typeface="+mn-cs"/>
              </a:rPr>
              <a:t>If you drive, do you drive less now compared to five years ago? </a:t>
            </a:r>
            <a:endParaRPr lang="en-IE" sz="1200" b="1" u="sng" kern="1200" dirty="0">
              <a:solidFill>
                <a:schemeClr val="tx1"/>
              </a:solidFill>
              <a:effectLst/>
              <a:latin typeface="+mn-lt"/>
              <a:ea typeface="+mn-ea"/>
              <a:cs typeface="+mn-cs"/>
            </a:endParaRPr>
          </a:p>
          <a:p>
            <a:r>
              <a:rPr lang="en-IE" sz="1200" b="0" u="sng" kern="1200" dirty="0">
                <a:solidFill>
                  <a:schemeClr val="tx1"/>
                </a:solidFill>
                <a:effectLst/>
                <a:latin typeface="+mn-lt"/>
                <a:ea typeface="+mn-ea"/>
                <a:cs typeface="+mn-cs"/>
              </a:rPr>
              <a:t>What was it that caused you to stop or reduce driving? (TILDA)  Name up to 3 issues</a:t>
            </a:r>
            <a:endParaRPr lang="en-IE" sz="1200" b="1" u="sng" kern="1200" dirty="0">
              <a:solidFill>
                <a:schemeClr val="tx1"/>
              </a:solidFill>
              <a:effectLst/>
              <a:latin typeface="+mn-lt"/>
              <a:ea typeface="+mn-ea"/>
              <a:cs typeface="+mn-cs"/>
            </a:endParaRPr>
          </a:p>
          <a:p>
            <a:endParaRPr lang="en-IE" b="0" dirty="0"/>
          </a:p>
        </p:txBody>
      </p:sp>
      <p:sp>
        <p:nvSpPr>
          <p:cNvPr id="4" name="Slide Number Placeholder 3"/>
          <p:cNvSpPr>
            <a:spLocks noGrp="1"/>
          </p:cNvSpPr>
          <p:nvPr>
            <p:ph type="sldNum" sz="quarter" idx="10"/>
          </p:nvPr>
        </p:nvSpPr>
        <p:spPr/>
        <p:txBody>
          <a:bodyPr/>
          <a:lstStyle/>
          <a:p>
            <a:fld id="{38D3D004-36E9-4D4A-86B2-E983F7D9AC50}" type="slidenum">
              <a:rPr lang="en-IE" smtClean="0"/>
              <a:t>23</a:t>
            </a:fld>
            <a:endParaRPr lang="en-IE"/>
          </a:p>
        </p:txBody>
      </p:sp>
    </p:spTree>
    <p:extLst>
      <p:ext uri="{BB962C8B-B14F-4D97-AF65-F5344CB8AC3E}">
        <p14:creationId xmlns:p14="http://schemas.microsoft.com/office/powerpoint/2010/main" val="350675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320040">
              <a:buNone/>
            </a:pPr>
            <a:r>
              <a:rPr lang="en-GB" sz="2400" dirty="0"/>
              <a:t>People were asked how often transport causes a difficulty for them </a:t>
            </a:r>
          </a:p>
          <a:p>
            <a:pPr lvl="2">
              <a:buClr>
                <a:srgbClr val="0070C0"/>
              </a:buClr>
            </a:pPr>
            <a:r>
              <a:rPr lang="en-GB" sz="2400" dirty="0"/>
              <a:t>in socialising?</a:t>
            </a:r>
          </a:p>
          <a:p>
            <a:pPr lvl="2">
              <a:buClr>
                <a:srgbClr val="0070C0"/>
              </a:buClr>
            </a:pPr>
            <a:r>
              <a:rPr lang="en-GB" sz="2400" dirty="0"/>
              <a:t>in doing essential tasks?</a:t>
            </a:r>
          </a:p>
          <a:p>
            <a:pPr lvl="2">
              <a:buClr>
                <a:srgbClr val="0070C0"/>
              </a:buClr>
            </a:pPr>
            <a:r>
              <a:rPr lang="en-GB" sz="2400" dirty="0"/>
              <a:t>in attending health and social care appointments?</a:t>
            </a:r>
          </a:p>
          <a:p>
            <a:pPr marL="0" lvl="0" indent="0">
              <a:buClr>
                <a:srgbClr val="0070C0"/>
              </a:buClr>
              <a:buFont typeface="Arial" panose="020B0604020202020204" pitchFamily="34" charset="0"/>
              <a:buNone/>
            </a:pPr>
            <a:r>
              <a:rPr lang="en-GB" sz="2400" dirty="0"/>
              <a:t>They were also asked for their rating of public transport</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24</a:t>
            </a:fld>
            <a:endParaRPr lang="en-IE"/>
          </a:p>
        </p:txBody>
      </p:sp>
    </p:spTree>
    <p:extLst>
      <p:ext uri="{BB962C8B-B14F-4D97-AF65-F5344CB8AC3E}">
        <p14:creationId xmlns:p14="http://schemas.microsoft.com/office/powerpoint/2010/main" val="239133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spcAft>
                <a:spcPts val="600"/>
              </a:spcAft>
              <a:buFont typeface="Wingdings" panose="05000000000000000000" pitchFamily="2" charset="2"/>
              <a:buChar char="Ø"/>
            </a:pPr>
            <a:r>
              <a:rPr lang="en-IE" dirty="0"/>
              <a:t>Most people do not have a difficulty with transport. </a:t>
            </a:r>
          </a:p>
          <a:p>
            <a:pPr marL="285750" indent="-285750">
              <a:spcBef>
                <a:spcPts val="600"/>
              </a:spcBef>
              <a:spcAft>
                <a:spcPts val="600"/>
              </a:spcAft>
              <a:buFont typeface="Wingdings" panose="05000000000000000000" pitchFamily="2" charset="2"/>
              <a:buChar char="Ø"/>
            </a:pPr>
            <a:r>
              <a:rPr lang="en-IE" dirty="0"/>
              <a:t>Approximately 10% of our participants had a difficulty most or all of the time</a:t>
            </a:r>
          </a:p>
          <a:p>
            <a:pPr marL="285750" indent="-285750">
              <a:spcBef>
                <a:spcPts val="600"/>
              </a:spcBef>
              <a:spcAft>
                <a:spcPts val="600"/>
              </a:spcAft>
              <a:buFont typeface="Wingdings" panose="05000000000000000000" pitchFamily="2" charset="2"/>
              <a:buChar char="Ø"/>
            </a:pPr>
            <a:r>
              <a:rPr lang="en-IE" dirty="0"/>
              <a:t>This ranged from as few as 3.9% to just over 19%</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25</a:t>
            </a:fld>
            <a:endParaRPr lang="en-IE"/>
          </a:p>
        </p:txBody>
      </p:sp>
    </p:spTree>
    <p:extLst>
      <p:ext uri="{BB962C8B-B14F-4D97-AF65-F5344CB8AC3E}">
        <p14:creationId xmlns:p14="http://schemas.microsoft.com/office/powerpoint/2010/main" val="3388811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600"/>
              </a:spcBef>
              <a:spcAft>
                <a:spcPts val="600"/>
              </a:spcAft>
              <a:buFont typeface="Wingdings" panose="05000000000000000000" pitchFamily="2" charset="2"/>
              <a:buChar char="Ø"/>
            </a:pPr>
            <a:r>
              <a:rPr lang="en-IE" dirty="0"/>
              <a:t>However, those who are non-drivers have a greater difficulty with transport. </a:t>
            </a:r>
          </a:p>
          <a:p>
            <a:pPr marL="285750" indent="-285750">
              <a:spcBef>
                <a:spcPts val="600"/>
              </a:spcBef>
              <a:spcAft>
                <a:spcPts val="600"/>
              </a:spcAft>
              <a:buFont typeface="Wingdings" panose="05000000000000000000" pitchFamily="2" charset="2"/>
              <a:buChar char="Ø"/>
            </a:pPr>
            <a:r>
              <a:rPr lang="en-IE" dirty="0"/>
              <a:t>An average of 21% have difficulty</a:t>
            </a:r>
          </a:p>
          <a:p>
            <a:pPr marL="285750" indent="-285750">
              <a:spcBef>
                <a:spcPts val="600"/>
              </a:spcBef>
              <a:spcAft>
                <a:spcPts val="600"/>
              </a:spcAft>
              <a:buFont typeface="Wingdings" panose="05000000000000000000" pitchFamily="2" charset="2"/>
              <a:buChar char="Ø"/>
            </a:pPr>
            <a:r>
              <a:rPr lang="en-IE" dirty="0"/>
              <a:t>This ranged from 42% of people in Limerick County to only 9% in Tipperary</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26</a:t>
            </a:fld>
            <a:endParaRPr lang="en-IE"/>
          </a:p>
        </p:txBody>
      </p:sp>
    </p:spTree>
    <p:extLst>
      <p:ext uri="{BB962C8B-B14F-4D97-AF65-F5344CB8AC3E}">
        <p14:creationId xmlns:p14="http://schemas.microsoft.com/office/powerpoint/2010/main" val="196887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a:t>Just over half of people are very happy with public transport (50.9%) and under one third of people (29.8%) feel that it is very poor or poor. </a:t>
            </a:r>
            <a:r>
              <a:rPr lang="en-IE" u="sng" baseline="0" dirty="0">
                <a:solidFill>
                  <a:srgbClr val="FFFF00"/>
                </a:solidFill>
              </a:rPr>
              <a:t>This varies quite a bit throughout the country – in one county the numbers who said it was poor or very poor was almost the reverse of this (62%) </a:t>
            </a:r>
            <a:endParaRPr lang="en-IE" u="sng" dirty="0">
              <a:solidFill>
                <a:srgbClr val="FFFF00"/>
              </a:solidFill>
            </a:endParaRPr>
          </a:p>
        </p:txBody>
      </p:sp>
      <p:sp>
        <p:nvSpPr>
          <p:cNvPr id="4" name="Slide Number Placeholder 3"/>
          <p:cNvSpPr>
            <a:spLocks noGrp="1"/>
          </p:cNvSpPr>
          <p:nvPr>
            <p:ph type="sldNum" sz="quarter" idx="10"/>
          </p:nvPr>
        </p:nvSpPr>
        <p:spPr/>
        <p:txBody>
          <a:bodyPr/>
          <a:lstStyle/>
          <a:p>
            <a:fld id="{38D3D004-36E9-4D4A-86B2-E983F7D9AC50}" type="slidenum">
              <a:rPr lang="en-IE" smtClean="0"/>
              <a:t>27</a:t>
            </a:fld>
            <a:endParaRPr lang="en-IE"/>
          </a:p>
        </p:txBody>
      </p:sp>
    </p:spTree>
    <p:extLst>
      <p:ext uri="{BB962C8B-B14F-4D97-AF65-F5344CB8AC3E}">
        <p14:creationId xmlns:p14="http://schemas.microsoft.com/office/powerpoint/2010/main" val="64748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28</a:t>
            </a:fld>
            <a:endParaRPr lang="en-IE"/>
          </a:p>
        </p:txBody>
      </p:sp>
    </p:spTree>
    <p:extLst>
      <p:ext uri="{BB962C8B-B14F-4D97-AF65-F5344CB8AC3E}">
        <p14:creationId xmlns:p14="http://schemas.microsoft.com/office/powerpoint/2010/main" val="77302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2000" dirty="0"/>
              <a:t>People were also asked if they would welcome additional housing supports</a:t>
            </a:r>
          </a:p>
          <a:p>
            <a:pPr lvl="2"/>
            <a:r>
              <a:rPr lang="en-GB" b="1" dirty="0"/>
              <a:t>– financial assistance with bills/upkeep for housing</a:t>
            </a:r>
          </a:p>
          <a:p>
            <a:pPr lvl="2"/>
            <a:r>
              <a:rPr lang="en-GB" b="1" dirty="0"/>
              <a:t>– financial assistance for adaptations or physical improvements to house</a:t>
            </a:r>
          </a:p>
          <a:p>
            <a:pPr lvl="2"/>
            <a:r>
              <a:rPr lang="en-GB" b="1" dirty="0"/>
              <a:t>– non-financial help with housing maintenance</a:t>
            </a:r>
          </a:p>
          <a:p>
            <a:pPr lvl="2"/>
            <a:r>
              <a:rPr lang="en-GB" b="1" dirty="0"/>
              <a:t>– other help in relation to housing</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29</a:t>
            </a:fld>
            <a:endParaRPr lang="en-IE"/>
          </a:p>
        </p:txBody>
      </p:sp>
    </p:spTree>
    <p:extLst>
      <p:ext uri="{BB962C8B-B14F-4D97-AF65-F5344CB8AC3E}">
        <p14:creationId xmlns:p14="http://schemas.microsoft.com/office/powerpoint/2010/main" val="109413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a:solidFill>
                  <a:schemeClr val="tx1"/>
                </a:solidFill>
                <a:effectLst/>
                <a:latin typeface="+mn-lt"/>
                <a:ea typeface="+mn-ea"/>
                <a:cs typeface="+mn-cs"/>
              </a:rPr>
              <a:t>We asked people a range of questions about their housing. They were asked whether they had any of the following problems </a:t>
            </a:r>
          </a:p>
          <a:p>
            <a:r>
              <a:rPr lang="en-IE" sz="1200" kern="1200" dirty="0">
                <a:solidFill>
                  <a:schemeClr val="tx1"/>
                </a:solidFill>
                <a:effectLst/>
                <a:latin typeface="+mn-lt"/>
                <a:ea typeface="+mn-ea"/>
                <a:cs typeface="+mn-cs"/>
              </a:rPr>
              <a:t>- shortage of space</a:t>
            </a:r>
          </a:p>
          <a:p>
            <a:r>
              <a:rPr lang="en-IE" sz="1200" kern="1200" dirty="0">
                <a:solidFill>
                  <a:schemeClr val="tx1"/>
                </a:solidFill>
                <a:effectLst/>
                <a:latin typeface="+mn-lt"/>
                <a:ea typeface="+mn-ea"/>
                <a:cs typeface="+mn-cs"/>
              </a:rPr>
              <a:t>- home too big for current needs</a:t>
            </a:r>
          </a:p>
          <a:p>
            <a:r>
              <a:rPr lang="en-IE" sz="1200" kern="1200" dirty="0">
                <a:solidFill>
                  <a:schemeClr val="tx1"/>
                </a:solidFill>
                <a:effectLst/>
                <a:latin typeface="+mn-lt"/>
                <a:ea typeface="+mn-ea"/>
                <a:cs typeface="+mn-cs"/>
              </a:rPr>
              <a:t>– rot in windows, doors or floors</a:t>
            </a:r>
          </a:p>
          <a:p>
            <a:r>
              <a:rPr lang="en-IE" sz="1200" kern="1200" dirty="0">
                <a:solidFill>
                  <a:schemeClr val="tx1"/>
                </a:solidFill>
                <a:effectLst/>
                <a:latin typeface="+mn-lt"/>
                <a:ea typeface="+mn-ea"/>
                <a:cs typeface="+mn-cs"/>
              </a:rPr>
              <a:t>– damp or leaks in walls or roof</a:t>
            </a:r>
          </a:p>
          <a:p>
            <a:r>
              <a:rPr lang="en-IE" sz="1200" kern="1200" dirty="0">
                <a:solidFill>
                  <a:schemeClr val="tx1"/>
                </a:solidFill>
                <a:effectLst/>
                <a:latin typeface="+mn-lt"/>
                <a:ea typeface="+mn-ea"/>
                <a:cs typeface="+mn-cs"/>
              </a:rPr>
              <a:t>– lack of indoor flushing toilet</a:t>
            </a:r>
          </a:p>
          <a:p>
            <a:r>
              <a:rPr lang="en-IE" sz="1200" kern="1200" dirty="0">
                <a:solidFill>
                  <a:schemeClr val="tx1"/>
                </a:solidFill>
                <a:effectLst/>
                <a:latin typeface="+mn-lt"/>
                <a:ea typeface="+mn-ea"/>
                <a:cs typeface="+mn-cs"/>
              </a:rPr>
              <a:t>– lack of a bath or shower</a:t>
            </a:r>
          </a:p>
          <a:p>
            <a:r>
              <a:rPr lang="en-IE" sz="1200" kern="1200" dirty="0">
                <a:solidFill>
                  <a:schemeClr val="tx1"/>
                </a:solidFill>
                <a:effectLst/>
                <a:latin typeface="+mn-lt"/>
                <a:ea typeface="+mn-ea"/>
                <a:cs typeface="+mn-cs"/>
              </a:rPr>
              <a:t>– lack of downstairs toilet/bathroom facilities</a:t>
            </a:r>
          </a:p>
          <a:p>
            <a:r>
              <a:rPr lang="en-IE" sz="1200" kern="1200" dirty="0">
                <a:solidFill>
                  <a:schemeClr val="tx1"/>
                </a:solidFill>
                <a:effectLst/>
                <a:latin typeface="+mn-lt"/>
                <a:ea typeface="+mn-ea"/>
                <a:cs typeface="+mn-cs"/>
              </a:rPr>
              <a:t>– lack of place to sit outside (e.g. garden balcony terrace)</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31</a:t>
            </a:fld>
            <a:endParaRPr lang="en-IE"/>
          </a:p>
        </p:txBody>
      </p:sp>
    </p:spTree>
    <p:extLst>
      <p:ext uri="{BB962C8B-B14F-4D97-AF65-F5344CB8AC3E}">
        <p14:creationId xmlns:p14="http://schemas.microsoft.com/office/powerpoint/2010/main" val="994876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The majority of respondents do not have problems with conditions. However, the level of difficulty varies greatly from only 2.7% in Limerick city to just over 18% in Galway city.</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32</a:t>
            </a:fld>
            <a:endParaRPr lang="en-IE"/>
          </a:p>
        </p:txBody>
      </p:sp>
    </p:spTree>
    <p:extLst>
      <p:ext uri="{BB962C8B-B14F-4D97-AF65-F5344CB8AC3E}">
        <p14:creationId xmlns:p14="http://schemas.microsoft.com/office/powerpoint/2010/main" val="339127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33</a:t>
            </a:fld>
            <a:endParaRPr lang="en-IE"/>
          </a:p>
        </p:txBody>
      </p:sp>
    </p:spTree>
    <p:extLst>
      <p:ext uri="{BB962C8B-B14F-4D97-AF65-F5344CB8AC3E}">
        <p14:creationId xmlns:p14="http://schemas.microsoft.com/office/powerpoint/2010/main" val="137865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58755E17-4FA0-4B22-A2BE-B33D84563F96}" type="slidenum">
              <a:rPr lang="en-IE" smtClean="0"/>
              <a:t>3</a:t>
            </a:fld>
            <a:endParaRPr lang="en-IE"/>
          </a:p>
        </p:txBody>
      </p:sp>
    </p:spTree>
    <p:extLst>
      <p:ext uri="{BB962C8B-B14F-4D97-AF65-F5344CB8AC3E}">
        <p14:creationId xmlns:p14="http://schemas.microsoft.com/office/powerpoint/2010/main" val="425610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34</a:t>
            </a:fld>
            <a:endParaRPr lang="en-IE"/>
          </a:p>
        </p:txBody>
      </p:sp>
    </p:spTree>
    <p:extLst>
      <p:ext uri="{BB962C8B-B14F-4D97-AF65-F5344CB8AC3E}">
        <p14:creationId xmlns:p14="http://schemas.microsoft.com/office/powerpoint/2010/main" val="3488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37</a:t>
            </a:fld>
            <a:endParaRPr lang="en-IE"/>
          </a:p>
        </p:txBody>
      </p:sp>
    </p:spTree>
    <p:extLst>
      <p:ext uri="{BB962C8B-B14F-4D97-AF65-F5344CB8AC3E}">
        <p14:creationId xmlns:p14="http://schemas.microsoft.com/office/powerpoint/2010/main" val="1990153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41</a:t>
            </a:fld>
            <a:endParaRPr lang="en-IE"/>
          </a:p>
        </p:txBody>
      </p:sp>
    </p:spTree>
    <p:extLst>
      <p:ext uri="{BB962C8B-B14F-4D97-AF65-F5344CB8AC3E}">
        <p14:creationId xmlns:p14="http://schemas.microsoft.com/office/powerpoint/2010/main" val="426717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42</a:t>
            </a:fld>
            <a:endParaRPr lang="en-IE"/>
          </a:p>
        </p:txBody>
      </p:sp>
    </p:spTree>
    <p:extLst>
      <p:ext uri="{BB962C8B-B14F-4D97-AF65-F5344CB8AC3E}">
        <p14:creationId xmlns:p14="http://schemas.microsoft.com/office/powerpoint/2010/main" val="2897900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43</a:t>
            </a:fld>
            <a:endParaRPr lang="en-IE"/>
          </a:p>
        </p:txBody>
      </p:sp>
    </p:spTree>
    <p:extLst>
      <p:ext uri="{BB962C8B-B14F-4D97-AF65-F5344CB8AC3E}">
        <p14:creationId xmlns:p14="http://schemas.microsoft.com/office/powerpoint/2010/main" val="2365903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44</a:t>
            </a:fld>
            <a:endParaRPr lang="en-IE"/>
          </a:p>
        </p:txBody>
      </p:sp>
    </p:spTree>
    <p:extLst>
      <p:ext uri="{BB962C8B-B14F-4D97-AF65-F5344CB8AC3E}">
        <p14:creationId xmlns:p14="http://schemas.microsoft.com/office/powerpoint/2010/main" val="48885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45</a:t>
            </a:fld>
            <a:endParaRPr lang="en-IE"/>
          </a:p>
        </p:txBody>
      </p:sp>
    </p:spTree>
    <p:extLst>
      <p:ext uri="{BB962C8B-B14F-4D97-AF65-F5344CB8AC3E}">
        <p14:creationId xmlns:p14="http://schemas.microsoft.com/office/powerpoint/2010/main" val="812869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 presented the responses to the first two questions together to assess their social or community participation</a:t>
            </a:r>
          </a:p>
        </p:txBody>
      </p:sp>
      <p:sp>
        <p:nvSpPr>
          <p:cNvPr id="4" name="Slide Number Placeholder 3"/>
          <p:cNvSpPr>
            <a:spLocks noGrp="1"/>
          </p:cNvSpPr>
          <p:nvPr>
            <p:ph type="sldNum" sz="quarter" idx="10"/>
          </p:nvPr>
        </p:nvSpPr>
        <p:spPr/>
        <p:txBody>
          <a:bodyPr/>
          <a:lstStyle/>
          <a:p>
            <a:fld id="{48B6F84C-21FB-4971-8BDA-FA7E42DFAF8E}" type="slidenum">
              <a:rPr lang="en-IE" smtClean="0"/>
              <a:t>46</a:t>
            </a:fld>
            <a:endParaRPr lang="en-IE"/>
          </a:p>
        </p:txBody>
      </p:sp>
    </p:spTree>
    <p:extLst>
      <p:ext uri="{BB962C8B-B14F-4D97-AF65-F5344CB8AC3E}">
        <p14:creationId xmlns:p14="http://schemas.microsoft.com/office/powerpoint/2010/main" val="240784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47</a:t>
            </a:fld>
            <a:endParaRPr lang="en-IE"/>
          </a:p>
        </p:txBody>
      </p:sp>
    </p:spTree>
    <p:extLst>
      <p:ext uri="{BB962C8B-B14F-4D97-AF65-F5344CB8AC3E}">
        <p14:creationId xmlns:p14="http://schemas.microsoft.com/office/powerpoint/2010/main" val="2353840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49</a:t>
            </a:fld>
            <a:endParaRPr lang="en-IE"/>
          </a:p>
        </p:txBody>
      </p:sp>
    </p:spTree>
    <p:extLst>
      <p:ext uri="{BB962C8B-B14F-4D97-AF65-F5344CB8AC3E}">
        <p14:creationId xmlns:p14="http://schemas.microsoft.com/office/powerpoint/2010/main" val="351689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4</a:t>
            </a:fld>
            <a:endParaRPr lang="en-IE"/>
          </a:p>
        </p:txBody>
      </p:sp>
    </p:spTree>
    <p:extLst>
      <p:ext uri="{BB962C8B-B14F-4D97-AF65-F5344CB8AC3E}">
        <p14:creationId xmlns:p14="http://schemas.microsoft.com/office/powerpoint/2010/main" val="3019097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Weekly participation ranges from just under 16% in Laois to over 43% in Cork County. Dublin South had the highest level of ‘at least monthly’ participation (63.6%) and the lowest was in Laois (28.3%)</a:t>
            </a:r>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50</a:t>
            </a:fld>
            <a:endParaRPr lang="en-IE"/>
          </a:p>
        </p:txBody>
      </p:sp>
    </p:spTree>
    <p:extLst>
      <p:ext uri="{BB962C8B-B14F-4D97-AF65-F5344CB8AC3E}">
        <p14:creationId xmlns:p14="http://schemas.microsoft.com/office/powerpoint/2010/main" val="434081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could be considered a measure of social isolation. It ranges from a low of 2.1% for people in Louth to just over 17% in Galway city. However it is important to be aware that some are content with limited amounts of social contact.</a:t>
            </a:r>
          </a:p>
        </p:txBody>
      </p:sp>
      <p:sp>
        <p:nvSpPr>
          <p:cNvPr id="4" name="Slide Number Placeholder 3"/>
          <p:cNvSpPr>
            <a:spLocks noGrp="1"/>
          </p:cNvSpPr>
          <p:nvPr>
            <p:ph type="sldNum" sz="quarter" idx="10"/>
          </p:nvPr>
        </p:nvSpPr>
        <p:spPr/>
        <p:txBody>
          <a:bodyPr/>
          <a:lstStyle/>
          <a:p>
            <a:fld id="{48B6F84C-21FB-4971-8BDA-FA7E42DFAF8E}" type="slidenum">
              <a:rPr lang="en-IE" smtClean="0"/>
              <a:t>51</a:t>
            </a:fld>
            <a:endParaRPr lang="en-IE"/>
          </a:p>
        </p:txBody>
      </p:sp>
    </p:spTree>
    <p:extLst>
      <p:ext uri="{BB962C8B-B14F-4D97-AF65-F5344CB8AC3E}">
        <p14:creationId xmlns:p14="http://schemas.microsoft.com/office/powerpoint/2010/main" val="3068380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52</a:t>
            </a:fld>
            <a:endParaRPr lang="en-IE"/>
          </a:p>
        </p:txBody>
      </p:sp>
    </p:spTree>
    <p:extLst>
      <p:ext uri="{BB962C8B-B14F-4D97-AF65-F5344CB8AC3E}">
        <p14:creationId xmlns:p14="http://schemas.microsoft.com/office/powerpoint/2010/main" val="459209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53</a:t>
            </a:fld>
            <a:endParaRPr lang="en-IE"/>
          </a:p>
        </p:txBody>
      </p:sp>
    </p:spTree>
    <p:extLst>
      <p:ext uri="{BB962C8B-B14F-4D97-AF65-F5344CB8AC3E}">
        <p14:creationId xmlns:p14="http://schemas.microsoft.com/office/powerpoint/2010/main" val="3334708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56</a:t>
            </a:fld>
            <a:endParaRPr lang="en-IE"/>
          </a:p>
        </p:txBody>
      </p:sp>
    </p:spTree>
    <p:extLst>
      <p:ext uri="{BB962C8B-B14F-4D97-AF65-F5344CB8AC3E}">
        <p14:creationId xmlns:p14="http://schemas.microsoft.com/office/powerpoint/2010/main" val="36394668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57</a:t>
            </a:fld>
            <a:endParaRPr lang="en-IE"/>
          </a:p>
        </p:txBody>
      </p:sp>
    </p:spTree>
    <p:extLst>
      <p:ext uri="{BB962C8B-B14F-4D97-AF65-F5344CB8AC3E}">
        <p14:creationId xmlns:p14="http://schemas.microsoft.com/office/powerpoint/2010/main" val="798092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Participation in all forms of education is low generally although participation in informal education varies by county from just over 17% in Galway City to just over 4% in Wicklow and Laois</a:t>
            </a:r>
          </a:p>
        </p:txBody>
      </p:sp>
      <p:sp>
        <p:nvSpPr>
          <p:cNvPr id="4" name="Slide Number Placeholder 3"/>
          <p:cNvSpPr>
            <a:spLocks noGrp="1"/>
          </p:cNvSpPr>
          <p:nvPr>
            <p:ph type="sldNum" sz="quarter" idx="10"/>
          </p:nvPr>
        </p:nvSpPr>
        <p:spPr/>
        <p:txBody>
          <a:bodyPr/>
          <a:lstStyle/>
          <a:p>
            <a:fld id="{48B6F84C-21FB-4971-8BDA-FA7E42DFAF8E}" type="slidenum">
              <a:rPr lang="en-IE" smtClean="0"/>
              <a:t>58</a:t>
            </a:fld>
            <a:endParaRPr lang="en-IE"/>
          </a:p>
        </p:txBody>
      </p:sp>
    </p:spTree>
    <p:extLst>
      <p:ext uri="{BB962C8B-B14F-4D97-AF65-F5344CB8AC3E}">
        <p14:creationId xmlns:p14="http://schemas.microsoft.com/office/powerpoint/2010/main" val="36765861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59</a:t>
            </a:fld>
            <a:endParaRPr lang="en-IE"/>
          </a:p>
        </p:txBody>
      </p:sp>
    </p:spTree>
    <p:extLst>
      <p:ext uri="{BB962C8B-B14F-4D97-AF65-F5344CB8AC3E}">
        <p14:creationId xmlns:p14="http://schemas.microsoft.com/office/powerpoint/2010/main" val="3795043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60</a:t>
            </a:fld>
            <a:endParaRPr lang="en-IE"/>
          </a:p>
        </p:txBody>
      </p:sp>
    </p:spTree>
    <p:extLst>
      <p:ext uri="{BB962C8B-B14F-4D97-AF65-F5344CB8AC3E}">
        <p14:creationId xmlns:p14="http://schemas.microsoft.com/office/powerpoint/2010/main" val="1042280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65</a:t>
            </a:fld>
            <a:endParaRPr lang="en-IE"/>
          </a:p>
        </p:txBody>
      </p:sp>
    </p:spTree>
    <p:extLst>
      <p:ext uri="{BB962C8B-B14F-4D97-AF65-F5344CB8AC3E}">
        <p14:creationId xmlns:p14="http://schemas.microsoft.com/office/powerpoint/2010/main" val="88042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Definition of Random Sample - "</a:t>
            </a:r>
            <a:r>
              <a:rPr lang="en-GB" i="1" dirty="0">
                <a:effectLst/>
              </a:rPr>
              <a:t>A simple random sample </a:t>
            </a:r>
            <a:r>
              <a:rPr lang="en-GB" dirty="0">
                <a:effectLst/>
              </a:rPr>
              <a:t>(SRS) </a:t>
            </a:r>
            <a:r>
              <a:rPr lang="en-GB" i="1" dirty="0">
                <a:effectLst/>
              </a:rPr>
              <a:t>of 500 persons consists of 500 individuals from the population (in this case people aged 55+) chosen in such a way that every set of 500 individuals has an equal chance to be the sample actually selected.</a:t>
            </a:r>
            <a:r>
              <a:rPr lang="en-GB" dirty="0">
                <a:effectLst/>
              </a:rPr>
              <a:t>"</a:t>
            </a:r>
            <a:r>
              <a:rPr lang="en-GB" baseline="30000" dirty="0">
                <a:effectLst/>
              </a:rPr>
              <a:t>1</a:t>
            </a:r>
            <a:r>
              <a:rPr lang="en-GB" dirty="0">
                <a:effectLst/>
              </a:rPr>
              <a:t>.</a:t>
            </a:r>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5</a:t>
            </a:fld>
            <a:endParaRPr lang="en-IE"/>
          </a:p>
        </p:txBody>
      </p:sp>
    </p:spTree>
    <p:extLst>
      <p:ext uri="{BB962C8B-B14F-4D97-AF65-F5344CB8AC3E}">
        <p14:creationId xmlns:p14="http://schemas.microsoft.com/office/powerpoint/2010/main" val="111230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IE" sz="1200" dirty="0"/>
              <a:t>The majority are satisfied with the opportunities available but there is wide variation from 50% in Dublin South to 95% in Limerick county.</a:t>
            </a:r>
          </a:p>
          <a:p>
            <a:pPr marL="285750" indent="-285750">
              <a:buFont typeface="Arial" panose="020B0604020202020204" pitchFamily="34" charset="0"/>
              <a:buChar char="•"/>
            </a:pPr>
            <a:endParaRPr lang="en-IE" sz="1200" dirty="0"/>
          </a:p>
          <a:p>
            <a:pPr marL="285750" indent="-285750">
              <a:buFont typeface="Arial" panose="020B0604020202020204" pitchFamily="34" charset="0"/>
              <a:buChar char="•"/>
            </a:pPr>
            <a:r>
              <a:rPr lang="en-IE" sz="1200" dirty="0"/>
              <a:t>The number who say they ‘don’t know’ also varies widely from 26% in Mayo to 1.6% in Tipperary</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66</a:t>
            </a:fld>
            <a:endParaRPr lang="en-IE"/>
          </a:p>
        </p:txBody>
      </p:sp>
    </p:spTree>
    <p:extLst>
      <p:ext uri="{BB962C8B-B14F-4D97-AF65-F5344CB8AC3E}">
        <p14:creationId xmlns:p14="http://schemas.microsoft.com/office/powerpoint/2010/main" val="1069080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67</a:t>
            </a:fld>
            <a:endParaRPr lang="en-IE"/>
          </a:p>
        </p:txBody>
      </p:sp>
    </p:spTree>
    <p:extLst>
      <p:ext uri="{BB962C8B-B14F-4D97-AF65-F5344CB8AC3E}">
        <p14:creationId xmlns:p14="http://schemas.microsoft.com/office/powerpoint/2010/main" val="954518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68</a:t>
            </a:fld>
            <a:endParaRPr lang="en-IE"/>
          </a:p>
        </p:txBody>
      </p:sp>
    </p:spTree>
    <p:extLst>
      <p:ext uri="{BB962C8B-B14F-4D97-AF65-F5344CB8AC3E}">
        <p14:creationId xmlns:p14="http://schemas.microsoft.com/office/powerpoint/2010/main" val="1517811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69</a:t>
            </a:fld>
            <a:endParaRPr lang="en-IE"/>
          </a:p>
        </p:txBody>
      </p:sp>
    </p:spTree>
    <p:extLst>
      <p:ext uri="{BB962C8B-B14F-4D97-AF65-F5344CB8AC3E}">
        <p14:creationId xmlns:p14="http://schemas.microsoft.com/office/powerpoint/2010/main" val="257442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70</a:t>
            </a:fld>
            <a:endParaRPr lang="en-IE"/>
          </a:p>
        </p:txBody>
      </p:sp>
    </p:spTree>
    <p:extLst>
      <p:ext uri="{BB962C8B-B14F-4D97-AF65-F5344CB8AC3E}">
        <p14:creationId xmlns:p14="http://schemas.microsoft.com/office/powerpoint/2010/main" val="27254969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71</a:t>
            </a:fld>
            <a:endParaRPr lang="en-IE"/>
          </a:p>
        </p:txBody>
      </p:sp>
    </p:spTree>
    <p:extLst>
      <p:ext uri="{BB962C8B-B14F-4D97-AF65-F5344CB8AC3E}">
        <p14:creationId xmlns:p14="http://schemas.microsoft.com/office/powerpoint/2010/main" val="130384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In this survey we used the sampling strategy developed by researchers at the Economic and Social Research Institute (ESRI) and the weighting strategy utilised by The Irish Longitudinal Study on Ageing (TILDA) in order to survey a sample of adults living in each local authority area that represents the population of all adults aged 55+.</a:t>
            </a:r>
          </a:p>
          <a:p>
            <a:r>
              <a:rPr lang="en-GB" sz="1200" b="1" kern="1200" dirty="0">
                <a:solidFill>
                  <a:schemeClr val="tx1"/>
                </a:solidFill>
                <a:effectLst/>
                <a:latin typeface="+mn-lt"/>
                <a:ea typeface="+mn-ea"/>
                <a:cs typeface="+mn-cs"/>
              </a:rPr>
              <a:t>We used information from the Census to calculate the sample weights. The information we used was gender, age, highest level of educational attainment, and marital status because there is robust survey evidence that men, older people, and people with lower levels of educational attainment and people who may be socially vulnerable (e.g. widows) can often be underrepresented in surveys. </a:t>
            </a:r>
            <a:endParaRPr lang="en-IE" sz="1200" b="1" kern="1200" dirty="0">
              <a:solidFill>
                <a:schemeClr val="tx1"/>
              </a:solidFill>
              <a:effectLst/>
              <a:latin typeface="+mn-lt"/>
              <a:ea typeface="+mn-ea"/>
              <a:cs typeface="+mn-cs"/>
            </a:endParaRPr>
          </a:p>
          <a:p>
            <a:r>
              <a:rPr lang="en-IE" sz="1200" b="1" kern="1200" dirty="0">
                <a:solidFill>
                  <a:schemeClr val="tx1"/>
                </a:solidFill>
                <a:effectLst/>
                <a:latin typeface="+mn-lt"/>
                <a:ea typeface="+mn-ea"/>
                <a:cs typeface="+mn-cs"/>
              </a:rPr>
              <a:t>Example</a:t>
            </a:r>
            <a:r>
              <a:rPr lang="en-IE" sz="1200" kern="1200" dirty="0">
                <a:solidFill>
                  <a:schemeClr val="tx1"/>
                </a:solidFill>
                <a:effectLst/>
                <a:latin typeface="+mn-lt"/>
                <a:ea typeface="+mn-ea"/>
                <a:cs typeface="+mn-cs"/>
              </a:rPr>
              <a:t>  | If the percentage of men aged 55-64 who are widowed in the </a:t>
            </a:r>
            <a:r>
              <a:rPr lang="en-IE" sz="1200" kern="1200" dirty="0" err="1">
                <a:solidFill>
                  <a:schemeClr val="tx1"/>
                </a:solidFill>
                <a:effectLst/>
                <a:latin typeface="+mn-lt"/>
                <a:ea typeface="+mn-ea"/>
                <a:cs typeface="+mn-cs"/>
              </a:rPr>
              <a:t>HaPAI</a:t>
            </a:r>
            <a:r>
              <a:rPr lang="en-IE" sz="1200" kern="1200" dirty="0">
                <a:solidFill>
                  <a:schemeClr val="tx1"/>
                </a:solidFill>
                <a:effectLst/>
                <a:latin typeface="+mn-lt"/>
                <a:ea typeface="+mn-ea"/>
                <a:cs typeface="+mn-cs"/>
              </a:rPr>
              <a:t> survey sample is 5% and the total percentage of men aged 55-64 who are widowed in (for example) Cork City, according to the Census, is 8%, then the sample weight for this group will be 1.6. We then multiply the </a:t>
            </a:r>
            <a:r>
              <a:rPr lang="en-IE" sz="1200" kern="1200" dirty="0" err="1">
                <a:solidFill>
                  <a:schemeClr val="tx1"/>
                </a:solidFill>
                <a:effectLst/>
                <a:latin typeface="+mn-lt"/>
                <a:ea typeface="+mn-ea"/>
                <a:cs typeface="+mn-cs"/>
              </a:rPr>
              <a:t>HaPAI</a:t>
            </a:r>
            <a:r>
              <a:rPr lang="en-IE" sz="1200" kern="1200" dirty="0">
                <a:solidFill>
                  <a:schemeClr val="tx1"/>
                </a:solidFill>
                <a:effectLst/>
                <a:latin typeface="+mn-lt"/>
                <a:ea typeface="+mn-ea"/>
                <a:cs typeface="+mn-cs"/>
              </a:rPr>
              <a:t> survey sample percentage by the sample weight (1.6 x 5%) so that the final weighted survey result is 8% and matches the Census.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6</a:t>
            </a:fld>
            <a:endParaRPr lang="en-IE"/>
          </a:p>
        </p:txBody>
      </p:sp>
    </p:spTree>
    <p:extLst>
      <p:ext uri="{BB962C8B-B14F-4D97-AF65-F5344CB8AC3E}">
        <p14:creationId xmlns:p14="http://schemas.microsoft.com/office/powerpoint/2010/main" val="1318591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7</a:t>
            </a:fld>
            <a:endParaRPr lang="en-IE"/>
          </a:p>
        </p:txBody>
      </p:sp>
    </p:spTree>
    <p:extLst>
      <p:ext uri="{BB962C8B-B14F-4D97-AF65-F5344CB8AC3E}">
        <p14:creationId xmlns:p14="http://schemas.microsoft.com/office/powerpoint/2010/main" val="83855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analysis combines the responses into three categories – difficulty (great, some or none) accessing each services. </a:t>
            </a:r>
          </a:p>
          <a:p>
            <a:r>
              <a:rPr lang="en-GB" dirty="0"/>
              <a:t>We have also combined the responses for each of the services into two categories “difficulty accessing essential services” and “difficulty accessing social services”. </a:t>
            </a:r>
          </a:p>
          <a:p>
            <a:r>
              <a:rPr lang="en-GB" dirty="0"/>
              <a:t>These are reported in three levels: no difficulty, some difficulty, and great difficulty.</a:t>
            </a:r>
          </a:p>
          <a:p>
            <a:endParaRPr lang="en-IE" dirty="0"/>
          </a:p>
        </p:txBody>
      </p:sp>
      <p:sp>
        <p:nvSpPr>
          <p:cNvPr id="4" name="Slide Number Placeholder 3"/>
          <p:cNvSpPr>
            <a:spLocks noGrp="1"/>
          </p:cNvSpPr>
          <p:nvPr>
            <p:ph type="sldNum" sz="quarter" idx="10"/>
          </p:nvPr>
        </p:nvSpPr>
        <p:spPr/>
        <p:txBody>
          <a:bodyPr/>
          <a:lstStyle/>
          <a:p>
            <a:fld id="{48B6F84C-21FB-4971-8BDA-FA7E42DFAF8E}" type="slidenum">
              <a:rPr lang="en-IE" smtClean="0"/>
              <a:t>8</a:t>
            </a:fld>
            <a:endParaRPr lang="en-IE"/>
          </a:p>
        </p:txBody>
      </p:sp>
    </p:spTree>
    <p:extLst>
      <p:ext uri="{BB962C8B-B14F-4D97-AF65-F5344CB8AC3E}">
        <p14:creationId xmlns:p14="http://schemas.microsoft.com/office/powerpoint/2010/main" val="115531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48B6F84C-21FB-4971-8BDA-FA7E42DFAF8E}" type="slidenum">
              <a:rPr lang="en-IE" smtClean="0"/>
              <a:t>9</a:t>
            </a:fld>
            <a:endParaRPr lang="en-IE"/>
          </a:p>
        </p:txBody>
      </p:sp>
    </p:spTree>
    <p:extLst>
      <p:ext uri="{BB962C8B-B14F-4D97-AF65-F5344CB8AC3E}">
        <p14:creationId xmlns:p14="http://schemas.microsoft.com/office/powerpoint/2010/main" val="3462517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873C3E5-4CEF-4327-B086-9953C325F3A0}" type="datetimeFigureOut">
              <a:rPr lang="en-IE" smtClean="0"/>
              <a:t>14/06/2018</a:t>
            </a:fld>
            <a:endParaRPr lang="en-IE"/>
          </a:p>
        </p:txBody>
      </p:sp>
      <p:sp>
        <p:nvSpPr>
          <p:cNvPr id="17" name="Footer Placeholder 16"/>
          <p:cNvSpPr>
            <a:spLocks noGrp="1"/>
          </p:cNvSpPr>
          <p:nvPr>
            <p:ph type="ftr" sz="quarter" idx="11"/>
          </p:nvPr>
        </p:nvSpPr>
        <p:spPr>
          <a:xfrm>
            <a:off x="2898648" y="6355080"/>
            <a:ext cx="3474720" cy="365760"/>
          </a:xfrm>
        </p:spPr>
        <p:txBody>
          <a:bodyPr/>
          <a:lstStyle/>
          <a:p>
            <a:endParaRPr lang="en-IE"/>
          </a:p>
        </p:txBody>
      </p:sp>
      <p:sp>
        <p:nvSpPr>
          <p:cNvPr id="29" name="Slide Number Placeholder 28"/>
          <p:cNvSpPr>
            <a:spLocks noGrp="1"/>
          </p:cNvSpPr>
          <p:nvPr>
            <p:ph type="sldNum" sz="quarter" idx="12"/>
          </p:nvPr>
        </p:nvSpPr>
        <p:spPr>
          <a:xfrm>
            <a:off x="1216152" y="6355080"/>
            <a:ext cx="1219200" cy="365760"/>
          </a:xfrm>
        </p:spPr>
        <p:txBody>
          <a:bodyPr/>
          <a:lstStyle/>
          <a:p>
            <a:fld id="{1AD1CACC-3BF0-43FC-A087-0D182E6AE3BE}" type="slidenum">
              <a:rPr lang="en-IE" smtClean="0"/>
              <a:t>‹#›</a:t>
            </a:fld>
            <a:endParaRPr lang="en-IE"/>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73C3E5-4CEF-4327-B086-9953C325F3A0}" type="datetimeFigureOut">
              <a:rPr lang="en-IE" smtClean="0"/>
              <a:t>14/06/2018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D1CACC-3BF0-43FC-A087-0D182E6AE3BE}"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73C3E5-4CEF-4327-B086-9953C325F3A0}" type="datetimeFigureOut">
              <a:rPr lang="en-IE" smtClean="0"/>
              <a:t>14/06/2018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D1CACC-3BF0-43FC-A087-0D182E6AE3BE}" type="slidenum">
              <a:rPr lang="en-IE" smtClean="0"/>
              <a:t>‹#›</a:t>
            </a:fld>
            <a:endParaRPr lang="en-IE"/>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873C3E5-4CEF-4327-B086-9953C325F3A0}" type="datetimeFigureOut">
              <a:rPr lang="en-IE" smtClean="0"/>
              <a:t>14/06/2018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1AD1CACC-3BF0-43FC-A087-0D182E6AE3BE}" type="slidenum">
              <a:rPr lang="en-IE" smtClean="0"/>
              <a:t>‹#›</a:t>
            </a:fld>
            <a:endParaRPr lang="en-IE"/>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873C3E5-4CEF-4327-B086-9953C325F3A0}" type="datetimeFigureOut">
              <a:rPr lang="en-IE" smtClean="0"/>
              <a:t>14/06/2018</a:t>
            </a:fld>
            <a:endParaRPr lang="en-IE"/>
          </a:p>
        </p:txBody>
      </p:sp>
      <p:sp>
        <p:nvSpPr>
          <p:cNvPr id="5" name="Footer Placeholder 4"/>
          <p:cNvSpPr>
            <a:spLocks noGrp="1"/>
          </p:cNvSpPr>
          <p:nvPr>
            <p:ph type="ftr" sz="quarter" idx="11"/>
          </p:nvPr>
        </p:nvSpPr>
        <p:spPr>
          <a:xfrm>
            <a:off x="2898648" y="6355080"/>
            <a:ext cx="3474720" cy="365760"/>
          </a:xfrm>
        </p:spPr>
        <p:txBody>
          <a:bodyPr/>
          <a:lstStyle/>
          <a:p>
            <a:endParaRPr lang="en-IE"/>
          </a:p>
        </p:txBody>
      </p:sp>
      <p:sp>
        <p:nvSpPr>
          <p:cNvPr id="6" name="Slide Number Placeholder 5"/>
          <p:cNvSpPr>
            <a:spLocks noGrp="1"/>
          </p:cNvSpPr>
          <p:nvPr>
            <p:ph type="sldNum" sz="quarter" idx="12"/>
          </p:nvPr>
        </p:nvSpPr>
        <p:spPr>
          <a:xfrm>
            <a:off x="1069848" y="6355080"/>
            <a:ext cx="1520952" cy="365760"/>
          </a:xfrm>
        </p:spPr>
        <p:txBody>
          <a:bodyPr/>
          <a:lstStyle/>
          <a:p>
            <a:fld id="{1AD1CACC-3BF0-43FC-A087-0D182E6AE3BE}" type="slidenum">
              <a:rPr lang="en-IE" smtClean="0"/>
              <a:t>‹#›</a:t>
            </a:fld>
            <a:endParaRPr lang="en-IE"/>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873C3E5-4CEF-4327-B086-9953C325F3A0}" type="datetimeFigureOut">
              <a:rPr lang="en-IE" smtClean="0"/>
              <a:t>14/06/2018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D1CACC-3BF0-43FC-A087-0D182E6AE3BE}" type="slidenum">
              <a:rPr lang="en-IE" smtClean="0"/>
              <a:t>‹#›</a:t>
            </a:fld>
            <a:endParaRPr lang="en-IE"/>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873C3E5-4CEF-4327-B086-9953C325F3A0}" type="datetimeFigureOut">
              <a:rPr lang="en-IE" smtClean="0"/>
              <a:t>14/06/2018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1AD1CACC-3BF0-43FC-A087-0D182E6AE3BE}" type="slidenum">
              <a:rPr lang="en-IE" smtClean="0"/>
              <a:t>‹#›</a:t>
            </a:fld>
            <a:endParaRPr lang="en-IE"/>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73C3E5-4CEF-4327-B086-9953C325F3A0}" type="datetimeFigureOut">
              <a:rPr lang="en-IE" smtClean="0"/>
              <a:t>14/06/2018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1AD1CACC-3BF0-43FC-A087-0D182E6AE3BE}" type="slidenum">
              <a:rPr lang="en-IE" smtClean="0"/>
              <a:t>‹#›</a:t>
            </a:fld>
            <a:endParaRPr lang="en-IE"/>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3C3E5-4CEF-4327-B086-9953C325F3A0}" type="datetimeFigureOut">
              <a:rPr lang="en-IE" smtClean="0"/>
              <a:t>14/06/2018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1AD1CACC-3BF0-43FC-A087-0D182E6AE3BE}" type="slidenum">
              <a:rPr lang="en-IE" smtClean="0"/>
              <a:t>‹#›</a:t>
            </a:fld>
            <a:endParaRPr lang="en-IE"/>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873C3E5-4CEF-4327-B086-9953C325F3A0}" type="datetimeFigureOut">
              <a:rPr lang="en-IE" smtClean="0"/>
              <a:t>14/06/2018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D1CACC-3BF0-43FC-A087-0D182E6AE3BE}" type="slidenum">
              <a:rPr lang="en-IE" smtClean="0"/>
              <a:t>‹#›</a:t>
            </a:fld>
            <a:endParaRPr lang="en-IE"/>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873C3E5-4CEF-4327-B086-9953C325F3A0}" type="datetimeFigureOut">
              <a:rPr lang="en-IE" smtClean="0"/>
              <a:t>14/06/2018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1AD1CACC-3BF0-43FC-A087-0D182E6AE3BE}" type="slidenum">
              <a:rPr lang="en-IE" smtClean="0"/>
              <a:t>‹#›</a:t>
            </a:fld>
            <a:endParaRPr lang="en-IE"/>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873C3E5-4CEF-4327-B086-9953C325F3A0}" type="datetimeFigureOut">
              <a:rPr lang="en-IE" smtClean="0"/>
              <a:t>14/06/2018</a:t>
            </a:fld>
            <a:endParaRPr lang="en-IE"/>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IE"/>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AD1CACC-3BF0-43FC-A087-0D182E6AE3BE}" type="slidenum">
              <a:rPr lang="en-IE" smtClean="0"/>
              <a:t>‹#›</a:t>
            </a:fld>
            <a:endParaRPr lang="en-IE"/>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789040"/>
            <a:ext cx="6858000" cy="990600"/>
          </a:xfrm>
        </p:spPr>
        <p:txBody>
          <a:bodyPr>
            <a:normAutofit/>
          </a:bodyPr>
          <a:lstStyle/>
          <a:p>
            <a:pPr algn="ctr"/>
            <a:r>
              <a:rPr lang="en-IE" dirty="0">
                <a:solidFill>
                  <a:schemeClr val="tx1">
                    <a:lumMod val="50000"/>
                    <a:lumOff val="50000"/>
                  </a:schemeClr>
                </a:solidFill>
                <a:latin typeface="Arial Nova Light" panose="020B0304020202020204" pitchFamily="34" charset="0"/>
              </a:rPr>
              <a:t>Mayo - Key Issues </a:t>
            </a:r>
            <a:br>
              <a:rPr lang="en-IE" dirty="0">
                <a:solidFill>
                  <a:schemeClr val="tx1">
                    <a:lumMod val="50000"/>
                    <a:lumOff val="50000"/>
                  </a:schemeClr>
                </a:solidFill>
                <a:latin typeface="Arial Nova Light" panose="020B0304020202020204" pitchFamily="34" charset="0"/>
              </a:rPr>
            </a:br>
            <a:r>
              <a:rPr lang="en-IE" sz="1600" dirty="0">
                <a:solidFill>
                  <a:schemeClr val="tx1">
                    <a:lumMod val="50000"/>
                    <a:lumOff val="50000"/>
                  </a:schemeClr>
                </a:solidFill>
                <a:latin typeface="Arial Nova Light" panose="020B0304020202020204" pitchFamily="34" charset="0"/>
              </a:rPr>
              <a:t>Findings from the </a:t>
            </a:r>
            <a:r>
              <a:rPr lang="en-IE" sz="1600" dirty="0" err="1">
                <a:solidFill>
                  <a:schemeClr val="tx1">
                    <a:lumMod val="50000"/>
                    <a:lumOff val="50000"/>
                  </a:schemeClr>
                </a:solidFill>
                <a:latin typeface="Arial Nova Light" panose="020B0304020202020204" pitchFamily="34" charset="0"/>
              </a:rPr>
              <a:t>HaPAI</a:t>
            </a:r>
            <a:r>
              <a:rPr lang="en-IE" sz="1600" dirty="0">
                <a:solidFill>
                  <a:schemeClr val="tx1">
                    <a:lumMod val="50000"/>
                    <a:lumOff val="50000"/>
                  </a:schemeClr>
                </a:solidFill>
                <a:latin typeface="Arial Nova Light" panose="020B0304020202020204" pitchFamily="34" charset="0"/>
              </a:rPr>
              <a:t>/AFCC Survey,</a:t>
            </a:r>
          </a:p>
        </p:txBody>
      </p:sp>
      <p:sp>
        <p:nvSpPr>
          <p:cNvPr id="3" name="Subtitle 2"/>
          <p:cNvSpPr>
            <a:spLocks noGrp="1"/>
          </p:cNvSpPr>
          <p:nvPr>
            <p:ph type="subTitle" idx="1"/>
          </p:nvPr>
        </p:nvSpPr>
        <p:spPr/>
        <p:txBody>
          <a:bodyPr>
            <a:noAutofit/>
          </a:bodyPr>
          <a:lstStyle/>
          <a:p>
            <a:pPr algn="ctr"/>
            <a:r>
              <a:rPr lang="en-IE" sz="1400" dirty="0">
                <a:solidFill>
                  <a:schemeClr val="tx1">
                    <a:lumMod val="50000"/>
                    <a:lumOff val="50000"/>
                  </a:schemeClr>
                </a:solidFill>
              </a:rPr>
              <a:t>Sinead Shannon, Healthy and Positive Ageing Initiative, Department of Health.</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34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131840" y="260648"/>
            <a:ext cx="2880320" cy="3377902"/>
          </a:xfrm>
          <a:prstGeom prst="rect">
            <a:avLst/>
          </a:prstGeom>
        </p:spPr>
      </p:pic>
    </p:spTree>
    <p:extLst>
      <p:ext uri="{BB962C8B-B14F-4D97-AF65-F5344CB8AC3E}">
        <p14:creationId xmlns:p14="http://schemas.microsoft.com/office/powerpoint/2010/main" val="2030079447"/>
      </p:ext>
    </p:extLst>
  </p:cSld>
  <p:clrMapOvr>
    <a:masterClrMapping/>
  </p:clrMapOvr>
  <mc:AlternateContent xmlns:mc="http://schemas.openxmlformats.org/markup-compatibility/2006" xmlns:p14="http://schemas.microsoft.com/office/powerpoint/2010/main">
    <mc:Choice Requires="p14">
      <p:transition spd="slow" p14:dur="2000" advTm="54964"/>
    </mc:Choice>
    <mc:Fallback xmlns="">
      <p:transition spd="slow" advTm="549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0D3-5D51-4020-8DC5-1FFCAFC99B6A}"/>
              </a:ext>
            </a:extLst>
          </p:cNvPr>
          <p:cNvSpPr>
            <a:spLocks noGrp="1"/>
          </p:cNvSpPr>
          <p:nvPr>
            <p:ph type="title"/>
          </p:nvPr>
        </p:nvSpPr>
        <p:spPr/>
        <p:txBody>
          <a:bodyPr>
            <a:normAutofit fontScale="90000"/>
          </a:bodyPr>
          <a:lstStyle/>
          <a:p>
            <a:r>
              <a:rPr lang="en-IE" dirty="0"/>
              <a:t>Great or some difficulty accessing services by age group in Mayo (%)</a:t>
            </a:r>
          </a:p>
        </p:txBody>
      </p:sp>
      <p:graphicFrame>
        <p:nvGraphicFramePr>
          <p:cNvPr id="4" name="Content Placeholder 3">
            <a:extLst>
              <a:ext uri="{FF2B5EF4-FFF2-40B4-BE49-F238E27FC236}">
                <a16:creationId xmlns:a16="http://schemas.microsoft.com/office/drawing/2014/main" id="{C604CAA2-A7CF-460C-9CDA-75B7E84BF02C}"/>
              </a:ext>
            </a:extLst>
          </p:cNvPr>
          <p:cNvGraphicFramePr>
            <a:graphicFrameLocks noGrp="1"/>
          </p:cNvGraphicFramePr>
          <p:nvPr>
            <p:ph sz="quarter" idx="1"/>
            <p:extLst>
              <p:ext uri="{D42A27DB-BD31-4B8C-83A1-F6EECF244321}">
                <p14:modId xmlns:p14="http://schemas.microsoft.com/office/powerpoint/2010/main" val="3734871466"/>
              </p:ext>
            </p:extLst>
          </p:nvPr>
        </p:nvGraphicFramePr>
        <p:xfrm>
          <a:off x="457200" y="1219200"/>
          <a:ext cx="8229600" cy="5234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173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A2CC-FB4E-44D9-925F-160F8D9DD83B}"/>
              </a:ext>
            </a:extLst>
          </p:cNvPr>
          <p:cNvSpPr>
            <a:spLocks noGrp="1"/>
          </p:cNvSpPr>
          <p:nvPr>
            <p:ph type="title"/>
          </p:nvPr>
        </p:nvSpPr>
        <p:spPr/>
        <p:txBody>
          <a:bodyPr>
            <a:normAutofit fontScale="90000"/>
          </a:bodyPr>
          <a:lstStyle/>
          <a:p>
            <a:r>
              <a:rPr lang="en-IE" dirty="0"/>
              <a:t>Great or some difficulty accessing services %</a:t>
            </a:r>
          </a:p>
        </p:txBody>
      </p:sp>
      <p:graphicFrame>
        <p:nvGraphicFramePr>
          <p:cNvPr id="4" name="Content Placeholder 3">
            <a:extLst>
              <a:ext uri="{FF2B5EF4-FFF2-40B4-BE49-F238E27FC236}">
                <a16:creationId xmlns:a16="http://schemas.microsoft.com/office/drawing/2014/main" id="{32B32FE0-64E9-4560-B15E-575794EEC66A}"/>
              </a:ext>
            </a:extLst>
          </p:cNvPr>
          <p:cNvGraphicFramePr>
            <a:graphicFrameLocks noGrp="1"/>
          </p:cNvGraphicFramePr>
          <p:nvPr>
            <p:ph sz="quarter" idx="1"/>
            <p:extLst>
              <p:ext uri="{D42A27DB-BD31-4B8C-83A1-F6EECF244321}">
                <p14:modId xmlns:p14="http://schemas.microsoft.com/office/powerpoint/2010/main" val="960387068"/>
              </p:ext>
            </p:extLst>
          </p:nvPr>
        </p:nvGraphicFramePr>
        <p:xfrm>
          <a:off x="457200" y="1219200"/>
          <a:ext cx="8229600" cy="5234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991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C4E3-93F1-43B6-9DF2-0C9B1AA3D527}"/>
              </a:ext>
            </a:extLst>
          </p:cNvPr>
          <p:cNvSpPr>
            <a:spLocks noGrp="1"/>
          </p:cNvSpPr>
          <p:nvPr>
            <p:ph type="title"/>
          </p:nvPr>
        </p:nvSpPr>
        <p:spPr>
          <a:xfrm>
            <a:off x="457200" y="152400"/>
            <a:ext cx="8229600" cy="828328"/>
          </a:xfrm>
        </p:spPr>
        <p:txBody>
          <a:bodyPr>
            <a:normAutofit fontScale="90000"/>
          </a:bodyPr>
          <a:lstStyle/>
          <a:p>
            <a:r>
              <a:rPr lang="en-IE" dirty="0"/>
              <a:t>Percentage who say services are not available</a:t>
            </a:r>
          </a:p>
        </p:txBody>
      </p:sp>
      <p:graphicFrame>
        <p:nvGraphicFramePr>
          <p:cNvPr id="4" name="Content Placeholder 3">
            <a:extLst>
              <a:ext uri="{FF2B5EF4-FFF2-40B4-BE49-F238E27FC236}">
                <a16:creationId xmlns:a16="http://schemas.microsoft.com/office/drawing/2014/main" id="{71849D65-16A7-4232-BEE2-8908C444647A}"/>
              </a:ext>
            </a:extLst>
          </p:cNvPr>
          <p:cNvGraphicFramePr>
            <a:graphicFrameLocks noGrp="1"/>
          </p:cNvGraphicFramePr>
          <p:nvPr>
            <p:ph sz="quarter" idx="1"/>
            <p:extLst>
              <p:ext uri="{D42A27DB-BD31-4B8C-83A1-F6EECF244321}">
                <p14:modId xmlns:p14="http://schemas.microsoft.com/office/powerpoint/2010/main" val="1056833300"/>
              </p:ext>
            </p:extLst>
          </p:nvPr>
        </p:nvGraphicFramePr>
        <p:xfrm>
          <a:off x="457200" y="1219200"/>
          <a:ext cx="8229600" cy="52341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01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92" y="188640"/>
            <a:ext cx="8229600" cy="792088"/>
          </a:xfrm>
          <a:solidFill>
            <a:schemeClr val="bg1"/>
          </a:solidFill>
          <a:ln>
            <a:solidFill>
              <a:srgbClr val="FEF29A"/>
            </a:solidFill>
          </a:ln>
        </p:spPr>
        <p:txBody>
          <a:bodyPr/>
          <a:lstStyle/>
          <a:p>
            <a:r>
              <a:rPr lang="en-IE" b="1" dirty="0">
                <a:solidFill>
                  <a:schemeClr val="tx1"/>
                </a:solidFill>
              </a:rPr>
              <a:t>Services not available</a:t>
            </a:r>
          </a:p>
        </p:txBody>
      </p:sp>
      <p:sp>
        <p:nvSpPr>
          <p:cNvPr id="4" name="Slide Number Placeholder 3"/>
          <p:cNvSpPr>
            <a:spLocks noGrp="1"/>
          </p:cNvSpPr>
          <p:nvPr>
            <p:ph type="sldNum" sz="quarter" idx="12"/>
          </p:nvPr>
        </p:nvSpPr>
        <p:spPr/>
        <p:txBody>
          <a:bodyPr/>
          <a:lstStyle/>
          <a:p>
            <a:fld id="{A6284E11-C565-468B-9F30-600202B445D8}" type="slidenum">
              <a:rPr lang="en-IE" smtClean="0"/>
              <a:t>13</a:t>
            </a:fld>
            <a:endParaRPr lang="en-IE"/>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15652881"/>
              </p:ext>
            </p:extLst>
          </p:nvPr>
        </p:nvGraphicFramePr>
        <p:xfrm>
          <a:off x="457200" y="1196752"/>
          <a:ext cx="4186808" cy="51945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966714237"/>
              </p:ext>
            </p:extLst>
          </p:nvPr>
        </p:nvGraphicFramePr>
        <p:xfrm>
          <a:off x="4716016" y="1196752"/>
          <a:ext cx="4248472" cy="5256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939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a:solidFill>
            <a:schemeClr val="bg1"/>
          </a:solidFill>
          <a:ln>
            <a:noFill/>
          </a:ln>
        </p:spPr>
        <p:txBody>
          <a:bodyPr>
            <a:normAutofit fontScale="90000"/>
          </a:bodyPr>
          <a:lstStyle/>
          <a:p>
            <a:r>
              <a:rPr lang="en-IE" dirty="0">
                <a:solidFill>
                  <a:schemeClr val="tx1"/>
                </a:solidFill>
              </a:rPr>
              <a:t>Difficulty accessing full banking services</a:t>
            </a:r>
          </a:p>
        </p:txBody>
      </p:sp>
      <p:sp>
        <p:nvSpPr>
          <p:cNvPr id="4" name="Slide Number Placeholder 3"/>
          <p:cNvSpPr>
            <a:spLocks noGrp="1"/>
          </p:cNvSpPr>
          <p:nvPr>
            <p:ph type="sldNum" sz="quarter" idx="12"/>
          </p:nvPr>
        </p:nvSpPr>
        <p:spPr/>
        <p:txBody>
          <a:bodyPr/>
          <a:lstStyle/>
          <a:p>
            <a:fld id="{A6284E11-C565-468B-9F30-600202B445D8}" type="slidenum">
              <a:rPr lang="en-IE" smtClean="0"/>
              <a:t>14</a:t>
            </a:fld>
            <a:endParaRPr lang="en-IE"/>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301652972"/>
              </p:ext>
            </p:extLst>
          </p:nvPr>
        </p:nvGraphicFramePr>
        <p:xfrm>
          <a:off x="611560" y="1219200"/>
          <a:ext cx="807524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829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4A0215A-1769-433F-BC40-B598CC80A5D2}"/>
              </a:ext>
            </a:extLst>
          </p:cNvPr>
          <p:cNvSpPr>
            <a:spLocks noGrp="1"/>
          </p:cNvSpPr>
          <p:nvPr>
            <p:ph type="title"/>
          </p:nvPr>
        </p:nvSpPr>
        <p:spPr>
          <a:xfrm>
            <a:off x="457200" y="152400"/>
            <a:ext cx="8229600" cy="866775"/>
          </a:xfrm>
          <a:solidFill>
            <a:schemeClr val="bg1"/>
          </a:solidFill>
        </p:spPr>
        <p:txBody>
          <a:bodyPr>
            <a:normAutofit fontScale="90000"/>
          </a:bodyPr>
          <a:lstStyle/>
          <a:p>
            <a:r>
              <a:rPr lang="en-IE" dirty="0">
                <a:solidFill>
                  <a:schemeClr val="tx1"/>
                </a:solidFill>
              </a:rPr>
              <a:t>Difficulty accessing social services – by county</a:t>
            </a:r>
          </a:p>
        </p:txBody>
      </p:sp>
      <p:sp>
        <p:nvSpPr>
          <p:cNvPr id="3" name="Slide Number Placeholder 2">
            <a:extLst>
              <a:ext uri="{FF2B5EF4-FFF2-40B4-BE49-F238E27FC236}">
                <a16:creationId xmlns:a16="http://schemas.microsoft.com/office/drawing/2014/main" id="{4D4D7AE9-D97A-4567-AA12-78FD64DA8240}"/>
              </a:ext>
            </a:extLst>
          </p:cNvPr>
          <p:cNvSpPr>
            <a:spLocks noGrp="1"/>
          </p:cNvSpPr>
          <p:nvPr>
            <p:ph type="sldNum" sz="quarter" idx="12"/>
          </p:nvPr>
        </p:nvSpPr>
        <p:spPr/>
        <p:txBody>
          <a:bodyPr/>
          <a:lstStyle/>
          <a:p>
            <a:fld id="{A6284E11-C565-468B-9F30-600202B445D8}" type="slidenum">
              <a:rPr lang="en-IE" smtClean="0"/>
              <a:t>15</a:t>
            </a:fld>
            <a:endParaRPr lang="en-IE"/>
          </a:p>
        </p:txBody>
      </p:sp>
      <p:graphicFrame>
        <p:nvGraphicFramePr>
          <p:cNvPr id="5" name="Content Placeholder 4">
            <a:extLst>
              <a:ext uri="{FF2B5EF4-FFF2-40B4-BE49-F238E27FC236}">
                <a16:creationId xmlns:a16="http://schemas.microsoft.com/office/drawing/2014/main" id="{34E49F5A-72EF-4D08-9006-42249CBD4D4F}"/>
              </a:ext>
            </a:extLst>
          </p:cNvPr>
          <p:cNvGraphicFramePr>
            <a:graphicFrameLocks noGrp="1"/>
          </p:cNvGraphicFramePr>
          <p:nvPr>
            <p:ph sz="quarter" idx="1"/>
            <p:extLst>
              <p:ext uri="{D42A27DB-BD31-4B8C-83A1-F6EECF244321}">
                <p14:modId xmlns:p14="http://schemas.microsoft.com/office/powerpoint/2010/main" val="1190672499"/>
              </p:ext>
            </p:extLst>
          </p:nvPr>
        </p:nvGraphicFramePr>
        <p:xfrm>
          <a:off x="457200" y="1219200"/>
          <a:ext cx="8229600" cy="5090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459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900336"/>
          </a:xfrm>
          <a:solidFill>
            <a:schemeClr val="bg1"/>
          </a:solidFill>
          <a:ln>
            <a:solidFill>
              <a:srgbClr val="7030A0"/>
            </a:solidFill>
          </a:ln>
        </p:spPr>
        <p:txBody>
          <a:bodyPr anchor="ctr">
            <a:normAutofit/>
          </a:bodyPr>
          <a:lstStyle/>
          <a:p>
            <a:r>
              <a:rPr lang="en-IE" dirty="0"/>
              <a:t>Survey Questions – Built Environment</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16</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p:spPr>
        <p:txBody>
          <a:bodyPr>
            <a:normAutofit/>
          </a:bodyPr>
          <a:lstStyle/>
          <a:p>
            <a:pPr marL="180000" lvl="2" indent="0">
              <a:buNone/>
            </a:pPr>
            <a:r>
              <a:rPr lang="en-GB" sz="2400" dirty="0"/>
              <a:t>Respondents were asked to describe their satisfaction level with various aspects of the built environment. Options included a range from very dissatisfied to very satisfied</a:t>
            </a:r>
          </a:p>
          <a:p>
            <a:pPr marL="911520" lvl="6">
              <a:buClr>
                <a:srgbClr val="0070C0"/>
              </a:buClr>
            </a:pPr>
            <a:r>
              <a:rPr lang="en-IE" sz="1800" dirty="0"/>
              <a:t>The number of pedestrian crossings and traffic lights</a:t>
            </a:r>
          </a:p>
          <a:p>
            <a:pPr marL="911520" lvl="6">
              <a:buClr>
                <a:srgbClr val="0070C0"/>
              </a:buClr>
            </a:pPr>
            <a:r>
              <a:rPr lang="en-IE" sz="1800" dirty="0"/>
              <a:t>The timing of pedestrian crossings and traffic lights</a:t>
            </a:r>
          </a:p>
          <a:p>
            <a:pPr marL="911520" lvl="6">
              <a:buClr>
                <a:srgbClr val="0070C0"/>
              </a:buClr>
            </a:pPr>
            <a:r>
              <a:rPr lang="en-IE" sz="1800" dirty="0"/>
              <a:t>The availability of seats or resting places</a:t>
            </a:r>
          </a:p>
          <a:p>
            <a:pPr marL="911520" lvl="6">
              <a:buClr>
                <a:srgbClr val="0070C0"/>
              </a:buClr>
            </a:pPr>
            <a:r>
              <a:rPr lang="en-IE" sz="1800" dirty="0"/>
              <a:t>the availability or effectiveness of traffic calming measures in your locality (traffic calming defined as; changes in the road layout and speed limits designed to slow down the traffic)</a:t>
            </a:r>
          </a:p>
          <a:p>
            <a:pPr marL="911520" lvl="6">
              <a:buClr>
                <a:srgbClr val="0070C0"/>
              </a:buClr>
            </a:pPr>
            <a:r>
              <a:rPr lang="en-IE" sz="1800" dirty="0"/>
              <a:t>the general appearance and upkeep (</a:t>
            </a:r>
            <a:r>
              <a:rPr lang="en-IE" sz="1800" dirty="0" err="1"/>
              <a:t>eg</a:t>
            </a:r>
            <a:r>
              <a:rPr lang="en-IE" sz="1800" dirty="0"/>
              <a:t> litter or graffiti) </a:t>
            </a:r>
          </a:p>
          <a:p>
            <a:pPr marL="911520" lvl="6">
              <a:buClr>
                <a:srgbClr val="0070C0"/>
              </a:buClr>
            </a:pPr>
            <a:r>
              <a:rPr lang="en-IE" sz="1800" dirty="0"/>
              <a:t>the quality and continuity of paths or pavements </a:t>
            </a:r>
          </a:p>
          <a:p>
            <a:pPr marL="911520" lvl="6">
              <a:buClr>
                <a:srgbClr val="0070C0"/>
              </a:buClr>
            </a:pPr>
            <a:r>
              <a:rPr lang="en-IE" sz="1800" dirty="0"/>
              <a:t>the availability of accessible toilets</a:t>
            </a:r>
            <a:endParaRPr lang="en-GB" dirty="0"/>
          </a:p>
        </p:txBody>
      </p:sp>
    </p:spTree>
    <p:extLst>
      <p:ext uri="{BB962C8B-B14F-4D97-AF65-F5344CB8AC3E}">
        <p14:creationId xmlns:p14="http://schemas.microsoft.com/office/powerpoint/2010/main" val="145288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7324-32E6-4FFC-BDED-8A1D3AD0C8D5}"/>
              </a:ext>
            </a:extLst>
          </p:cNvPr>
          <p:cNvSpPr>
            <a:spLocks noGrp="1"/>
          </p:cNvSpPr>
          <p:nvPr>
            <p:ph type="title"/>
          </p:nvPr>
        </p:nvSpPr>
        <p:spPr/>
        <p:txBody>
          <a:bodyPr>
            <a:normAutofit fontScale="90000"/>
          </a:bodyPr>
          <a:lstStyle/>
          <a:p>
            <a:r>
              <a:rPr lang="en-IE" dirty="0"/>
              <a:t>Dissatisfaction with aspects of the built environment</a:t>
            </a:r>
          </a:p>
        </p:txBody>
      </p:sp>
      <p:graphicFrame>
        <p:nvGraphicFramePr>
          <p:cNvPr id="4" name="Content Placeholder 3">
            <a:extLst>
              <a:ext uri="{FF2B5EF4-FFF2-40B4-BE49-F238E27FC236}">
                <a16:creationId xmlns:a16="http://schemas.microsoft.com/office/drawing/2014/main" id="{7D867649-73B9-4E16-9892-696038D18EB2}"/>
              </a:ext>
            </a:extLst>
          </p:cNvPr>
          <p:cNvGraphicFramePr>
            <a:graphicFrameLocks noGrp="1"/>
          </p:cNvGraphicFramePr>
          <p:nvPr>
            <p:ph sz="quarter" idx="1"/>
            <p:extLst>
              <p:ext uri="{D42A27DB-BD31-4B8C-83A1-F6EECF244321}">
                <p14:modId xmlns:p14="http://schemas.microsoft.com/office/powerpoint/2010/main" val="2063557059"/>
              </p:ext>
            </p:extLst>
          </p:nvPr>
        </p:nvGraphicFramePr>
        <p:xfrm>
          <a:off x="457200" y="1219200"/>
          <a:ext cx="8229600" cy="559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862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1B-85CC-4962-B386-AB73DE07FB96}"/>
              </a:ext>
            </a:extLst>
          </p:cNvPr>
          <p:cNvSpPr>
            <a:spLocks noGrp="1"/>
          </p:cNvSpPr>
          <p:nvPr>
            <p:ph type="title"/>
          </p:nvPr>
        </p:nvSpPr>
        <p:spPr>
          <a:solidFill>
            <a:schemeClr val="bg1"/>
          </a:solidFill>
        </p:spPr>
        <p:txBody>
          <a:bodyPr anchor="ctr">
            <a:normAutofit fontScale="90000"/>
          </a:bodyPr>
          <a:lstStyle/>
          <a:p>
            <a:r>
              <a:rPr lang="en-IE" dirty="0"/>
              <a:t>Dissatisfied with the availability of accessible toilets</a:t>
            </a:r>
          </a:p>
        </p:txBody>
      </p:sp>
      <p:sp>
        <p:nvSpPr>
          <p:cNvPr id="3" name="Slide Number Placeholder 2">
            <a:extLst>
              <a:ext uri="{FF2B5EF4-FFF2-40B4-BE49-F238E27FC236}">
                <a16:creationId xmlns:a16="http://schemas.microsoft.com/office/drawing/2014/main" id="{30602317-E5F3-49FE-A856-4DF9D1D318CE}"/>
              </a:ext>
            </a:extLst>
          </p:cNvPr>
          <p:cNvSpPr>
            <a:spLocks noGrp="1"/>
          </p:cNvSpPr>
          <p:nvPr>
            <p:ph type="sldNum" sz="quarter" idx="12"/>
          </p:nvPr>
        </p:nvSpPr>
        <p:spPr/>
        <p:txBody>
          <a:bodyPr/>
          <a:lstStyle/>
          <a:p>
            <a:fld id="{A6284E11-C565-468B-9F30-600202B445D8}" type="slidenum">
              <a:rPr lang="en-IE" smtClean="0"/>
              <a:t>18</a:t>
            </a:fld>
            <a:endParaRPr lang="en-IE"/>
          </a:p>
        </p:txBody>
      </p:sp>
      <p:graphicFrame>
        <p:nvGraphicFramePr>
          <p:cNvPr id="5" name="Content Placeholder 4">
            <a:extLst>
              <a:ext uri="{FF2B5EF4-FFF2-40B4-BE49-F238E27FC236}">
                <a16:creationId xmlns:a16="http://schemas.microsoft.com/office/drawing/2014/main" id="{C564D1E5-A6BA-4569-A4C6-42E51F073BC7}"/>
              </a:ext>
            </a:extLst>
          </p:cNvPr>
          <p:cNvGraphicFramePr>
            <a:graphicFrameLocks noGrp="1"/>
          </p:cNvGraphicFramePr>
          <p:nvPr>
            <p:ph sz="quarter" idx="1"/>
            <p:extLst>
              <p:ext uri="{D42A27DB-BD31-4B8C-83A1-F6EECF244321}">
                <p14:modId xmlns:p14="http://schemas.microsoft.com/office/powerpoint/2010/main" val="206364091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363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831B-85CC-4962-B386-AB73DE07FB96}"/>
              </a:ext>
            </a:extLst>
          </p:cNvPr>
          <p:cNvSpPr>
            <a:spLocks noGrp="1"/>
          </p:cNvSpPr>
          <p:nvPr>
            <p:ph type="title"/>
          </p:nvPr>
        </p:nvSpPr>
        <p:spPr>
          <a:solidFill>
            <a:schemeClr val="bg1"/>
          </a:solidFill>
        </p:spPr>
        <p:txBody>
          <a:bodyPr anchor="ctr">
            <a:normAutofit fontScale="90000"/>
          </a:bodyPr>
          <a:lstStyle/>
          <a:p>
            <a:r>
              <a:rPr lang="en-IE" dirty="0"/>
              <a:t>Dissatisfied with the general appearance and upkeep</a:t>
            </a:r>
          </a:p>
        </p:txBody>
      </p:sp>
      <p:sp>
        <p:nvSpPr>
          <p:cNvPr id="3" name="Slide Number Placeholder 2">
            <a:extLst>
              <a:ext uri="{FF2B5EF4-FFF2-40B4-BE49-F238E27FC236}">
                <a16:creationId xmlns:a16="http://schemas.microsoft.com/office/drawing/2014/main" id="{30602317-E5F3-49FE-A856-4DF9D1D318CE}"/>
              </a:ext>
            </a:extLst>
          </p:cNvPr>
          <p:cNvSpPr>
            <a:spLocks noGrp="1"/>
          </p:cNvSpPr>
          <p:nvPr>
            <p:ph type="sldNum" sz="quarter" idx="12"/>
          </p:nvPr>
        </p:nvSpPr>
        <p:spPr/>
        <p:txBody>
          <a:bodyPr/>
          <a:lstStyle/>
          <a:p>
            <a:fld id="{A6284E11-C565-468B-9F30-600202B445D8}" type="slidenum">
              <a:rPr lang="en-IE" smtClean="0"/>
              <a:t>19</a:t>
            </a:fld>
            <a:endParaRPr lang="en-IE"/>
          </a:p>
        </p:txBody>
      </p:sp>
      <p:graphicFrame>
        <p:nvGraphicFramePr>
          <p:cNvPr id="5" name="Content Placeholder 4">
            <a:extLst>
              <a:ext uri="{FF2B5EF4-FFF2-40B4-BE49-F238E27FC236}">
                <a16:creationId xmlns:a16="http://schemas.microsoft.com/office/drawing/2014/main" id="{C564D1E5-A6BA-4569-A4C6-42E51F073BC7}"/>
              </a:ext>
            </a:extLst>
          </p:cNvPr>
          <p:cNvGraphicFramePr>
            <a:graphicFrameLocks noGrp="1"/>
          </p:cNvGraphicFramePr>
          <p:nvPr>
            <p:ph sz="quarter" idx="1"/>
            <p:extLst>
              <p:ext uri="{D42A27DB-BD31-4B8C-83A1-F6EECF244321}">
                <p14:modId xmlns:p14="http://schemas.microsoft.com/office/powerpoint/2010/main" val="4153181647"/>
              </p:ext>
            </p:extLst>
          </p:nvPr>
        </p:nvGraphicFramePr>
        <p:xfrm>
          <a:off x="1763688" y="1199909"/>
          <a:ext cx="8229600" cy="4937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7E3CB7DD-4A56-4044-81E0-BA685043318B}"/>
              </a:ext>
            </a:extLst>
          </p:cNvPr>
          <p:cNvGraphicFramePr>
            <a:graphicFrameLocks/>
          </p:cNvGraphicFramePr>
          <p:nvPr>
            <p:extLst>
              <p:ext uri="{D42A27DB-BD31-4B8C-83A1-F6EECF244321}">
                <p14:modId xmlns:p14="http://schemas.microsoft.com/office/powerpoint/2010/main" val="1587678114"/>
              </p:ext>
            </p:extLst>
          </p:nvPr>
        </p:nvGraphicFramePr>
        <p:xfrm>
          <a:off x="457200" y="1273492"/>
          <a:ext cx="8147248" cy="5179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849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a:solidFill>
            <a:schemeClr val="bg1"/>
          </a:solidFill>
          <a:ln w="28575">
            <a:solidFill>
              <a:schemeClr val="accent2"/>
            </a:solidFill>
          </a:ln>
        </p:spPr>
        <p:txBody>
          <a:bodyPr>
            <a:normAutofit/>
          </a:bodyPr>
          <a:lstStyle/>
          <a:p>
            <a:pPr algn="ctr"/>
            <a:r>
              <a:rPr lang="en-IE" sz="4000" dirty="0"/>
              <a:t>Overview | </a:t>
            </a:r>
            <a:r>
              <a:rPr lang="en-IE" sz="4000" dirty="0" err="1"/>
              <a:t>HaPAI</a:t>
            </a:r>
            <a:r>
              <a:rPr lang="en-IE" sz="4000" dirty="0"/>
              <a:t> </a:t>
            </a:r>
          </a:p>
        </p:txBody>
      </p:sp>
      <p:sp>
        <p:nvSpPr>
          <p:cNvPr id="5" name="Slide Number Placeholder 4"/>
          <p:cNvSpPr>
            <a:spLocks noGrp="1"/>
          </p:cNvSpPr>
          <p:nvPr>
            <p:ph type="sldNum" sz="quarter" idx="12"/>
          </p:nvPr>
        </p:nvSpPr>
        <p:spPr/>
        <p:txBody>
          <a:bodyPr/>
          <a:lstStyle/>
          <a:p>
            <a:fld id="{FAAE0D06-1A68-45E3-85F1-E6C2F24F1F10}" type="slidenum">
              <a:rPr lang="en-IE" smtClean="0"/>
              <a:t>2</a:t>
            </a:fld>
            <a:endParaRPr lang="en-IE"/>
          </a:p>
        </p:txBody>
      </p:sp>
      <p:grpSp>
        <p:nvGrpSpPr>
          <p:cNvPr id="7" name="Group 6"/>
          <p:cNvGrpSpPr/>
          <p:nvPr/>
        </p:nvGrpSpPr>
        <p:grpSpPr>
          <a:xfrm>
            <a:off x="1115616" y="3175008"/>
            <a:ext cx="6696744" cy="2067001"/>
            <a:chOff x="2391344" y="1841851"/>
            <a:chExt cx="4654275" cy="1518382"/>
          </a:xfrm>
        </p:grpSpPr>
        <p:sp>
          <p:nvSpPr>
            <p:cNvPr id="8" name="Oval 7"/>
            <p:cNvSpPr/>
            <p:nvPr/>
          </p:nvSpPr>
          <p:spPr>
            <a:xfrm>
              <a:off x="5527518" y="1841851"/>
              <a:ext cx="1518101" cy="1518382"/>
            </a:xfrm>
            <a:prstGeom prst="ellipse">
              <a:avLst/>
            </a:prstGeom>
            <a:solidFill>
              <a:srgbClr val="92D050"/>
            </a:solidFill>
            <a:ln>
              <a:noFill/>
            </a:ln>
          </p:spPr>
          <p:style>
            <a:lnRef idx="2">
              <a:schemeClr val="accent3"/>
            </a:lnRef>
            <a:fillRef idx="1">
              <a:schemeClr val="lt1"/>
            </a:fillRef>
            <a:effectRef idx="0">
              <a:schemeClr val="accent3"/>
            </a:effectRef>
            <a:fontRef idx="minor">
              <a:schemeClr val="dk1"/>
            </a:fontRef>
          </p:style>
        </p:sp>
        <p:sp>
          <p:nvSpPr>
            <p:cNvPr id="9" name="Freeform 8"/>
            <p:cNvSpPr/>
            <p:nvPr/>
          </p:nvSpPr>
          <p:spPr>
            <a:xfrm>
              <a:off x="5577924" y="1892472"/>
              <a:ext cx="1406455" cy="1417139"/>
            </a:xfrm>
            <a:custGeom>
              <a:avLst/>
              <a:gdLst>
                <a:gd name="connsiteX0" fmla="*/ 0 w 1417289"/>
                <a:gd name="connsiteY0" fmla="*/ 708570 h 1417139"/>
                <a:gd name="connsiteX1" fmla="*/ 708645 w 1417289"/>
                <a:gd name="connsiteY1" fmla="*/ 0 h 1417139"/>
                <a:gd name="connsiteX2" fmla="*/ 1417290 w 1417289"/>
                <a:gd name="connsiteY2" fmla="*/ 708570 h 1417139"/>
                <a:gd name="connsiteX3" fmla="*/ 708645 w 1417289"/>
                <a:gd name="connsiteY3" fmla="*/ 1417140 h 1417139"/>
                <a:gd name="connsiteX4" fmla="*/ 0 w 1417289"/>
                <a:gd name="connsiteY4" fmla="*/ 708570 h 141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289" h="1417139">
                  <a:moveTo>
                    <a:pt x="0" y="708570"/>
                  </a:moveTo>
                  <a:cubicBezTo>
                    <a:pt x="0" y="317238"/>
                    <a:pt x="317271" y="0"/>
                    <a:pt x="708645" y="0"/>
                  </a:cubicBezTo>
                  <a:cubicBezTo>
                    <a:pt x="1100019" y="0"/>
                    <a:pt x="1417290" y="317238"/>
                    <a:pt x="1417290" y="708570"/>
                  </a:cubicBezTo>
                  <a:cubicBezTo>
                    <a:pt x="1417290" y="1099902"/>
                    <a:pt x="1100019" y="1417140"/>
                    <a:pt x="708645" y="1417140"/>
                  </a:cubicBezTo>
                  <a:cubicBezTo>
                    <a:pt x="317271" y="1417140"/>
                    <a:pt x="0" y="1099902"/>
                    <a:pt x="0" y="708570"/>
                  </a:cubicBezTo>
                  <a:close/>
                </a:path>
              </a:pathLst>
            </a:custGeom>
            <a:ln>
              <a:noFill/>
            </a:ln>
          </p:spPr>
          <p:style>
            <a:lnRef idx="2">
              <a:schemeClr val="accent3"/>
            </a:lnRef>
            <a:fillRef idx="1">
              <a:schemeClr val="lt1"/>
            </a:fillRef>
            <a:effectRef idx="0">
              <a:schemeClr val="accent3"/>
            </a:effectRef>
            <a:fontRef idx="minor">
              <a:schemeClr val="dk1"/>
            </a:fontRef>
          </p:style>
          <p:txBody>
            <a:bodyPr spcFirstLastPara="0" vert="horz" wrap="square" lIns="219121" tIns="218997" rIns="219121" bIns="218996" numCol="1" spcCol="1270" anchor="ctr" anchorCtr="0">
              <a:noAutofit/>
            </a:bodyPr>
            <a:lstStyle/>
            <a:p>
              <a:pPr lvl="0" algn="ctr" defTabSz="577850">
                <a:lnSpc>
                  <a:spcPct val="90000"/>
                </a:lnSpc>
                <a:spcBef>
                  <a:spcPct val="0"/>
                </a:spcBef>
                <a:spcAft>
                  <a:spcPct val="35000"/>
                </a:spcAft>
              </a:pPr>
              <a:r>
                <a:rPr lang="en-IE" sz="1600" b="1" kern="1200" dirty="0">
                  <a:solidFill>
                    <a:schemeClr val="tx1">
                      <a:lumMod val="50000"/>
                      <a:lumOff val="50000"/>
                    </a:schemeClr>
                  </a:solidFill>
                </a:rPr>
                <a:t>HaPAI Research and Knowledge Dissemination </a:t>
              </a:r>
            </a:p>
          </p:txBody>
        </p:sp>
        <p:sp>
          <p:nvSpPr>
            <p:cNvPr id="10" name="Teardrop 9"/>
            <p:cNvSpPr/>
            <p:nvPr/>
          </p:nvSpPr>
          <p:spPr>
            <a:xfrm rot="2700000">
              <a:off x="3960345" y="1843686"/>
              <a:ext cx="1514444" cy="1514444"/>
            </a:xfrm>
            <a:prstGeom prst="teardrop">
              <a:avLst>
                <a:gd name="adj" fmla="val 89948"/>
              </a:avLst>
            </a:prstGeom>
            <a:solidFill>
              <a:schemeClr val="accent3"/>
            </a:solidFill>
            <a:ln>
              <a:noFill/>
            </a:ln>
          </p:spPr>
          <p:style>
            <a:lnRef idx="2">
              <a:schemeClr val="accent3"/>
            </a:lnRef>
            <a:fillRef idx="1">
              <a:schemeClr val="lt1"/>
            </a:fillRef>
            <a:effectRef idx="0">
              <a:schemeClr val="accent3"/>
            </a:effectRef>
            <a:fontRef idx="minor">
              <a:schemeClr val="dk1"/>
            </a:fontRef>
          </p:style>
        </p:sp>
        <p:sp>
          <p:nvSpPr>
            <p:cNvPr id="11" name="Freeform 10"/>
            <p:cNvSpPr/>
            <p:nvPr/>
          </p:nvSpPr>
          <p:spPr>
            <a:xfrm>
              <a:off x="4028108" y="1892472"/>
              <a:ext cx="1398103" cy="1417139"/>
            </a:xfrm>
            <a:custGeom>
              <a:avLst/>
              <a:gdLst>
                <a:gd name="connsiteX0" fmla="*/ 0 w 1417289"/>
                <a:gd name="connsiteY0" fmla="*/ 708570 h 1417139"/>
                <a:gd name="connsiteX1" fmla="*/ 708645 w 1417289"/>
                <a:gd name="connsiteY1" fmla="*/ 0 h 1417139"/>
                <a:gd name="connsiteX2" fmla="*/ 1417290 w 1417289"/>
                <a:gd name="connsiteY2" fmla="*/ 708570 h 1417139"/>
                <a:gd name="connsiteX3" fmla="*/ 708645 w 1417289"/>
                <a:gd name="connsiteY3" fmla="*/ 1417140 h 1417139"/>
                <a:gd name="connsiteX4" fmla="*/ 0 w 1417289"/>
                <a:gd name="connsiteY4" fmla="*/ 708570 h 141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289" h="1417139">
                  <a:moveTo>
                    <a:pt x="0" y="708570"/>
                  </a:moveTo>
                  <a:cubicBezTo>
                    <a:pt x="0" y="317238"/>
                    <a:pt x="317271" y="0"/>
                    <a:pt x="708645" y="0"/>
                  </a:cubicBezTo>
                  <a:cubicBezTo>
                    <a:pt x="1100019" y="0"/>
                    <a:pt x="1417290" y="317238"/>
                    <a:pt x="1417290" y="708570"/>
                  </a:cubicBezTo>
                  <a:cubicBezTo>
                    <a:pt x="1417290" y="1099902"/>
                    <a:pt x="1100019" y="1417140"/>
                    <a:pt x="708645" y="1417140"/>
                  </a:cubicBezTo>
                  <a:cubicBezTo>
                    <a:pt x="317271" y="1417140"/>
                    <a:pt x="0" y="1099902"/>
                    <a:pt x="0" y="708570"/>
                  </a:cubicBezTo>
                  <a:close/>
                </a:path>
              </a:pathLst>
            </a:custGeom>
            <a:ln>
              <a:noFill/>
            </a:ln>
          </p:spPr>
          <p:style>
            <a:lnRef idx="2">
              <a:schemeClr val="accent3"/>
            </a:lnRef>
            <a:fillRef idx="1">
              <a:schemeClr val="lt1"/>
            </a:fillRef>
            <a:effectRef idx="0">
              <a:schemeClr val="accent3"/>
            </a:effectRef>
            <a:fontRef idx="minor">
              <a:schemeClr val="dk1"/>
            </a:fontRef>
          </p:style>
          <p:txBody>
            <a:bodyPr spcFirstLastPara="0" vert="horz" wrap="square" lIns="219121" tIns="218997" rIns="219121" bIns="218996" numCol="1" spcCol="1270" anchor="ctr" anchorCtr="0">
              <a:noAutofit/>
            </a:bodyPr>
            <a:lstStyle/>
            <a:p>
              <a:pPr lvl="0" algn="ctr" defTabSz="577850">
                <a:lnSpc>
                  <a:spcPct val="90000"/>
                </a:lnSpc>
                <a:spcBef>
                  <a:spcPct val="0"/>
                </a:spcBef>
                <a:spcAft>
                  <a:spcPct val="35000"/>
                </a:spcAft>
              </a:pPr>
              <a:r>
                <a:rPr lang="en-IE" sz="1600" b="1" kern="1200" dirty="0">
                  <a:solidFill>
                    <a:schemeClr val="tx1">
                      <a:lumMod val="50000"/>
                      <a:lumOff val="50000"/>
                    </a:schemeClr>
                  </a:solidFill>
                </a:rPr>
                <a:t>Local Positive Ageing Indicators and Research </a:t>
              </a:r>
            </a:p>
          </p:txBody>
        </p:sp>
        <p:sp>
          <p:nvSpPr>
            <p:cNvPr id="12" name="Teardrop 11"/>
            <p:cNvSpPr/>
            <p:nvPr/>
          </p:nvSpPr>
          <p:spPr>
            <a:xfrm rot="2700000">
              <a:off x="2391344" y="1843686"/>
              <a:ext cx="1514444" cy="1514444"/>
            </a:xfrm>
            <a:prstGeom prst="teardrop">
              <a:avLst>
                <a:gd name="adj" fmla="val 91130"/>
              </a:avLst>
            </a:prstGeom>
            <a:solidFill>
              <a:srgbClr val="92D050"/>
            </a:solidFill>
            <a:ln>
              <a:noFill/>
            </a:ln>
          </p:spPr>
          <p:style>
            <a:lnRef idx="2">
              <a:schemeClr val="accent3"/>
            </a:lnRef>
            <a:fillRef idx="1">
              <a:schemeClr val="lt1"/>
            </a:fillRef>
            <a:effectRef idx="0">
              <a:schemeClr val="accent3"/>
            </a:effectRef>
            <a:fontRef idx="minor">
              <a:schemeClr val="dk1"/>
            </a:fontRef>
          </p:style>
        </p:sp>
        <p:sp>
          <p:nvSpPr>
            <p:cNvPr id="13" name="Freeform 12"/>
            <p:cNvSpPr/>
            <p:nvPr/>
          </p:nvSpPr>
          <p:spPr>
            <a:xfrm>
              <a:off x="2439921" y="1892472"/>
              <a:ext cx="1417289" cy="1417139"/>
            </a:xfrm>
            <a:custGeom>
              <a:avLst/>
              <a:gdLst>
                <a:gd name="connsiteX0" fmla="*/ 0 w 1417289"/>
                <a:gd name="connsiteY0" fmla="*/ 708570 h 1417139"/>
                <a:gd name="connsiteX1" fmla="*/ 708645 w 1417289"/>
                <a:gd name="connsiteY1" fmla="*/ 0 h 1417139"/>
                <a:gd name="connsiteX2" fmla="*/ 1417290 w 1417289"/>
                <a:gd name="connsiteY2" fmla="*/ 708570 h 1417139"/>
                <a:gd name="connsiteX3" fmla="*/ 708645 w 1417289"/>
                <a:gd name="connsiteY3" fmla="*/ 1417140 h 1417139"/>
                <a:gd name="connsiteX4" fmla="*/ 0 w 1417289"/>
                <a:gd name="connsiteY4" fmla="*/ 708570 h 1417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289" h="1417139">
                  <a:moveTo>
                    <a:pt x="0" y="708570"/>
                  </a:moveTo>
                  <a:cubicBezTo>
                    <a:pt x="0" y="317238"/>
                    <a:pt x="317271" y="0"/>
                    <a:pt x="708645" y="0"/>
                  </a:cubicBezTo>
                  <a:cubicBezTo>
                    <a:pt x="1100019" y="0"/>
                    <a:pt x="1417290" y="317238"/>
                    <a:pt x="1417290" y="708570"/>
                  </a:cubicBezTo>
                  <a:cubicBezTo>
                    <a:pt x="1417290" y="1099902"/>
                    <a:pt x="1100019" y="1417140"/>
                    <a:pt x="708645" y="1417140"/>
                  </a:cubicBezTo>
                  <a:cubicBezTo>
                    <a:pt x="317271" y="1417140"/>
                    <a:pt x="0" y="1099902"/>
                    <a:pt x="0" y="708570"/>
                  </a:cubicBezTo>
                  <a:close/>
                </a:path>
              </a:pathLst>
            </a:custGeom>
            <a:ln>
              <a:noFill/>
            </a:ln>
          </p:spPr>
          <p:style>
            <a:lnRef idx="2">
              <a:schemeClr val="accent3"/>
            </a:lnRef>
            <a:fillRef idx="1">
              <a:schemeClr val="lt1"/>
            </a:fillRef>
            <a:effectRef idx="0">
              <a:schemeClr val="accent3"/>
            </a:effectRef>
            <a:fontRef idx="minor">
              <a:schemeClr val="dk1"/>
            </a:fontRef>
          </p:style>
          <p:txBody>
            <a:bodyPr spcFirstLastPara="0" vert="horz" wrap="square" lIns="219121" tIns="218997" rIns="219121" bIns="218996" numCol="1" spcCol="1270" anchor="ctr" anchorCtr="0">
              <a:noAutofit/>
            </a:bodyPr>
            <a:lstStyle/>
            <a:p>
              <a:pPr lvl="0" algn="ctr" defTabSz="577850">
                <a:lnSpc>
                  <a:spcPct val="90000"/>
                </a:lnSpc>
                <a:spcBef>
                  <a:spcPct val="0"/>
                </a:spcBef>
                <a:spcAft>
                  <a:spcPct val="35000"/>
                </a:spcAft>
              </a:pPr>
              <a:r>
                <a:rPr lang="en-IE" sz="1600" b="1" kern="1200" dirty="0">
                  <a:solidFill>
                    <a:schemeClr val="tx1">
                      <a:lumMod val="50000"/>
                      <a:lumOff val="50000"/>
                    </a:schemeClr>
                  </a:solidFill>
                </a:rPr>
                <a:t>National Positive Ageing Indicators and Research </a:t>
              </a:r>
              <a:endParaRPr lang="en-IE" sz="1600" kern="1200" dirty="0">
                <a:solidFill>
                  <a:schemeClr val="tx1">
                    <a:lumMod val="50000"/>
                    <a:lumOff val="50000"/>
                  </a:schemeClr>
                </a:solidFill>
              </a:endParaRPr>
            </a:p>
          </p:txBody>
        </p:sp>
      </p:grpSp>
      <p:pic>
        <p:nvPicPr>
          <p:cNvPr id="10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5863583"/>
            <a:ext cx="1495847" cy="8233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1" y="5863581"/>
            <a:ext cx="1304091" cy="8233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3762" y="5863583"/>
            <a:ext cx="1648238" cy="8233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4" y="5863581"/>
            <a:ext cx="1505782" cy="9150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scription: C:\Users\gibneys\Pictures\Hapai Banner\PS1 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5863580"/>
            <a:ext cx="2216652" cy="8841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descr="Description: C:\Users\gibneys\Pictures\Hapai Banner\HI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5776" y="5863581"/>
            <a:ext cx="870481" cy="8841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0" y="43934"/>
            <a:ext cx="186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4765045"/>
            <a:ext cx="2184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1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IE"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a:xfrm>
            <a:off x="670813" y="1276995"/>
            <a:ext cx="7658362" cy="1877437"/>
          </a:xfrm>
          <a:prstGeom prst="rect">
            <a:avLst/>
          </a:prstGeom>
        </p:spPr>
        <p:txBody>
          <a:bodyPr wrap="square">
            <a:spAutoFit/>
          </a:bodyPr>
          <a:lstStyle/>
          <a:p>
            <a:r>
              <a:rPr lang="en-IE" sz="2400" spc="150" dirty="0">
                <a:solidFill>
                  <a:schemeClr val="tx1">
                    <a:lumMod val="50000"/>
                    <a:lumOff val="50000"/>
                  </a:schemeClr>
                </a:solidFill>
              </a:rPr>
              <a:t>The Healthy and Positive Ageing Initiative (HaPAI) is a joint research initiative, led by the Department of Health, with the HSE, Age Friendly Ireland and the Atlantic Philanthropies. </a:t>
            </a:r>
          </a:p>
          <a:p>
            <a:endParaRPr lang="en-IE" sz="2000" spc="150" dirty="0">
              <a:solidFill>
                <a:schemeClr val="tx1">
                  <a:lumMod val="50000"/>
                  <a:lumOff val="50000"/>
                </a:schemeClr>
              </a:solidFill>
            </a:endParaRPr>
          </a:p>
        </p:txBody>
      </p:sp>
    </p:spTree>
    <p:extLst>
      <p:ext uri="{BB962C8B-B14F-4D97-AF65-F5344CB8AC3E}">
        <p14:creationId xmlns:p14="http://schemas.microsoft.com/office/powerpoint/2010/main" val="833103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52400"/>
            <a:ext cx="8003232" cy="828328"/>
          </a:xfrm>
          <a:solidFill>
            <a:schemeClr val="bg1"/>
          </a:solidFill>
        </p:spPr>
        <p:txBody>
          <a:bodyPr anchor="ctr"/>
          <a:lstStyle/>
          <a:p>
            <a:r>
              <a:rPr lang="en-IE" dirty="0"/>
              <a:t>Neighbourhood satisfaction by area</a:t>
            </a:r>
          </a:p>
        </p:txBody>
      </p:sp>
      <p:sp>
        <p:nvSpPr>
          <p:cNvPr id="4" name="Slide Number Placeholder 3"/>
          <p:cNvSpPr>
            <a:spLocks noGrp="1"/>
          </p:cNvSpPr>
          <p:nvPr>
            <p:ph type="sldNum" sz="quarter" idx="12"/>
          </p:nvPr>
        </p:nvSpPr>
        <p:spPr/>
        <p:txBody>
          <a:bodyPr/>
          <a:lstStyle/>
          <a:p>
            <a:fld id="{A6284E11-C565-468B-9F30-600202B445D8}" type="slidenum">
              <a:rPr lang="en-IE" smtClean="0"/>
              <a:t>20</a:t>
            </a:fld>
            <a:endParaRPr lang="en-IE"/>
          </a:p>
        </p:txBody>
      </p:sp>
      <p:graphicFrame>
        <p:nvGraphicFramePr>
          <p:cNvPr id="8" name="Chart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199221292"/>
              </p:ext>
            </p:extLst>
          </p:nvPr>
        </p:nvGraphicFramePr>
        <p:xfrm>
          <a:off x="614362" y="1340767"/>
          <a:ext cx="7915275" cy="47266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099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2344"/>
          </a:xfrm>
          <a:solidFill>
            <a:schemeClr val="bg1"/>
          </a:solidFill>
        </p:spPr>
        <p:txBody>
          <a:bodyPr anchor="ctr">
            <a:normAutofit fontScale="90000"/>
          </a:bodyPr>
          <a:lstStyle/>
          <a:p>
            <a:pPr>
              <a:spcBef>
                <a:spcPts val="600"/>
              </a:spcBef>
            </a:pPr>
            <a:r>
              <a:rPr lang="en-IE" dirty="0"/>
              <a:t>How difficult is it for you to walk a quarter of a mile?</a:t>
            </a:r>
          </a:p>
        </p:txBody>
      </p:sp>
      <p:sp>
        <p:nvSpPr>
          <p:cNvPr id="4" name="Slide Number Placeholder 3"/>
          <p:cNvSpPr>
            <a:spLocks noGrp="1"/>
          </p:cNvSpPr>
          <p:nvPr>
            <p:ph type="sldNum" sz="quarter" idx="12"/>
          </p:nvPr>
        </p:nvSpPr>
        <p:spPr/>
        <p:txBody>
          <a:bodyPr/>
          <a:lstStyle/>
          <a:p>
            <a:fld id="{A6284E11-C565-468B-9F30-600202B445D8}" type="slidenum">
              <a:rPr lang="en-IE" smtClean="0"/>
              <a:t>21</a:t>
            </a:fld>
            <a:endParaRPr lang="en-IE"/>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119336145"/>
              </p:ext>
            </p:extLst>
          </p:nvPr>
        </p:nvGraphicFramePr>
        <p:xfrm>
          <a:off x="457200" y="1219200"/>
          <a:ext cx="8229600" cy="513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6855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900336"/>
          </a:xfrm>
          <a:solidFill>
            <a:schemeClr val="bg1"/>
          </a:solidFill>
          <a:ln>
            <a:solidFill>
              <a:srgbClr val="7030A0"/>
            </a:solidFill>
          </a:ln>
        </p:spPr>
        <p:txBody>
          <a:bodyPr anchor="ctr">
            <a:normAutofit/>
          </a:bodyPr>
          <a:lstStyle/>
          <a:p>
            <a:r>
              <a:rPr lang="en-IE" dirty="0"/>
              <a:t>Survey Questions – Transportation</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22</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p:spPr>
        <p:txBody>
          <a:bodyPr>
            <a:normAutofit lnSpcReduction="10000"/>
          </a:bodyPr>
          <a:lstStyle/>
          <a:p>
            <a:pPr marL="180000" lvl="2" indent="0">
              <a:buNone/>
            </a:pPr>
            <a:r>
              <a:rPr lang="en-GB" sz="2400" dirty="0"/>
              <a:t>Respondents were asked what mode of transport they had used within the past week. They were given a broad range of options to choose from </a:t>
            </a:r>
          </a:p>
          <a:p>
            <a:pPr lvl="3">
              <a:buClr>
                <a:srgbClr val="0070C0"/>
              </a:buClr>
            </a:pPr>
            <a:r>
              <a:rPr lang="en-GB" sz="2200" dirty="0"/>
              <a:t>did you drive yourself?</a:t>
            </a:r>
          </a:p>
          <a:p>
            <a:pPr lvl="3">
              <a:buClr>
                <a:srgbClr val="0070C0"/>
              </a:buClr>
            </a:pPr>
            <a:r>
              <a:rPr lang="en-GB" sz="2200" dirty="0"/>
              <a:t>were you driven as a passenger?</a:t>
            </a:r>
          </a:p>
          <a:p>
            <a:pPr lvl="3">
              <a:buClr>
                <a:srgbClr val="0070C0"/>
              </a:buClr>
            </a:pPr>
            <a:r>
              <a:rPr lang="en-GB" sz="2200" dirty="0"/>
              <a:t>did you use a public bus (city)?</a:t>
            </a:r>
          </a:p>
          <a:p>
            <a:pPr lvl="3">
              <a:buClr>
                <a:srgbClr val="0070C0"/>
              </a:buClr>
            </a:pPr>
            <a:r>
              <a:rPr lang="en-GB" sz="2200" dirty="0"/>
              <a:t>did you use a public bus (intercity)?</a:t>
            </a:r>
          </a:p>
          <a:p>
            <a:pPr lvl="3">
              <a:buClr>
                <a:srgbClr val="0070C0"/>
              </a:buClr>
            </a:pPr>
            <a:r>
              <a:rPr lang="en-GB" sz="2200" dirty="0"/>
              <a:t>did you use a public bus (rural)?</a:t>
            </a:r>
          </a:p>
          <a:p>
            <a:pPr lvl="3">
              <a:buClr>
                <a:srgbClr val="0070C0"/>
              </a:buClr>
            </a:pPr>
            <a:r>
              <a:rPr lang="en-GB" sz="2200" dirty="0"/>
              <a:t>did you use a taxi / hackney?</a:t>
            </a:r>
          </a:p>
          <a:p>
            <a:pPr lvl="3">
              <a:buClr>
                <a:srgbClr val="0070C0"/>
              </a:buClr>
            </a:pPr>
            <a:r>
              <a:rPr lang="en-GB" sz="2200" dirty="0"/>
              <a:t>did you use the train (commuter)?</a:t>
            </a:r>
          </a:p>
          <a:p>
            <a:pPr lvl="3">
              <a:buClr>
                <a:srgbClr val="0070C0"/>
              </a:buClr>
            </a:pPr>
            <a:r>
              <a:rPr lang="en-GB" sz="2200" dirty="0"/>
              <a:t>did you use the Dart / Luas?</a:t>
            </a:r>
          </a:p>
          <a:p>
            <a:pPr lvl="3">
              <a:buClr>
                <a:srgbClr val="0070C0"/>
              </a:buClr>
            </a:pPr>
            <a:r>
              <a:rPr lang="en-GB" sz="2200" dirty="0"/>
              <a:t>did you use the train (intercity)?</a:t>
            </a:r>
          </a:p>
          <a:p>
            <a:pPr lvl="3">
              <a:buClr>
                <a:srgbClr val="0070C0"/>
              </a:buClr>
            </a:pPr>
            <a:r>
              <a:rPr lang="en-GB" sz="2200" dirty="0"/>
              <a:t>did you use the rural transport scheme?</a:t>
            </a:r>
          </a:p>
          <a:p>
            <a:pPr marL="594360" lvl="2" indent="0">
              <a:buNone/>
            </a:pPr>
            <a:endParaRPr lang="en-GB" dirty="0"/>
          </a:p>
        </p:txBody>
      </p:sp>
    </p:spTree>
    <p:extLst>
      <p:ext uri="{BB962C8B-B14F-4D97-AF65-F5344CB8AC3E}">
        <p14:creationId xmlns:p14="http://schemas.microsoft.com/office/powerpoint/2010/main" val="170322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a:solidFill>
            <a:schemeClr val="bg1"/>
          </a:solidFill>
        </p:spPr>
        <p:txBody>
          <a:bodyPr>
            <a:normAutofit/>
          </a:bodyPr>
          <a:lstStyle/>
          <a:p>
            <a:r>
              <a:rPr lang="en-IE" sz="2800" b="1" dirty="0"/>
              <a:t>Transport Difficulties and Driving</a:t>
            </a:r>
            <a:endParaRPr lang="en-IE" sz="2800" i="1" dirty="0"/>
          </a:p>
        </p:txBody>
      </p:sp>
      <p:sp>
        <p:nvSpPr>
          <p:cNvPr id="3" name="Slide Number Placeholder 2"/>
          <p:cNvSpPr>
            <a:spLocks noGrp="1"/>
          </p:cNvSpPr>
          <p:nvPr>
            <p:ph type="sldNum" sz="quarter" idx="12"/>
          </p:nvPr>
        </p:nvSpPr>
        <p:spPr/>
        <p:txBody>
          <a:bodyPr/>
          <a:lstStyle/>
          <a:p>
            <a:fld id="{A2BA9BD5-74A0-47DC-80D9-FC1941EE8D44}" type="slidenum">
              <a:rPr lang="en-IE" smtClean="0"/>
              <a:t>23</a:t>
            </a:fld>
            <a:endParaRPr lang="en-IE"/>
          </a:p>
        </p:txBody>
      </p:sp>
      <p:sp>
        <p:nvSpPr>
          <p:cNvPr id="4" name="TextBox 3"/>
          <p:cNvSpPr txBox="1"/>
          <p:nvPr/>
        </p:nvSpPr>
        <p:spPr>
          <a:xfrm>
            <a:off x="395536" y="1284008"/>
            <a:ext cx="7999708" cy="2708434"/>
          </a:xfrm>
          <a:prstGeom prst="rect">
            <a:avLst/>
          </a:prstGeom>
          <a:noFill/>
        </p:spPr>
        <p:txBody>
          <a:bodyPr wrap="square" rtlCol="0">
            <a:spAutoFit/>
          </a:bodyPr>
          <a:lstStyle/>
          <a:p>
            <a:pPr marL="285750" indent="-285750">
              <a:buFont typeface="Arial" panose="020B0604020202020204" pitchFamily="34" charset="0"/>
              <a:buChar char="•"/>
            </a:pPr>
            <a:r>
              <a:rPr lang="en-IE" dirty="0"/>
              <a:t>70.5% of Mayo people had driven themselves in the previous week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sz="2000" dirty="0"/>
          </a:p>
          <a:p>
            <a:endParaRPr lang="en-IE" sz="2000" dirty="0"/>
          </a:p>
          <a:p>
            <a:pPr lvl="1"/>
            <a:endParaRPr lang="en-IE" sz="2000" dirty="0"/>
          </a:p>
          <a:p>
            <a:pPr lvl="1"/>
            <a:endParaRPr lang="en-IE" sz="2000"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u="sng" dirty="0"/>
              <a:t>In the full sample, people who had not driven in the previous week were more likely to report </a:t>
            </a:r>
            <a:r>
              <a:rPr lang="en-IE" b="1" u="sng" dirty="0"/>
              <a:t>at least one difficulty caused by lack of transport</a:t>
            </a:r>
            <a:r>
              <a:rPr lang="en-IE" u="sng" dirty="0"/>
              <a:t>:</a:t>
            </a:r>
          </a:p>
        </p:txBody>
      </p:sp>
      <p:sp>
        <p:nvSpPr>
          <p:cNvPr id="6" name="Oval 5"/>
          <p:cNvSpPr/>
          <p:nvPr/>
        </p:nvSpPr>
        <p:spPr>
          <a:xfrm>
            <a:off x="1043607" y="1892525"/>
            <a:ext cx="1800201" cy="124475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81.9%</a:t>
            </a:r>
          </a:p>
        </p:txBody>
      </p:sp>
      <p:sp>
        <p:nvSpPr>
          <p:cNvPr id="10" name="Oval 9"/>
          <p:cNvSpPr/>
          <p:nvPr/>
        </p:nvSpPr>
        <p:spPr>
          <a:xfrm>
            <a:off x="4649007" y="1892525"/>
            <a:ext cx="1666146" cy="124475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t>55.7%</a:t>
            </a:r>
          </a:p>
        </p:txBody>
      </p:sp>
      <p:sp>
        <p:nvSpPr>
          <p:cNvPr id="12" name="TextBox 11"/>
          <p:cNvSpPr txBox="1"/>
          <p:nvPr/>
        </p:nvSpPr>
        <p:spPr>
          <a:xfrm>
            <a:off x="2843808" y="2460173"/>
            <a:ext cx="1368152" cy="338554"/>
          </a:xfrm>
          <a:prstGeom prst="rect">
            <a:avLst/>
          </a:prstGeom>
          <a:noFill/>
        </p:spPr>
        <p:txBody>
          <a:bodyPr wrap="square" rtlCol="0">
            <a:spAutoFit/>
          </a:bodyPr>
          <a:lstStyle/>
          <a:p>
            <a:r>
              <a:rPr lang="en-IE" sz="1600" dirty="0"/>
              <a:t>Aged 55-69</a:t>
            </a:r>
          </a:p>
        </p:txBody>
      </p:sp>
      <p:sp>
        <p:nvSpPr>
          <p:cNvPr id="13" name="TextBox 12"/>
          <p:cNvSpPr txBox="1"/>
          <p:nvPr/>
        </p:nvSpPr>
        <p:spPr>
          <a:xfrm>
            <a:off x="6315153" y="2414006"/>
            <a:ext cx="1440160" cy="338554"/>
          </a:xfrm>
          <a:prstGeom prst="rect">
            <a:avLst/>
          </a:prstGeom>
          <a:noFill/>
        </p:spPr>
        <p:txBody>
          <a:bodyPr wrap="square" rtlCol="0">
            <a:spAutoFit/>
          </a:bodyPr>
          <a:lstStyle/>
          <a:p>
            <a:r>
              <a:rPr lang="en-IE" sz="1600" dirty="0"/>
              <a:t>Aged 70+</a:t>
            </a:r>
          </a:p>
        </p:txBody>
      </p:sp>
      <p:graphicFrame>
        <p:nvGraphicFramePr>
          <p:cNvPr id="14" name="Chart 13"/>
          <p:cNvGraphicFramePr>
            <a:graphicFrameLocks/>
          </p:cNvGraphicFramePr>
          <p:nvPr>
            <p:extLst>
              <p:ext uri="{D42A27DB-BD31-4B8C-83A1-F6EECF244321}">
                <p14:modId xmlns:p14="http://schemas.microsoft.com/office/powerpoint/2010/main" val="1362324446"/>
              </p:ext>
            </p:extLst>
          </p:nvPr>
        </p:nvGraphicFramePr>
        <p:xfrm>
          <a:off x="1010931" y="3905125"/>
          <a:ext cx="6912768" cy="23700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984505"/>
      </p:ext>
    </p:extLst>
  </p:cSld>
  <p:clrMapOvr>
    <a:masterClrMapping/>
  </p:clrMapOvr>
  <mc:AlternateContent xmlns:mc="http://schemas.openxmlformats.org/markup-compatibility/2006" xmlns:p14="http://schemas.microsoft.com/office/powerpoint/2010/main">
    <mc:Choice Requires="p14">
      <p:transition spd="slow" p14:dur="2000" advTm="9361"/>
    </mc:Choice>
    <mc:Fallback xmlns="">
      <p:transition spd="slow" advTm="936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900336"/>
          </a:xfrm>
          <a:solidFill>
            <a:schemeClr val="bg1"/>
          </a:solidFill>
          <a:ln>
            <a:solidFill>
              <a:srgbClr val="7030A0"/>
            </a:solidFill>
          </a:ln>
        </p:spPr>
        <p:txBody>
          <a:bodyPr anchor="ctr">
            <a:normAutofit/>
          </a:bodyPr>
          <a:lstStyle/>
          <a:p>
            <a:r>
              <a:rPr lang="en-IE" dirty="0"/>
              <a:t>Survey Questions – Transportation</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24</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p:spPr>
        <p:txBody>
          <a:bodyPr>
            <a:normAutofit/>
          </a:bodyPr>
          <a:lstStyle/>
          <a:p>
            <a:pPr marL="180000" lvl="2" indent="0">
              <a:buNone/>
            </a:pPr>
            <a:r>
              <a:rPr lang="en-IE" sz="2400" dirty="0"/>
              <a:t>Respondents were also asked how often transport problems had an impact on the following </a:t>
            </a:r>
          </a:p>
          <a:p>
            <a:pPr marL="522900" lvl="2" indent="-342900">
              <a:buClr>
                <a:schemeClr val="tx2"/>
              </a:buClr>
            </a:pPr>
            <a:r>
              <a:rPr lang="en-IE" sz="2400" dirty="0"/>
              <a:t>How you socialise with others, (</a:t>
            </a:r>
            <a:r>
              <a:rPr lang="en-IE" sz="2400" dirty="0" err="1"/>
              <a:t>eg</a:t>
            </a:r>
            <a:r>
              <a:rPr lang="en-IE" sz="2400" dirty="0"/>
              <a:t> visiting family/friends)</a:t>
            </a:r>
          </a:p>
          <a:p>
            <a:pPr marL="522900" lvl="2" indent="-342900">
              <a:buClr>
                <a:schemeClr val="tx2"/>
              </a:buClr>
            </a:pPr>
            <a:r>
              <a:rPr lang="en-IE" sz="2400" dirty="0"/>
              <a:t>Your ability to do essential tasks </a:t>
            </a:r>
            <a:r>
              <a:rPr lang="en-IE" sz="2400" dirty="0" err="1"/>
              <a:t>eg</a:t>
            </a:r>
            <a:r>
              <a:rPr lang="en-IE" sz="2400" dirty="0"/>
              <a:t> shopping, going to the post-office/bank/church? </a:t>
            </a:r>
          </a:p>
          <a:p>
            <a:pPr marL="522900" lvl="2" indent="-342900">
              <a:buClr>
                <a:schemeClr val="tx2"/>
              </a:buClr>
            </a:pPr>
            <a:r>
              <a:rPr lang="en-IE" sz="2400" dirty="0"/>
              <a:t>Your ability to attend health and social care appointments such as out-patient clinics at the hospital?</a:t>
            </a:r>
          </a:p>
          <a:p>
            <a:pPr marL="180000" lvl="2" indent="0">
              <a:buNone/>
            </a:pPr>
            <a:endParaRPr lang="en-IE" sz="2400" dirty="0"/>
          </a:p>
          <a:p>
            <a:pPr marL="180000" lvl="2" indent="0">
              <a:buNone/>
            </a:pPr>
            <a:r>
              <a:rPr lang="en-IE" sz="2400" b="1" i="1" dirty="0"/>
              <a:t>The options given were; Never; Rarely; Some of the time; Most of the time; All of the time</a:t>
            </a:r>
            <a:r>
              <a:rPr lang="en-IE" sz="2400" dirty="0"/>
              <a:t>	</a:t>
            </a:r>
            <a:endParaRPr lang="en-GB" dirty="0"/>
          </a:p>
        </p:txBody>
      </p:sp>
    </p:spTree>
    <p:extLst>
      <p:ext uri="{BB962C8B-B14F-4D97-AF65-F5344CB8AC3E}">
        <p14:creationId xmlns:p14="http://schemas.microsoft.com/office/powerpoint/2010/main" val="64466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787208" cy="936104"/>
          </a:xfrm>
          <a:solidFill>
            <a:schemeClr val="bg1"/>
          </a:solidFill>
        </p:spPr>
        <p:txBody>
          <a:bodyPr>
            <a:normAutofit fontScale="90000"/>
          </a:bodyPr>
          <a:lstStyle/>
          <a:p>
            <a:r>
              <a:rPr lang="en-IE" dirty="0">
                <a:latin typeface="+mn-lt"/>
              </a:rPr>
              <a:t>Difficulty with transport most or all of the time -  % Yes</a:t>
            </a:r>
          </a:p>
        </p:txBody>
      </p:sp>
      <p:sp>
        <p:nvSpPr>
          <p:cNvPr id="4" name="Slide Number Placeholder 3"/>
          <p:cNvSpPr>
            <a:spLocks noGrp="1"/>
          </p:cNvSpPr>
          <p:nvPr>
            <p:ph type="sldNum" sz="quarter" idx="12"/>
          </p:nvPr>
        </p:nvSpPr>
        <p:spPr/>
        <p:txBody>
          <a:bodyPr/>
          <a:lstStyle/>
          <a:p>
            <a:fld id="{A6284E11-C565-468B-9F30-600202B445D8}" type="slidenum">
              <a:rPr lang="en-IE" smtClean="0"/>
              <a:t>25</a:t>
            </a:fld>
            <a:endParaRPr lang="en-IE"/>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156850109"/>
              </p:ext>
            </p:extLst>
          </p:nvPr>
        </p:nvGraphicFramePr>
        <p:xfrm>
          <a:off x="395536" y="1196752"/>
          <a:ext cx="82296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2345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328"/>
          </a:xfrm>
          <a:solidFill>
            <a:schemeClr val="bg1"/>
          </a:solidFill>
        </p:spPr>
        <p:txBody>
          <a:bodyPr>
            <a:normAutofit/>
          </a:bodyPr>
          <a:lstStyle/>
          <a:p>
            <a:r>
              <a:rPr lang="en-IE" dirty="0"/>
              <a:t>Difficulty with transport, by non drivers</a:t>
            </a:r>
          </a:p>
        </p:txBody>
      </p:sp>
      <p:sp>
        <p:nvSpPr>
          <p:cNvPr id="4" name="Slide Number Placeholder 3"/>
          <p:cNvSpPr>
            <a:spLocks noGrp="1"/>
          </p:cNvSpPr>
          <p:nvPr>
            <p:ph type="sldNum" sz="quarter" idx="12"/>
          </p:nvPr>
        </p:nvSpPr>
        <p:spPr/>
        <p:txBody>
          <a:bodyPr/>
          <a:lstStyle/>
          <a:p>
            <a:fld id="{A6284E11-C565-468B-9F30-600202B445D8}" type="slidenum">
              <a:rPr lang="en-IE" smtClean="0"/>
              <a:t>26</a:t>
            </a:fld>
            <a:endParaRPr lang="en-IE"/>
          </a:p>
        </p:txBody>
      </p:sp>
      <p:graphicFrame>
        <p:nvGraphicFramePr>
          <p:cNvPr id="10" name="Content Placeholder 9">
            <a:extLst>
              <a:ext uri="{FF2B5EF4-FFF2-40B4-BE49-F238E27FC236}">
                <a16:creationId xmlns:a16="http://schemas.microsoft.com/office/drawing/2014/main" id="{2EFB6F30-6048-4783-BEFC-55A11E69FE57}"/>
              </a:ext>
            </a:extLst>
          </p:cNvPr>
          <p:cNvGraphicFramePr>
            <a:graphicFrameLocks noGrp="1"/>
          </p:cNvGraphicFramePr>
          <p:nvPr>
            <p:ph sz="quarter" idx="1"/>
            <p:extLst>
              <p:ext uri="{D42A27DB-BD31-4B8C-83A1-F6EECF244321}">
                <p14:modId xmlns:p14="http://schemas.microsoft.com/office/powerpoint/2010/main" val="4285150368"/>
              </p:ext>
            </p:extLst>
          </p:nvPr>
        </p:nvGraphicFramePr>
        <p:xfrm>
          <a:off x="395536" y="1268760"/>
          <a:ext cx="8229600" cy="5153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924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chor="t">
            <a:noAutofit/>
          </a:bodyPr>
          <a:lstStyle/>
          <a:p>
            <a:r>
              <a:rPr lang="en-IE" sz="2800" dirty="0"/>
              <a:t>Poor or very poor rating of public transport options?</a:t>
            </a:r>
            <a:endParaRPr lang="en-IE" sz="2800" i="1" dirty="0"/>
          </a:p>
        </p:txBody>
      </p:sp>
      <p:sp>
        <p:nvSpPr>
          <p:cNvPr id="3" name="Slide Number Placeholder 2"/>
          <p:cNvSpPr>
            <a:spLocks noGrp="1"/>
          </p:cNvSpPr>
          <p:nvPr>
            <p:ph type="sldNum" sz="quarter" idx="12"/>
          </p:nvPr>
        </p:nvSpPr>
        <p:spPr/>
        <p:txBody>
          <a:bodyPr/>
          <a:lstStyle/>
          <a:p>
            <a:fld id="{A2BA9BD5-74A0-47DC-80D9-FC1941EE8D44}" type="slidenum">
              <a:rPr lang="en-IE" b="1" smtClean="0">
                <a:solidFill>
                  <a:schemeClr val="bg1"/>
                </a:solidFill>
              </a:rPr>
              <a:t>27</a:t>
            </a:fld>
            <a:endParaRPr lang="en-IE" b="1" dirty="0">
              <a:solidFill>
                <a:schemeClr val="bg1"/>
              </a:solidFill>
            </a:endParaRPr>
          </a:p>
        </p:txBody>
      </p:sp>
      <p:graphicFrame>
        <p:nvGraphicFramePr>
          <p:cNvPr id="8" name="Content Placeholder 7">
            <a:extLst>
              <a:ext uri="{FF2B5EF4-FFF2-40B4-BE49-F238E27FC236}">
                <a16:creationId xmlns:a16="http://schemas.microsoft.com/office/drawing/2014/main" id="{90261F8C-7B32-4BC4-A04A-CFDFD76EC20C}"/>
              </a:ext>
            </a:extLst>
          </p:cNvPr>
          <p:cNvGraphicFramePr>
            <a:graphicFrameLocks noGrp="1"/>
          </p:cNvGraphicFramePr>
          <p:nvPr>
            <p:ph sz="quarter" idx="1"/>
            <p:extLst>
              <p:ext uri="{D42A27DB-BD31-4B8C-83A1-F6EECF244321}">
                <p14:modId xmlns:p14="http://schemas.microsoft.com/office/powerpoint/2010/main" val="255832335"/>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8387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000" dirty="0">
                <a:solidFill>
                  <a:srgbClr val="C00000"/>
                </a:solidFill>
                <a:latin typeface="Calibri"/>
                <a:cs typeface="Times New Roman"/>
              </a:rPr>
              <a:t>Housing</a:t>
            </a:r>
            <a:endParaRPr lang="en-IE" sz="4000" dirty="0">
              <a:solidFill>
                <a:srgbClr val="C00000"/>
              </a:solidFill>
            </a:endParaRPr>
          </a:p>
        </p:txBody>
      </p:sp>
      <p:sp>
        <p:nvSpPr>
          <p:cNvPr id="5" name="Subtitle 4"/>
          <p:cNvSpPr>
            <a:spLocks noGrp="1"/>
          </p:cNvSpPr>
          <p:nvPr>
            <p:ph type="subTitle" idx="1"/>
          </p:nvPr>
        </p:nvSpPr>
        <p:spPr/>
        <p:txBody>
          <a:bodyPr/>
          <a:lstStyle/>
          <a:p>
            <a:r>
              <a:rPr lang="en-IE" dirty="0"/>
              <a:t>Conditions; Facilities and Upkeep</a:t>
            </a:r>
          </a:p>
        </p:txBody>
      </p:sp>
      <p:sp>
        <p:nvSpPr>
          <p:cNvPr id="3" name="Rectangle 2"/>
          <p:cNvSpPr/>
          <p:nvPr/>
        </p:nvSpPr>
        <p:spPr>
          <a:xfrm>
            <a:off x="539552" y="692696"/>
            <a:ext cx="1440160" cy="400110"/>
          </a:xfrm>
          <a:prstGeom prst="rect">
            <a:avLst/>
          </a:prstGeom>
        </p:spPr>
        <p:txBody>
          <a:bodyPr wrap="square">
            <a:spAutoFit/>
          </a:bodyPr>
          <a:lstStyle/>
          <a:p>
            <a:r>
              <a:rPr lang="en-IE" sz="2000" dirty="0"/>
              <a:t>Security</a:t>
            </a:r>
          </a:p>
        </p:txBody>
      </p:sp>
    </p:spTree>
    <p:extLst>
      <p:ext uri="{BB962C8B-B14F-4D97-AF65-F5344CB8AC3E}">
        <p14:creationId xmlns:p14="http://schemas.microsoft.com/office/powerpoint/2010/main" val="415345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accent1"/>
          </a:solidFill>
        </p:spPr>
        <p:txBody>
          <a:bodyPr/>
          <a:lstStyle/>
          <a:p>
            <a:r>
              <a:rPr lang="en-IE" dirty="0">
                <a:solidFill>
                  <a:schemeClr val="bg1"/>
                </a:solidFill>
              </a:rPr>
              <a:t>Survey Questions – Housing</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29</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a:ln w="25400">
            <a:solidFill>
              <a:schemeClr val="accent1"/>
            </a:solidFill>
          </a:ln>
        </p:spPr>
        <p:txBody>
          <a:bodyPr>
            <a:normAutofit/>
          </a:bodyPr>
          <a:lstStyle/>
          <a:p>
            <a:r>
              <a:rPr lang="en-IE" sz="2000" dirty="0"/>
              <a:t>We asked people a range of questions about their housing. They were asked whether they had any of the following problems </a:t>
            </a:r>
          </a:p>
          <a:p>
            <a:pPr lvl="1">
              <a:buClr>
                <a:schemeClr val="accent1"/>
              </a:buClr>
            </a:pPr>
            <a:r>
              <a:rPr lang="en-IE" sz="2000" dirty="0"/>
              <a:t>- shortage of space</a:t>
            </a:r>
          </a:p>
          <a:p>
            <a:pPr lvl="1">
              <a:buClr>
                <a:schemeClr val="accent1"/>
              </a:buClr>
            </a:pPr>
            <a:r>
              <a:rPr lang="en-IE" sz="2000" dirty="0"/>
              <a:t>- home too big for current needs</a:t>
            </a:r>
          </a:p>
          <a:p>
            <a:pPr lvl="1">
              <a:buClr>
                <a:schemeClr val="accent1"/>
              </a:buClr>
            </a:pPr>
            <a:r>
              <a:rPr lang="en-IE" sz="2000" dirty="0"/>
              <a:t>– rot in windows, doors or floors</a:t>
            </a:r>
          </a:p>
          <a:p>
            <a:pPr lvl="1">
              <a:buClr>
                <a:schemeClr val="accent1"/>
              </a:buClr>
            </a:pPr>
            <a:r>
              <a:rPr lang="en-IE" sz="2000" dirty="0"/>
              <a:t>– damp or leaks in walls or roof</a:t>
            </a:r>
          </a:p>
          <a:p>
            <a:pPr lvl="1">
              <a:buClr>
                <a:schemeClr val="accent1"/>
              </a:buClr>
            </a:pPr>
            <a:r>
              <a:rPr lang="en-IE" sz="2000" dirty="0"/>
              <a:t>– lack of indoor flushing toilet</a:t>
            </a:r>
          </a:p>
          <a:p>
            <a:pPr lvl="1">
              <a:buClr>
                <a:schemeClr val="accent1"/>
              </a:buClr>
            </a:pPr>
            <a:r>
              <a:rPr lang="en-IE" sz="2000" dirty="0"/>
              <a:t>– lack of a bath or shower</a:t>
            </a:r>
          </a:p>
          <a:p>
            <a:pPr lvl="1">
              <a:buClr>
                <a:schemeClr val="accent1"/>
              </a:buClr>
            </a:pPr>
            <a:r>
              <a:rPr lang="en-IE" sz="2000" dirty="0"/>
              <a:t>– lack of downstairs toilet/bathroom facilities</a:t>
            </a:r>
          </a:p>
          <a:p>
            <a:pPr lvl="1">
              <a:buClr>
                <a:schemeClr val="accent1"/>
              </a:buClr>
            </a:pPr>
            <a:r>
              <a:rPr lang="en-IE" sz="2000" dirty="0"/>
              <a:t>– lack of place to sit outside (e.g. garden balcony terrace).</a:t>
            </a:r>
          </a:p>
          <a:p>
            <a:pPr marL="274320" lvl="1" indent="0">
              <a:buClr>
                <a:schemeClr val="accent1"/>
              </a:buClr>
              <a:buNone/>
            </a:pPr>
            <a:r>
              <a:rPr lang="en-IE" sz="2000" dirty="0"/>
              <a:t>Responses to these questions were grouped into issues with Facilities, Conditions or Upkeep</a:t>
            </a:r>
          </a:p>
        </p:txBody>
      </p:sp>
    </p:spTree>
    <p:extLst>
      <p:ext uri="{BB962C8B-B14F-4D97-AF65-F5344CB8AC3E}">
        <p14:creationId xmlns:p14="http://schemas.microsoft.com/office/powerpoint/2010/main" val="338599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a:solidFill>
            <a:schemeClr val="bg1"/>
          </a:solidFill>
          <a:ln w="28575">
            <a:solidFill>
              <a:schemeClr val="accent2"/>
            </a:solidFill>
          </a:ln>
        </p:spPr>
        <p:txBody>
          <a:bodyPr>
            <a:normAutofit/>
          </a:bodyPr>
          <a:lstStyle/>
          <a:p>
            <a:pPr algn="ctr"/>
            <a:r>
              <a:rPr lang="en-IE" sz="4000" dirty="0" err="1"/>
              <a:t>HaPAI</a:t>
            </a:r>
            <a:r>
              <a:rPr lang="en-IE" sz="4000" dirty="0"/>
              <a:t> | Objectives </a:t>
            </a:r>
          </a:p>
        </p:txBody>
      </p:sp>
      <p:sp>
        <p:nvSpPr>
          <p:cNvPr id="5" name="Slide Number Placeholder 4"/>
          <p:cNvSpPr>
            <a:spLocks noGrp="1"/>
          </p:cNvSpPr>
          <p:nvPr>
            <p:ph type="sldNum" sz="quarter" idx="12"/>
          </p:nvPr>
        </p:nvSpPr>
        <p:spPr/>
        <p:txBody>
          <a:bodyPr/>
          <a:lstStyle/>
          <a:p>
            <a:fld id="{FAAE0D06-1A68-45E3-85F1-E6C2F24F1F10}" type="slidenum">
              <a:rPr lang="en-IE" smtClean="0"/>
              <a:t>3</a:t>
            </a:fld>
            <a:endParaRPr lang="en-IE"/>
          </a:p>
        </p:txBody>
      </p:sp>
      <p:sp>
        <p:nvSpPr>
          <p:cNvPr id="3" name="Rectangle 7"/>
          <p:cNvSpPr>
            <a:spLocks noChangeArrowheads="1"/>
          </p:cNvSpPr>
          <p:nvPr/>
        </p:nvSpPr>
        <p:spPr bwMode="auto">
          <a:xfrm>
            <a:off x="0" y="43934"/>
            <a:ext cx="186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8"/>
          <p:cNvSpPr>
            <a:spLocks noChangeArrowheads="1"/>
          </p:cNvSpPr>
          <p:nvPr/>
        </p:nvSpPr>
        <p:spPr bwMode="auto">
          <a:xfrm>
            <a:off x="0" y="4765045"/>
            <a:ext cx="2184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100" b="1"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IE"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a:xfrm>
            <a:off x="395536" y="1484784"/>
            <a:ext cx="2592288" cy="4339650"/>
          </a:xfrm>
          <a:prstGeom prst="rect">
            <a:avLst/>
          </a:prstGeom>
        </p:spPr>
        <p:txBody>
          <a:bodyPr wrap="square">
            <a:spAutoFit/>
          </a:bodyPr>
          <a:lstStyle/>
          <a:p>
            <a:r>
              <a:rPr lang="en-IE" sz="2300" spc="150" dirty="0">
                <a:solidFill>
                  <a:schemeClr val="tx1">
                    <a:lumMod val="50000"/>
                    <a:lumOff val="50000"/>
                  </a:schemeClr>
                </a:solidFill>
              </a:rPr>
              <a:t>The Healthy and Positive Ageing Initiative (HaPAI) is a joint research initiative, led by the Department of Health, with the HSE, Age Friendly Ireland and the Atlantic Philanthropies. </a:t>
            </a:r>
          </a:p>
        </p:txBody>
      </p:sp>
      <p:graphicFrame>
        <p:nvGraphicFramePr>
          <p:cNvPr id="20" name="Content Placeholder 2">
            <a:extLst>
              <a:ext uri="{FF2B5EF4-FFF2-40B4-BE49-F238E27FC236}">
                <a16:creationId xmlns:a16="http://schemas.microsoft.com/office/drawing/2014/main" id="{1219BCA4-6237-482A-B697-35F25CF6D5BC}"/>
              </a:ext>
            </a:extLst>
          </p:cNvPr>
          <p:cNvGraphicFramePr>
            <a:graphicFrameLocks/>
          </p:cNvGraphicFramePr>
          <p:nvPr>
            <p:extLst>
              <p:ext uri="{D42A27DB-BD31-4B8C-83A1-F6EECF244321}">
                <p14:modId xmlns:p14="http://schemas.microsoft.com/office/powerpoint/2010/main" val="756627583"/>
              </p:ext>
            </p:extLst>
          </p:nvPr>
        </p:nvGraphicFramePr>
        <p:xfrm>
          <a:off x="3419872" y="1124744"/>
          <a:ext cx="504056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202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14566-8AAD-4EC1-A015-3C7A7D47AA10}"/>
              </a:ext>
            </a:extLst>
          </p:cNvPr>
          <p:cNvSpPr>
            <a:spLocks noGrp="1"/>
          </p:cNvSpPr>
          <p:nvPr>
            <p:ph type="title"/>
          </p:nvPr>
        </p:nvSpPr>
        <p:spPr/>
        <p:txBody>
          <a:bodyPr anchor="ctr"/>
          <a:lstStyle/>
          <a:p>
            <a:r>
              <a:rPr lang="en-IE" dirty="0"/>
              <a:t>Housing issues – Key findings</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19200"/>
            <a:ext cx="7569235"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522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6CE90-B19A-4D98-AE25-8C6CE7C11E96}"/>
              </a:ext>
            </a:extLst>
          </p:cNvPr>
          <p:cNvSpPr>
            <a:spLocks noGrp="1"/>
          </p:cNvSpPr>
          <p:nvPr>
            <p:ph type="title"/>
          </p:nvPr>
        </p:nvSpPr>
        <p:spPr>
          <a:xfrm>
            <a:off x="457200" y="152400"/>
            <a:ext cx="8229600" cy="828328"/>
          </a:xfrm>
          <a:solidFill>
            <a:schemeClr val="accent1"/>
          </a:solidFill>
        </p:spPr>
        <p:txBody>
          <a:bodyPr/>
          <a:lstStyle/>
          <a:p>
            <a:r>
              <a:rPr lang="en-IE" dirty="0">
                <a:solidFill>
                  <a:schemeClr val="bg1"/>
                </a:solidFill>
              </a:rPr>
              <a:t>Problems with Facilities – by county</a:t>
            </a:r>
          </a:p>
        </p:txBody>
      </p:sp>
      <p:sp>
        <p:nvSpPr>
          <p:cNvPr id="3" name="Slide Number Placeholder 2">
            <a:extLst>
              <a:ext uri="{FF2B5EF4-FFF2-40B4-BE49-F238E27FC236}">
                <a16:creationId xmlns:a16="http://schemas.microsoft.com/office/drawing/2014/main" id="{C4B08EB3-664E-46BD-8036-32D56F633C1C}"/>
              </a:ext>
            </a:extLst>
          </p:cNvPr>
          <p:cNvSpPr>
            <a:spLocks noGrp="1"/>
          </p:cNvSpPr>
          <p:nvPr>
            <p:ph type="sldNum" sz="quarter" idx="12"/>
          </p:nvPr>
        </p:nvSpPr>
        <p:spPr/>
        <p:txBody>
          <a:bodyPr/>
          <a:lstStyle/>
          <a:p>
            <a:fld id="{A6284E11-C565-468B-9F30-600202B445D8}" type="slidenum">
              <a:rPr lang="en-IE" smtClean="0"/>
              <a:t>31</a:t>
            </a:fld>
            <a:endParaRPr lang="en-IE"/>
          </a:p>
        </p:txBody>
      </p:sp>
      <p:graphicFrame>
        <p:nvGraphicFramePr>
          <p:cNvPr id="5" name="Content Placeholder 4">
            <a:extLst>
              <a:ext uri="{FF2B5EF4-FFF2-40B4-BE49-F238E27FC236}">
                <a16:creationId xmlns:a16="http://schemas.microsoft.com/office/drawing/2014/main" id="{86C4EC19-6EFB-4609-A1D6-F38D5929045B}"/>
              </a:ext>
            </a:extLst>
          </p:cNvPr>
          <p:cNvGraphicFramePr>
            <a:graphicFrameLocks noGrp="1"/>
          </p:cNvGraphicFramePr>
          <p:nvPr>
            <p:ph sz="quarter" idx="1"/>
            <p:extLst>
              <p:ext uri="{D42A27DB-BD31-4B8C-83A1-F6EECF244321}">
                <p14:modId xmlns:p14="http://schemas.microsoft.com/office/powerpoint/2010/main" val="4228750164"/>
              </p:ext>
            </p:extLst>
          </p:nvPr>
        </p:nvGraphicFramePr>
        <p:xfrm>
          <a:off x="457200" y="1219200"/>
          <a:ext cx="8229600" cy="5090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6463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56320"/>
          </a:xfrm>
          <a:solidFill>
            <a:schemeClr val="accent1"/>
          </a:solidFill>
        </p:spPr>
        <p:txBody>
          <a:bodyPr/>
          <a:lstStyle/>
          <a:p>
            <a:r>
              <a:rPr lang="en-IE" dirty="0">
                <a:solidFill>
                  <a:schemeClr val="bg1"/>
                </a:solidFill>
              </a:rPr>
              <a:t>Any</a:t>
            </a:r>
            <a:r>
              <a:rPr lang="en-IE" dirty="0"/>
              <a:t> </a:t>
            </a:r>
            <a:r>
              <a:rPr lang="en-IE" dirty="0">
                <a:solidFill>
                  <a:schemeClr val="bg1"/>
                </a:solidFill>
              </a:rPr>
              <a:t>problem with conditions</a:t>
            </a:r>
          </a:p>
        </p:txBody>
      </p:sp>
      <p:sp>
        <p:nvSpPr>
          <p:cNvPr id="4" name="Slide Number Placeholder 3"/>
          <p:cNvSpPr>
            <a:spLocks noGrp="1"/>
          </p:cNvSpPr>
          <p:nvPr>
            <p:ph type="sldNum" sz="quarter" idx="12"/>
          </p:nvPr>
        </p:nvSpPr>
        <p:spPr/>
        <p:txBody>
          <a:bodyPr/>
          <a:lstStyle/>
          <a:p>
            <a:fld id="{A6284E11-C565-468B-9F30-600202B445D8}" type="slidenum">
              <a:rPr lang="en-IE" smtClean="0"/>
              <a:t>32</a:t>
            </a:fld>
            <a:endParaRPr lang="en-IE"/>
          </a:p>
        </p:txBody>
      </p:sp>
      <p:graphicFrame>
        <p:nvGraphicFramePr>
          <p:cNvPr id="15" name="Content Placeholder 14">
            <a:extLst>
              <a:ext uri="{FF2B5EF4-FFF2-40B4-BE49-F238E27FC236}">
                <a16:creationId xmlns:a16="http://schemas.microsoft.com/office/drawing/2014/main" id="{37236001-1C93-49DA-9B91-14B3B4E552EE}"/>
              </a:ext>
            </a:extLst>
          </p:cNvPr>
          <p:cNvGraphicFramePr>
            <a:graphicFrameLocks noGrp="1"/>
          </p:cNvGraphicFramePr>
          <p:nvPr>
            <p:ph sz="quarter" idx="1"/>
            <p:extLst>
              <p:ext uri="{D42A27DB-BD31-4B8C-83A1-F6EECF244321}">
                <p14:modId xmlns:p14="http://schemas.microsoft.com/office/powerpoint/2010/main" val="2817710913"/>
              </p:ext>
            </p:extLst>
          </p:nvPr>
        </p:nvGraphicFramePr>
        <p:xfrm>
          <a:off x="457200" y="1219200"/>
          <a:ext cx="8229600"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C5DBAE0A-F4B2-43D1-8AFC-F53FAF78C333}"/>
              </a:ext>
            </a:extLst>
          </p:cNvPr>
          <p:cNvSpPr txBox="1"/>
          <p:nvPr/>
        </p:nvSpPr>
        <p:spPr>
          <a:xfrm>
            <a:off x="3995969" y="2096841"/>
            <a:ext cx="1152062" cy="2664319"/>
          </a:xfrm>
          <a:prstGeom prst="rect">
            <a:avLst/>
          </a:prstGeom>
        </p:spPr>
        <p:txBody>
          <a:bodyPr wrap="square"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sz="1100" dirty="0"/>
          </a:p>
        </p:txBody>
      </p:sp>
    </p:spTree>
    <p:extLst>
      <p:ext uri="{BB962C8B-B14F-4D97-AF65-F5344CB8AC3E}">
        <p14:creationId xmlns:p14="http://schemas.microsoft.com/office/powerpoint/2010/main" val="157705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2400"/>
            <a:ext cx="8147248" cy="612304"/>
          </a:xfrm>
          <a:solidFill>
            <a:schemeClr val="accent1"/>
          </a:solidFill>
        </p:spPr>
        <p:txBody>
          <a:bodyPr>
            <a:normAutofit/>
          </a:bodyPr>
          <a:lstStyle/>
          <a:p>
            <a:r>
              <a:rPr lang="en-US" dirty="0">
                <a:solidFill>
                  <a:schemeClr val="bg1"/>
                </a:solidFill>
              </a:rPr>
              <a:t>Problems with upkeep – Yes%</a:t>
            </a:r>
            <a:endParaRPr lang="en-IE" dirty="0">
              <a:solidFill>
                <a:schemeClr val="bg1"/>
              </a:solidFill>
            </a:endParaRPr>
          </a:p>
        </p:txBody>
      </p:sp>
      <p:sp>
        <p:nvSpPr>
          <p:cNvPr id="4" name="Slide Number Placeholder 3"/>
          <p:cNvSpPr>
            <a:spLocks noGrp="1"/>
          </p:cNvSpPr>
          <p:nvPr>
            <p:ph type="sldNum" sz="quarter" idx="12"/>
          </p:nvPr>
        </p:nvSpPr>
        <p:spPr/>
        <p:txBody>
          <a:bodyPr/>
          <a:lstStyle/>
          <a:p>
            <a:fld id="{A6284E11-C565-468B-9F30-600202B445D8}" type="slidenum">
              <a:rPr lang="en-IE" smtClean="0"/>
              <a:t>33</a:t>
            </a:fld>
            <a:endParaRPr lang="en-IE"/>
          </a:p>
        </p:txBody>
      </p:sp>
      <p:graphicFrame>
        <p:nvGraphicFramePr>
          <p:cNvPr id="7" name="Content Placeholder 6">
            <a:extLst>
              <a:ext uri="{FF2B5EF4-FFF2-40B4-BE49-F238E27FC236}">
                <a16:creationId xmlns:a16="http://schemas.microsoft.com/office/drawing/2014/main" id="{59E7F87A-085A-4540-B61C-7E5B45FA75DA}"/>
              </a:ext>
            </a:extLst>
          </p:cNvPr>
          <p:cNvGraphicFramePr>
            <a:graphicFrameLocks noGrp="1"/>
          </p:cNvGraphicFramePr>
          <p:nvPr>
            <p:ph sz="quarter" idx="1"/>
            <p:extLst>
              <p:ext uri="{D42A27DB-BD31-4B8C-83A1-F6EECF244321}">
                <p14:modId xmlns:p14="http://schemas.microsoft.com/office/powerpoint/2010/main" val="2354819912"/>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0761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336"/>
          </a:xfrm>
          <a:solidFill>
            <a:schemeClr val="accent1"/>
          </a:solidFill>
        </p:spPr>
        <p:txBody>
          <a:bodyPr>
            <a:normAutofit fontScale="90000"/>
          </a:bodyPr>
          <a:lstStyle/>
          <a:p>
            <a:r>
              <a:rPr lang="en-IE" dirty="0">
                <a:solidFill>
                  <a:schemeClr val="bg1"/>
                </a:solidFill>
              </a:rPr>
              <a:t>Had to go without heating during the last 12 months through lack of money</a:t>
            </a:r>
          </a:p>
        </p:txBody>
      </p:sp>
      <p:sp>
        <p:nvSpPr>
          <p:cNvPr id="4" name="Slide Number Placeholder 3"/>
          <p:cNvSpPr>
            <a:spLocks noGrp="1"/>
          </p:cNvSpPr>
          <p:nvPr>
            <p:ph type="sldNum" sz="quarter" idx="12"/>
          </p:nvPr>
        </p:nvSpPr>
        <p:spPr/>
        <p:txBody>
          <a:bodyPr/>
          <a:lstStyle/>
          <a:p>
            <a:fld id="{A6284E11-C565-468B-9F30-600202B445D8}" type="slidenum">
              <a:rPr lang="en-IE" smtClean="0"/>
              <a:t>34</a:t>
            </a:fld>
            <a:endParaRPr lang="en-IE"/>
          </a:p>
        </p:txBody>
      </p:sp>
      <p:graphicFrame>
        <p:nvGraphicFramePr>
          <p:cNvPr id="7" name="Content Placeholder 6">
            <a:extLst>
              <a:ext uri="{FF2B5EF4-FFF2-40B4-BE49-F238E27FC236}">
                <a16:creationId xmlns:a16="http://schemas.microsoft.com/office/drawing/2014/main" id="{2DB02C73-197E-418F-BFF3-62CAAC6CA428}"/>
              </a:ext>
            </a:extLst>
          </p:cNvPr>
          <p:cNvGraphicFramePr>
            <a:graphicFrameLocks noGrp="1"/>
          </p:cNvGraphicFramePr>
          <p:nvPr>
            <p:ph sz="quarter" idx="1"/>
            <p:extLst>
              <p:ext uri="{D42A27DB-BD31-4B8C-83A1-F6EECF244321}">
                <p14:modId xmlns:p14="http://schemas.microsoft.com/office/powerpoint/2010/main" val="1063332783"/>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73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DC3E-A35D-4E65-AC48-6A423B57B4F8}"/>
              </a:ext>
            </a:extLst>
          </p:cNvPr>
          <p:cNvSpPr>
            <a:spLocks noGrp="1"/>
          </p:cNvSpPr>
          <p:nvPr>
            <p:ph type="title"/>
          </p:nvPr>
        </p:nvSpPr>
        <p:spPr/>
        <p:txBody>
          <a:bodyPr>
            <a:normAutofit fontScale="90000"/>
          </a:bodyPr>
          <a:lstStyle/>
          <a:p>
            <a:r>
              <a:rPr lang="en-IE" dirty="0"/>
              <a:t>Would like assistance with bills/upkeep for housing</a:t>
            </a:r>
          </a:p>
        </p:txBody>
      </p:sp>
      <p:graphicFrame>
        <p:nvGraphicFramePr>
          <p:cNvPr id="4" name="Content Placeholder 3">
            <a:extLst>
              <a:ext uri="{FF2B5EF4-FFF2-40B4-BE49-F238E27FC236}">
                <a16:creationId xmlns:a16="http://schemas.microsoft.com/office/drawing/2014/main" id="{811A7559-8914-426F-82EA-5A7698A8AEEB}"/>
              </a:ext>
            </a:extLst>
          </p:cNvPr>
          <p:cNvGraphicFramePr>
            <a:graphicFrameLocks noGrp="1"/>
          </p:cNvGraphicFramePr>
          <p:nvPr>
            <p:ph sz="quarter" idx="1"/>
            <p:extLst>
              <p:ext uri="{D42A27DB-BD31-4B8C-83A1-F6EECF244321}">
                <p14:modId xmlns:p14="http://schemas.microsoft.com/office/powerpoint/2010/main" val="159329663"/>
              </p:ext>
            </p:extLst>
          </p:nvPr>
        </p:nvGraphicFramePr>
        <p:xfrm>
          <a:off x="457200" y="1196752"/>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278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76812-5C37-49F2-BC83-7C0A70F12BAD}"/>
              </a:ext>
            </a:extLst>
          </p:cNvPr>
          <p:cNvSpPr>
            <a:spLocks noGrp="1"/>
          </p:cNvSpPr>
          <p:nvPr>
            <p:ph type="title"/>
          </p:nvPr>
        </p:nvSpPr>
        <p:spPr>
          <a:xfrm>
            <a:off x="457200" y="152400"/>
            <a:ext cx="8229600" cy="900336"/>
          </a:xfrm>
        </p:spPr>
        <p:txBody>
          <a:bodyPr anchor="ctr">
            <a:normAutofit/>
          </a:bodyPr>
          <a:lstStyle/>
          <a:p>
            <a:r>
              <a:rPr lang="en-IE" sz="2400" dirty="0"/>
              <a:t>Would like financial assistance for adaptations or physical improvements to home</a:t>
            </a:r>
          </a:p>
        </p:txBody>
      </p:sp>
      <p:graphicFrame>
        <p:nvGraphicFramePr>
          <p:cNvPr id="4" name="Content Placeholder 3">
            <a:extLst>
              <a:ext uri="{FF2B5EF4-FFF2-40B4-BE49-F238E27FC236}">
                <a16:creationId xmlns:a16="http://schemas.microsoft.com/office/drawing/2014/main" id="{C058EFFF-3FD1-4B42-A98B-9405D4F32067}"/>
              </a:ext>
            </a:extLst>
          </p:cNvPr>
          <p:cNvGraphicFramePr>
            <a:graphicFrameLocks noGrp="1"/>
          </p:cNvGraphicFramePr>
          <p:nvPr>
            <p:ph sz="quarter" idx="1"/>
            <p:extLst>
              <p:ext uri="{D42A27DB-BD31-4B8C-83A1-F6EECF244321}">
                <p14:modId xmlns:p14="http://schemas.microsoft.com/office/powerpoint/2010/main" val="2632859011"/>
              </p:ext>
            </p:extLst>
          </p:nvPr>
        </p:nvGraphicFramePr>
        <p:xfrm>
          <a:off x="457200" y="1219200"/>
          <a:ext cx="8229600" cy="5018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88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756320"/>
          </a:xfrm>
          <a:solidFill>
            <a:schemeClr val="accent1"/>
          </a:solidFill>
        </p:spPr>
        <p:txBody>
          <a:bodyPr/>
          <a:lstStyle/>
          <a:p>
            <a:r>
              <a:rPr lang="en-IE" dirty="0">
                <a:solidFill>
                  <a:schemeClr val="bg1"/>
                </a:solidFill>
              </a:rPr>
              <a:t>Housing | Attitudes  </a:t>
            </a:r>
          </a:p>
        </p:txBody>
      </p:sp>
      <p:sp>
        <p:nvSpPr>
          <p:cNvPr id="2" name="Slide Number Placeholder 1"/>
          <p:cNvSpPr>
            <a:spLocks noGrp="1"/>
          </p:cNvSpPr>
          <p:nvPr>
            <p:ph type="sldNum" sz="quarter" idx="12"/>
          </p:nvPr>
        </p:nvSpPr>
        <p:spPr/>
        <p:txBody>
          <a:bodyPr/>
          <a:lstStyle/>
          <a:p>
            <a:fld id="{3D14C24C-1DD2-493B-A25A-5C96B24ED138}" type="slidenum">
              <a:rPr lang="en-IE" smtClean="0"/>
              <a:t>37</a:t>
            </a:fld>
            <a:endParaRPr lang="en-IE"/>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011824321"/>
              </p:ext>
            </p:extLst>
          </p:nvPr>
        </p:nvGraphicFramePr>
        <p:xfrm>
          <a:off x="323528" y="1412776"/>
          <a:ext cx="8407400" cy="48780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32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1CF2-5AC7-4C9D-95E8-79B1A90BF82F}"/>
              </a:ext>
            </a:extLst>
          </p:cNvPr>
          <p:cNvSpPr>
            <a:spLocks noGrp="1"/>
          </p:cNvSpPr>
          <p:nvPr>
            <p:ph type="title"/>
          </p:nvPr>
        </p:nvSpPr>
        <p:spPr>
          <a:xfrm>
            <a:off x="457200" y="152400"/>
            <a:ext cx="8229600" cy="828328"/>
          </a:xfrm>
        </p:spPr>
        <p:txBody>
          <a:bodyPr/>
          <a:lstStyle/>
          <a:p>
            <a:r>
              <a:rPr lang="en-IE" dirty="0"/>
              <a:t>Attitude to adapting your own home</a:t>
            </a:r>
          </a:p>
        </p:txBody>
      </p:sp>
      <p:graphicFrame>
        <p:nvGraphicFramePr>
          <p:cNvPr id="4" name="Content Placeholder 3">
            <a:extLst>
              <a:ext uri="{FF2B5EF4-FFF2-40B4-BE49-F238E27FC236}">
                <a16:creationId xmlns:a16="http://schemas.microsoft.com/office/drawing/2014/main" id="{1871EB9D-0970-4AD2-AB03-2FA5E059E1BD}"/>
              </a:ext>
            </a:extLst>
          </p:cNvPr>
          <p:cNvGraphicFramePr>
            <a:graphicFrameLocks noGrp="1"/>
          </p:cNvGraphicFramePr>
          <p:nvPr>
            <p:ph sz="quarter" idx="1"/>
            <p:extLst>
              <p:ext uri="{D42A27DB-BD31-4B8C-83A1-F6EECF244321}">
                <p14:modId xmlns:p14="http://schemas.microsoft.com/office/powerpoint/2010/main" val="1752279401"/>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820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6B25-1D6A-46B2-8B79-AD83E06DC0CD}"/>
              </a:ext>
            </a:extLst>
          </p:cNvPr>
          <p:cNvSpPr>
            <a:spLocks noGrp="1"/>
          </p:cNvSpPr>
          <p:nvPr>
            <p:ph type="title"/>
          </p:nvPr>
        </p:nvSpPr>
        <p:spPr/>
        <p:txBody>
          <a:bodyPr>
            <a:normAutofit fontScale="90000"/>
          </a:bodyPr>
          <a:lstStyle/>
          <a:p>
            <a:r>
              <a:rPr lang="en-GB" dirty="0"/>
              <a:t>Would like non-financial help with housing maintenance </a:t>
            </a:r>
            <a:endParaRPr lang="en-IE" dirty="0"/>
          </a:p>
        </p:txBody>
      </p:sp>
      <p:graphicFrame>
        <p:nvGraphicFramePr>
          <p:cNvPr id="4" name="Content Placeholder 3">
            <a:extLst>
              <a:ext uri="{FF2B5EF4-FFF2-40B4-BE49-F238E27FC236}">
                <a16:creationId xmlns:a16="http://schemas.microsoft.com/office/drawing/2014/main" id="{3DF3390C-44CE-4C02-A495-717CFA32F24D}"/>
              </a:ext>
            </a:extLst>
          </p:cNvPr>
          <p:cNvGraphicFramePr>
            <a:graphicFrameLocks noGrp="1"/>
          </p:cNvGraphicFramePr>
          <p:nvPr>
            <p:ph sz="quarter" idx="1"/>
            <p:extLst>
              <p:ext uri="{D42A27DB-BD31-4B8C-83A1-F6EECF244321}">
                <p14:modId xmlns:p14="http://schemas.microsoft.com/office/powerpoint/2010/main" val="3218156058"/>
              </p:ext>
            </p:extLst>
          </p:nvPr>
        </p:nvGraphicFramePr>
        <p:xfrm>
          <a:off x="457200" y="1219200"/>
          <a:ext cx="8229600" cy="5090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628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p:cNvSpPr/>
          <p:nvPr/>
        </p:nvSpPr>
        <p:spPr>
          <a:xfrm>
            <a:off x="6090866" y="2254225"/>
            <a:ext cx="836612" cy="708025"/>
          </a:xfrm>
          <a:custGeom>
            <a:avLst/>
            <a:gdLst>
              <a:gd name="connsiteX0" fmla="*/ 495300 w 835478"/>
              <a:gd name="connsiteY0" fmla="*/ 489857 h 707572"/>
              <a:gd name="connsiteX1" fmla="*/ 429986 w 835478"/>
              <a:gd name="connsiteY1" fmla="*/ 506186 h 707572"/>
              <a:gd name="connsiteX2" fmla="*/ 470807 w 835478"/>
              <a:gd name="connsiteY2" fmla="*/ 563336 h 707572"/>
              <a:gd name="connsiteX3" fmla="*/ 511628 w 835478"/>
              <a:gd name="connsiteY3" fmla="*/ 552450 h 707572"/>
              <a:gd name="connsiteX4" fmla="*/ 536121 w 835478"/>
              <a:gd name="connsiteY4" fmla="*/ 593272 h 707572"/>
              <a:gd name="connsiteX5" fmla="*/ 538843 w 835478"/>
              <a:gd name="connsiteY5" fmla="*/ 644979 h 707572"/>
              <a:gd name="connsiteX6" fmla="*/ 571500 w 835478"/>
              <a:gd name="connsiteY6" fmla="*/ 669472 h 707572"/>
              <a:gd name="connsiteX7" fmla="*/ 566057 w 835478"/>
              <a:gd name="connsiteY7" fmla="*/ 595993 h 707572"/>
              <a:gd name="connsiteX8" fmla="*/ 544286 w 835478"/>
              <a:gd name="connsiteY8" fmla="*/ 536122 h 707572"/>
              <a:gd name="connsiteX9" fmla="*/ 514350 w 835478"/>
              <a:gd name="connsiteY9" fmla="*/ 525236 h 707572"/>
              <a:gd name="connsiteX10" fmla="*/ 291193 w 835478"/>
              <a:gd name="connsiteY10" fmla="*/ 114300 h 707572"/>
              <a:gd name="connsiteX11" fmla="*/ 280307 w 835478"/>
              <a:gd name="connsiteY11" fmla="*/ 141515 h 707572"/>
              <a:gd name="connsiteX12" fmla="*/ 225878 w 835478"/>
              <a:gd name="connsiteY12" fmla="*/ 141515 h 707572"/>
              <a:gd name="connsiteX13" fmla="*/ 168728 w 835478"/>
              <a:gd name="connsiteY13" fmla="*/ 133350 h 707572"/>
              <a:gd name="connsiteX14" fmla="*/ 136071 w 835478"/>
              <a:gd name="connsiteY14" fmla="*/ 182336 h 707572"/>
              <a:gd name="connsiteX15" fmla="*/ 272143 w 835478"/>
              <a:gd name="connsiteY15" fmla="*/ 198665 h 707572"/>
              <a:gd name="connsiteX16" fmla="*/ 353786 w 835478"/>
              <a:gd name="connsiteY16" fmla="*/ 269422 h 707572"/>
              <a:gd name="connsiteX17" fmla="*/ 413657 w 835478"/>
              <a:gd name="connsiteY17" fmla="*/ 364672 h 707572"/>
              <a:gd name="connsiteX18" fmla="*/ 424543 w 835478"/>
              <a:gd name="connsiteY18" fmla="*/ 315686 h 707572"/>
              <a:gd name="connsiteX19" fmla="*/ 397328 w 835478"/>
              <a:gd name="connsiteY19" fmla="*/ 255815 h 707572"/>
              <a:gd name="connsiteX20" fmla="*/ 345621 w 835478"/>
              <a:gd name="connsiteY20" fmla="*/ 190500 h 707572"/>
              <a:gd name="connsiteX21" fmla="*/ 361950 w 835478"/>
              <a:gd name="connsiteY21" fmla="*/ 166007 h 707572"/>
              <a:gd name="connsiteX22" fmla="*/ 332014 w 835478"/>
              <a:gd name="connsiteY22" fmla="*/ 166007 h 707572"/>
              <a:gd name="connsiteX23" fmla="*/ 337457 w 835478"/>
              <a:gd name="connsiteY23" fmla="*/ 122465 h 707572"/>
              <a:gd name="connsiteX24" fmla="*/ 383721 w 835478"/>
              <a:gd name="connsiteY24" fmla="*/ 0 h 707572"/>
              <a:gd name="connsiteX25" fmla="*/ 457200 w 835478"/>
              <a:gd name="connsiteY25" fmla="*/ 70757 h 707572"/>
              <a:gd name="connsiteX26" fmla="*/ 530678 w 835478"/>
              <a:gd name="connsiteY26" fmla="*/ 78922 h 707572"/>
              <a:gd name="connsiteX27" fmla="*/ 549728 w 835478"/>
              <a:gd name="connsiteY27" fmla="*/ 89807 h 707572"/>
              <a:gd name="connsiteX28" fmla="*/ 514350 w 835478"/>
              <a:gd name="connsiteY28" fmla="*/ 114300 h 707572"/>
              <a:gd name="connsiteX29" fmla="*/ 484414 w 835478"/>
              <a:gd name="connsiteY29" fmla="*/ 160565 h 707572"/>
              <a:gd name="connsiteX30" fmla="*/ 443593 w 835478"/>
              <a:gd name="connsiteY30" fmla="*/ 176893 h 707572"/>
              <a:gd name="connsiteX31" fmla="*/ 440871 w 835478"/>
              <a:gd name="connsiteY31" fmla="*/ 255815 h 707572"/>
              <a:gd name="connsiteX32" fmla="*/ 533400 w 835478"/>
              <a:gd name="connsiteY32" fmla="*/ 280307 h 707572"/>
              <a:gd name="connsiteX33" fmla="*/ 544286 w 835478"/>
              <a:gd name="connsiteY33" fmla="*/ 310243 h 707572"/>
              <a:gd name="connsiteX34" fmla="*/ 644978 w 835478"/>
              <a:gd name="connsiteY34" fmla="*/ 253093 h 707572"/>
              <a:gd name="connsiteX35" fmla="*/ 704850 w 835478"/>
              <a:gd name="connsiteY35" fmla="*/ 340179 h 707572"/>
              <a:gd name="connsiteX36" fmla="*/ 715736 w 835478"/>
              <a:gd name="connsiteY36" fmla="*/ 402772 h 707572"/>
              <a:gd name="connsiteX37" fmla="*/ 791936 w 835478"/>
              <a:gd name="connsiteY37" fmla="*/ 416379 h 707572"/>
              <a:gd name="connsiteX38" fmla="*/ 772886 w 835478"/>
              <a:gd name="connsiteY38" fmla="*/ 459922 h 707572"/>
              <a:gd name="connsiteX39" fmla="*/ 830036 w 835478"/>
              <a:gd name="connsiteY39" fmla="*/ 527957 h 707572"/>
              <a:gd name="connsiteX40" fmla="*/ 835478 w 835478"/>
              <a:gd name="connsiteY40" fmla="*/ 568779 h 707572"/>
              <a:gd name="connsiteX41" fmla="*/ 786493 w 835478"/>
              <a:gd name="connsiteY41" fmla="*/ 566057 h 707572"/>
              <a:gd name="connsiteX42" fmla="*/ 751114 w 835478"/>
              <a:gd name="connsiteY42" fmla="*/ 612322 h 707572"/>
              <a:gd name="connsiteX43" fmla="*/ 751114 w 835478"/>
              <a:gd name="connsiteY43" fmla="*/ 639536 h 707572"/>
              <a:gd name="connsiteX44" fmla="*/ 710293 w 835478"/>
              <a:gd name="connsiteY44" fmla="*/ 693965 h 707572"/>
              <a:gd name="connsiteX45" fmla="*/ 699407 w 835478"/>
              <a:gd name="connsiteY45" fmla="*/ 650422 h 707572"/>
              <a:gd name="connsiteX46" fmla="*/ 669471 w 835478"/>
              <a:gd name="connsiteY46" fmla="*/ 674915 h 707572"/>
              <a:gd name="connsiteX47" fmla="*/ 666750 w 835478"/>
              <a:gd name="connsiteY47" fmla="*/ 696686 h 707572"/>
              <a:gd name="connsiteX48" fmla="*/ 631371 w 835478"/>
              <a:gd name="connsiteY48" fmla="*/ 685800 h 707572"/>
              <a:gd name="connsiteX49" fmla="*/ 590550 w 835478"/>
              <a:gd name="connsiteY49" fmla="*/ 666750 h 707572"/>
              <a:gd name="connsiteX50" fmla="*/ 525236 w 835478"/>
              <a:gd name="connsiteY50" fmla="*/ 707572 h 707572"/>
              <a:gd name="connsiteX51" fmla="*/ 522514 w 835478"/>
              <a:gd name="connsiteY51" fmla="*/ 696686 h 707572"/>
              <a:gd name="connsiteX52" fmla="*/ 506186 w 835478"/>
              <a:gd name="connsiteY52" fmla="*/ 699407 h 707572"/>
              <a:gd name="connsiteX53" fmla="*/ 476250 w 835478"/>
              <a:gd name="connsiteY53" fmla="*/ 680357 h 707572"/>
              <a:gd name="connsiteX54" fmla="*/ 432707 w 835478"/>
              <a:gd name="connsiteY54" fmla="*/ 661307 h 707572"/>
              <a:gd name="connsiteX55" fmla="*/ 391886 w 835478"/>
              <a:gd name="connsiteY55" fmla="*/ 574222 h 707572"/>
              <a:gd name="connsiteX56" fmla="*/ 367393 w 835478"/>
              <a:gd name="connsiteY56" fmla="*/ 571500 h 707572"/>
              <a:gd name="connsiteX57" fmla="*/ 353786 w 835478"/>
              <a:gd name="connsiteY57" fmla="*/ 571500 h 707572"/>
              <a:gd name="connsiteX58" fmla="*/ 321128 w 835478"/>
              <a:gd name="connsiteY58" fmla="*/ 557893 h 707572"/>
              <a:gd name="connsiteX59" fmla="*/ 285750 w 835478"/>
              <a:gd name="connsiteY59" fmla="*/ 568779 h 707572"/>
              <a:gd name="connsiteX60" fmla="*/ 244928 w 835478"/>
              <a:gd name="connsiteY60" fmla="*/ 547007 h 707572"/>
              <a:gd name="connsiteX61" fmla="*/ 244928 w 835478"/>
              <a:gd name="connsiteY61" fmla="*/ 473529 h 707572"/>
              <a:gd name="connsiteX62" fmla="*/ 231321 w 835478"/>
              <a:gd name="connsiteY62" fmla="*/ 432707 h 707572"/>
              <a:gd name="connsiteX63" fmla="*/ 168728 w 835478"/>
              <a:gd name="connsiteY63" fmla="*/ 424543 h 707572"/>
              <a:gd name="connsiteX64" fmla="*/ 127907 w 835478"/>
              <a:gd name="connsiteY64" fmla="*/ 351065 h 707572"/>
              <a:gd name="connsiteX65" fmla="*/ 95250 w 835478"/>
              <a:gd name="connsiteY65" fmla="*/ 340179 h 707572"/>
              <a:gd name="connsiteX66" fmla="*/ 73478 w 835478"/>
              <a:gd name="connsiteY66" fmla="*/ 310243 h 707572"/>
              <a:gd name="connsiteX67" fmla="*/ 0 w 835478"/>
              <a:gd name="connsiteY67" fmla="*/ 179615 h 707572"/>
              <a:gd name="connsiteX68" fmla="*/ 57150 w 835478"/>
              <a:gd name="connsiteY68" fmla="*/ 157843 h 707572"/>
              <a:gd name="connsiteX69" fmla="*/ 87086 w 835478"/>
              <a:gd name="connsiteY69" fmla="*/ 152400 h 707572"/>
              <a:gd name="connsiteX70" fmla="*/ 149678 w 835478"/>
              <a:gd name="connsiteY70" fmla="*/ 84365 h 707572"/>
              <a:gd name="connsiteX71" fmla="*/ 163286 w 835478"/>
              <a:gd name="connsiteY71" fmla="*/ 103415 h 707572"/>
              <a:gd name="connsiteX72" fmla="*/ 277586 w 835478"/>
              <a:gd name="connsiteY72" fmla="*/ 100693 h 707572"/>
              <a:gd name="connsiteX73" fmla="*/ 340178 w 835478"/>
              <a:gd name="connsiteY73" fmla="*/ 48986 h 70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35478" h="707572">
                <a:moveTo>
                  <a:pt x="495300" y="489857"/>
                </a:moveTo>
                <a:lnTo>
                  <a:pt x="429986" y="506186"/>
                </a:lnTo>
                <a:lnTo>
                  <a:pt x="470807" y="563336"/>
                </a:lnTo>
                <a:lnTo>
                  <a:pt x="511628" y="552450"/>
                </a:lnTo>
                <a:lnTo>
                  <a:pt x="536121" y="593272"/>
                </a:lnTo>
                <a:lnTo>
                  <a:pt x="538843" y="644979"/>
                </a:lnTo>
                <a:lnTo>
                  <a:pt x="571500" y="669472"/>
                </a:lnTo>
                <a:lnTo>
                  <a:pt x="566057" y="595993"/>
                </a:lnTo>
                <a:lnTo>
                  <a:pt x="544286" y="536122"/>
                </a:lnTo>
                <a:lnTo>
                  <a:pt x="514350" y="525236"/>
                </a:lnTo>
                <a:close/>
                <a:moveTo>
                  <a:pt x="291193" y="114300"/>
                </a:moveTo>
                <a:lnTo>
                  <a:pt x="280307" y="141515"/>
                </a:lnTo>
                <a:lnTo>
                  <a:pt x="225878" y="141515"/>
                </a:lnTo>
                <a:lnTo>
                  <a:pt x="168728" y="133350"/>
                </a:lnTo>
                <a:lnTo>
                  <a:pt x="136071" y="182336"/>
                </a:lnTo>
                <a:lnTo>
                  <a:pt x="272143" y="198665"/>
                </a:lnTo>
                <a:lnTo>
                  <a:pt x="353786" y="269422"/>
                </a:lnTo>
                <a:lnTo>
                  <a:pt x="413657" y="364672"/>
                </a:lnTo>
                <a:lnTo>
                  <a:pt x="424543" y="315686"/>
                </a:lnTo>
                <a:lnTo>
                  <a:pt x="397328" y="255815"/>
                </a:lnTo>
                <a:lnTo>
                  <a:pt x="345621" y="190500"/>
                </a:lnTo>
                <a:lnTo>
                  <a:pt x="361950" y="166007"/>
                </a:lnTo>
                <a:lnTo>
                  <a:pt x="332014" y="166007"/>
                </a:lnTo>
                <a:lnTo>
                  <a:pt x="337457" y="122465"/>
                </a:lnTo>
                <a:close/>
                <a:moveTo>
                  <a:pt x="383721" y="0"/>
                </a:moveTo>
                <a:lnTo>
                  <a:pt x="457200" y="70757"/>
                </a:lnTo>
                <a:lnTo>
                  <a:pt x="530678" y="78922"/>
                </a:lnTo>
                <a:lnTo>
                  <a:pt x="549728" y="89807"/>
                </a:lnTo>
                <a:lnTo>
                  <a:pt x="514350" y="114300"/>
                </a:lnTo>
                <a:lnTo>
                  <a:pt x="484414" y="160565"/>
                </a:lnTo>
                <a:lnTo>
                  <a:pt x="443593" y="176893"/>
                </a:lnTo>
                <a:cubicBezTo>
                  <a:pt x="442686" y="203200"/>
                  <a:pt x="441778" y="229508"/>
                  <a:pt x="440871" y="255815"/>
                </a:cubicBezTo>
                <a:lnTo>
                  <a:pt x="533400" y="280307"/>
                </a:lnTo>
                <a:lnTo>
                  <a:pt x="544286" y="310243"/>
                </a:lnTo>
                <a:lnTo>
                  <a:pt x="644978" y="253093"/>
                </a:lnTo>
                <a:lnTo>
                  <a:pt x="704850" y="340179"/>
                </a:lnTo>
                <a:lnTo>
                  <a:pt x="715736" y="402772"/>
                </a:lnTo>
                <a:lnTo>
                  <a:pt x="791936" y="416379"/>
                </a:lnTo>
                <a:lnTo>
                  <a:pt x="772886" y="459922"/>
                </a:lnTo>
                <a:lnTo>
                  <a:pt x="830036" y="527957"/>
                </a:lnTo>
                <a:lnTo>
                  <a:pt x="835478" y="568779"/>
                </a:lnTo>
                <a:lnTo>
                  <a:pt x="786493" y="566057"/>
                </a:lnTo>
                <a:lnTo>
                  <a:pt x="751114" y="612322"/>
                </a:lnTo>
                <a:lnTo>
                  <a:pt x="751114" y="639536"/>
                </a:lnTo>
                <a:lnTo>
                  <a:pt x="710293" y="693965"/>
                </a:lnTo>
                <a:lnTo>
                  <a:pt x="699407" y="650422"/>
                </a:lnTo>
                <a:lnTo>
                  <a:pt x="669471" y="674915"/>
                </a:lnTo>
                <a:lnTo>
                  <a:pt x="666750" y="696686"/>
                </a:lnTo>
                <a:lnTo>
                  <a:pt x="631371" y="685800"/>
                </a:lnTo>
                <a:lnTo>
                  <a:pt x="590550" y="666750"/>
                </a:lnTo>
                <a:lnTo>
                  <a:pt x="525236" y="707572"/>
                </a:lnTo>
                <a:lnTo>
                  <a:pt x="522514" y="696686"/>
                </a:lnTo>
                <a:lnTo>
                  <a:pt x="506186" y="699407"/>
                </a:lnTo>
                <a:lnTo>
                  <a:pt x="476250" y="680357"/>
                </a:lnTo>
                <a:lnTo>
                  <a:pt x="432707" y="661307"/>
                </a:lnTo>
                <a:lnTo>
                  <a:pt x="391886" y="574222"/>
                </a:lnTo>
                <a:lnTo>
                  <a:pt x="367393" y="571500"/>
                </a:lnTo>
                <a:lnTo>
                  <a:pt x="353786" y="571500"/>
                </a:lnTo>
                <a:lnTo>
                  <a:pt x="321128" y="557893"/>
                </a:lnTo>
                <a:lnTo>
                  <a:pt x="285750" y="568779"/>
                </a:lnTo>
                <a:lnTo>
                  <a:pt x="244928" y="547007"/>
                </a:lnTo>
                <a:lnTo>
                  <a:pt x="244928" y="473529"/>
                </a:lnTo>
                <a:lnTo>
                  <a:pt x="231321" y="432707"/>
                </a:lnTo>
                <a:lnTo>
                  <a:pt x="168728" y="424543"/>
                </a:lnTo>
                <a:lnTo>
                  <a:pt x="127907" y="351065"/>
                </a:lnTo>
                <a:lnTo>
                  <a:pt x="95250" y="340179"/>
                </a:lnTo>
                <a:lnTo>
                  <a:pt x="73478" y="310243"/>
                </a:lnTo>
                <a:lnTo>
                  <a:pt x="0" y="179615"/>
                </a:lnTo>
                <a:lnTo>
                  <a:pt x="57150" y="157843"/>
                </a:lnTo>
                <a:lnTo>
                  <a:pt x="87086" y="152400"/>
                </a:lnTo>
                <a:lnTo>
                  <a:pt x="149678" y="84365"/>
                </a:lnTo>
                <a:lnTo>
                  <a:pt x="163286" y="103415"/>
                </a:lnTo>
                <a:lnTo>
                  <a:pt x="277586" y="100693"/>
                </a:lnTo>
                <a:lnTo>
                  <a:pt x="340178" y="48986"/>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0" name="Freeform 59"/>
          <p:cNvSpPr/>
          <p:nvPr/>
        </p:nvSpPr>
        <p:spPr>
          <a:xfrm>
            <a:off x="7379916" y="1411262"/>
            <a:ext cx="754062" cy="1071563"/>
          </a:xfrm>
          <a:custGeom>
            <a:avLst/>
            <a:gdLst>
              <a:gd name="connsiteX0" fmla="*/ 0 w 754039"/>
              <a:gd name="connsiteY0" fmla="*/ 47767 h 1071349"/>
              <a:gd name="connsiteX1" fmla="*/ 47767 w 754039"/>
              <a:gd name="connsiteY1" fmla="*/ 112594 h 1071349"/>
              <a:gd name="connsiteX2" fmla="*/ 75062 w 754039"/>
              <a:gd name="connsiteY2" fmla="*/ 160361 h 1071349"/>
              <a:gd name="connsiteX3" fmla="*/ 61415 w 754039"/>
              <a:gd name="connsiteY3" fmla="*/ 204716 h 1071349"/>
              <a:gd name="connsiteX4" fmla="*/ 20471 w 754039"/>
              <a:gd name="connsiteY4" fmla="*/ 214952 h 1071349"/>
              <a:gd name="connsiteX5" fmla="*/ 40943 w 754039"/>
              <a:gd name="connsiteY5" fmla="*/ 262719 h 1071349"/>
              <a:gd name="connsiteX6" fmla="*/ 54591 w 754039"/>
              <a:gd name="connsiteY6" fmla="*/ 368489 h 1071349"/>
              <a:gd name="connsiteX7" fmla="*/ 75062 w 754039"/>
              <a:gd name="connsiteY7" fmla="*/ 392373 h 1071349"/>
              <a:gd name="connsiteX8" fmla="*/ 78474 w 754039"/>
              <a:gd name="connsiteY8" fmla="*/ 412844 h 1071349"/>
              <a:gd name="connsiteX9" fmla="*/ 109182 w 754039"/>
              <a:gd name="connsiteY9" fmla="*/ 457200 h 1071349"/>
              <a:gd name="connsiteX10" fmla="*/ 109182 w 754039"/>
              <a:gd name="connsiteY10" fmla="*/ 491319 h 1071349"/>
              <a:gd name="connsiteX11" fmla="*/ 129653 w 754039"/>
              <a:gd name="connsiteY11" fmla="*/ 597089 h 1071349"/>
              <a:gd name="connsiteX12" fmla="*/ 126241 w 754039"/>
              <a:gd name="connsiteY12" fmla="*/ 610737 h 1071349"/>
              <a:gd name="connsiteX13" fmla="*/ 116006 w 754039"/>
              <a:gd name="connsiteY13" fmla="*/ 678976 h 1071349"/>
              <a:gd name="connsiteX14" fmla="*/ 133065 w 754039"/>
              <a:gd name="connsiteY14" fmla="*/ 747215 h 1071349"/>
              <a:gd name="connsiteX15" fmla="*/ 156949 w 754039"/>
              <a:gd name="connsiteY15" fmla="*/ 757450 h 1071349"/>
              <a:gd name="connsiteX16" fmla="*/ 197892 w 754039"/>
              <a:gd name="connsiteY16" fmla="*/ 760862 h 1071349"/>
              <a:gd name="connsiteX17" fmla="*/ 283191 w 754039"/>
              <a:gd name="connsiteY17" fmla="*/ 754038 h 1071349"/>
              <a:gd name="connsiteX18" fmla="*/ 303662 w 754039"/>
              <a:gd name="connsiteY18" fmla="*/ 740391 h 1071349"/>
              <a:gd name="connsiteX19" fmla="*/ 313898 w 754039"/>
              <a:gd name="connsiteY19" fmla="*/ 774510 h 1071349"/>
              <a:gd name="connsiteX20" fmla="*/ 255895 w 754039"/>
              <a:gd name="connsiteY20" fmla="*/ 829101 h 1071349"/>
              <a:gd name="connsiteX21" fmla="*/ 238836 w 754039"/>
              <a:gd name="connsiteY21" fmla="*/ 890516 h 1071349"/>
              <a:gd name="connsiteX22" fmla="*/ 276367 w 754039"/>
              <a:gd name="connsiteY22" fmla="*/ 890516 h 1071349"/>
              <a:gd name="connsiteX23" fmla="*/ 286603 w 754039"/>
              <a:gd name="connsiteY23" fmla="*/ 907576 h 1071349"/>
              <a:gd name="connsiteX24" fmla="*/ 221776 w 754039"/>
              <a:gd name="connsiteY24" fmla="*/ 982638 h 1071349"/>
              <a:gd name="connsiteX25" fmla="*/ 201304 w 754039"/>
              <a:gd name="connsiteY25" fmla="*/ 1037229 h 1071349"/>
              <a:gd name="connsiteX26" fmla="*/ 276367 w 754039"/>
              <a:gd name="connsiteY26" fmla="*/ 1061113 h 1071349"/>
              <a:gd name="connsiteX27" fmla="*/ 365077 w 754039"/>
              <a:gd name="connsiteY27" fmla="*/ 1071349 h 1071349"/>
              <a:gd name="connsiteX28" fmla="*/ 450376 w 754039"/>
              <a:gd name="connsiteY28" fmla="*/ 1061113 h 1071349"/>
              <a:gd name="connsiteX29" fmla="*/ 474259 w 754039"/>
              <a:gd name="connsiteY29" fmla="*/ 1061113 h 1071349"/>
              <a:gd name="connsiteX30" fmla="*/ 477671 w 754039"/>
              <a:gd name="connsiteY30" fmla="*/ 1020170 h 1071349"/>
              <a:gd name="connsiteX31" fmla="*/ 545910 w 754039"/>
              <a:gd name="connsiteY31" fmla="*/ 996286 h 1071349"/>
              <a:gd name="connsiteX32" fmla="*/ 573206 w 754039"/>
              <a:gd name="connsiteY32" fmla="*/ 948519 h 1071349"/>
              <a:gd name="connsiteX33" fmla="*/ 631209 w 754039"/>
              <a:gd name="connsiteY33" fmla="*/ 941695 h 1071349"/>
              <a:gd name="connsiteX34" fmla="*/ 624385 w 754039"/>
              <a:gd name="connsiteY34" fmla="*/ 876868 h 1071349"/>
              <a:gd name="connsiteX35" fmla="*/ 597089 w 754039"/>
              <a:gd name="connsiteY35" fmla="*/ 866632 h 1071349"/>
              <a:gd name="connsiteX36" fmla="*/ 593677 w 754039"/>
              <a:gd name="connsiteY36" fmla="*/ 907576 h 1071349"/>
              <a:gd name="connsiteX37" fmla="*/ 573206 w 754039"/>
              <a:gd name="connsiteY37" fmla="*/ 839337 h 1071349"/>
              <a:gd name="connsiteX38" fmla="*/ 634621 w 754039"/>
              <a:gd name="connsiteY38" fmla="*/ 781334 h 1071349"/>
              <a:gd name="connsiteX39" fmla="*/ 754039 w 754039"/>
              <a:gd name="connsiteY39" fmla="*/ 723331 h 1071349"/>
              <a:gd name="connsiteX40" fmla="*/ 740391 w 754039"/>
              <a:gd name="connsiteY40" fmla="*/ 644856 h 1071349"/>
              <a:gd name="connsiteX41" fmla="*/ 706271 w 754039"/>
              <a:gd name="connsiteY41" fmla="*/ 610737 h 1071349"/>
              <a:gd name="connsiteX42" fmla="*/ 689212 w 754039"/>
              <a:gd name="connsiteY42" fmla="*/ 603913 h 1071349"/>
              <a:gd name="connsiteX43" fmla="*/ 682388 w 754039"/>
              <a:gd name="connsiteY43" fmla="*/ 556146 h 1071349"/>
              <a:gd name="connsiteX44" fmla="*/ 658504 w 754039"/>
              <a:gd name="connsiteY44" fmla="*/ 528850 h 1071349"/>
              <a:gd name="connsiteX45" fmla="*/ 631209 w 754039"/>
              <a:gd name="connsiteY45" fmla="*/ 501555 h 1071349"/>
              <a:gd name="connsiteX46" fmla="*/ 610737 w 754039"/>
              <a:gd name="connsiteY46" fmla="*/ 487907 h 1071349"/>
              <a:gd name="connsiteX47" fmla="*/ 576618 w 754039"/>
              <a:gd name="connsiteY47" fmla="*/ 395785 h 1071349"/>
              <a:gd name="connsiteX48" fmla="*/ 539086 w 754039"/>
              <a:gd name="connsiteY48" fmla="*/ 371901 h 1071349"/>
              <a:gd name="connsiteX49" fmla="*/ 549322 w 754039"/>
              <a:gd name="connsiteY49" fmla="*/ 296838 h 1071349"/>
              <a:gd name="connsiteX50" fmla="*/ 532262 w 754039"/>
              <a:gd name="connsiteY50" fmla="*/ 272955 h 1071349"/>
              <a:gd name="connsiteX51" fmla="*/ 477671 w 754039"/>
              <a:gd name="connsiteY51" fmla="*/ 279779 h 1071349"/>
              <a:gd name="connsiteX52" fmla="*/ 494731 w 754039"/>
              <a:gd name="connsiteY52" fmla="*/ 177421 h 1071349"/>
              <a:gd name="connsiteX53" fmla="*/ 501555 w 754039"/>
              <a:gd name="connsiteY53" fmla="*/ 129653 h 1071349"/>
              <a:gd name="connsiteX54" fmla="*/ 406021 w 754039"/>
              <a:gd name="connsiteY54" fmla="*/ 34119 h 1071349"/>
              <a:gd name="connsiteX55" fmla="*/ 334370 w 754039"/>
              <a:gd name="connsiteY55" fmla="*/ 54591 h 1071349"/>
              <a:gd name="connsiteX56" fmla="*/ 228600 w 754039"/>
              <a:gd name="connsiteY56" fmla="*/ 3412 h 1071349"/>
              <a:gd name="connsiteX57" fmla="*/ 214952 w 754039"/>
              <a:gd name="connsiteY57" fmla="*/ 27295 h 1071349"/>
              <a:gd name="connsiteX58" fmla="*/ 136477 w 754039"/>
              <a:gd name="connsiteY58" fmla="*/ 0 h 1071349"/>
              <a:gd name="connsiteX59" fmla="*/ 109182 w 754039"/>
              <a:gd name="connsiteY59" fmla="*/ 37531 h 1071349"/>
              <a:gd name="connsiteX60" fmla="*/ 0 w 754039"/>
              <a:gd name="connsiteY60" fmla="*/ 47767 h 1071349"/>
              <a:gd name="connsiteX0" fmla="*/ 0 w 754039"/>
              <a:gd name="connsiteY0" fmla="*/ 47767 h 1071349"/>
              <a:gd name="connsiteX1" fmla="*/ 47767 w 754039"/>
              <a:gd name="connsiteY1" fmla="*/ 112594 h 1071349"/>
              <a:gd name="connsiteX2" fmla="*/ 75062 w 754039"/>
              <a:gd name="connsiteY2" fmla="*/ 160361 h 1071349"/>
              <a:gd name="connsiteX3" fmla="*/ 61415 w 754039"/>
              <a:gd name="connsiteY3" fmla="*/ 204716 h 1071349"/>
              <a:gd name="connsiteX4" fmla="*/ 20471 w 754039"/>
              <a:gd name="connsiteY4" fmla="*/ 214952 h 1071349"/>
              <a:gd name="connsiteX5" fmla="*/ 40943 w 754039"/>
              <a:gd name="connsiteY5" fmla="*/ 262719 h 1071349"/>
              <a:gd name="connsiteX6" fmla="*/ 54591 w 754039"/>
              <a:gd name="connsiteY6" fmla="*/ 368489 h 1071349"/>
              <a:gd name="connsiteX7" fmla="*/ 75062 w 754039"/>
              <a:gd name="connsiteY7" fmla="*/ 392373 h 1071349"/>
              <a:gd name="connsiteX8" fmla="*/ 78474 w 754039"/>
              <a:gd name="connsiteY8" fmla="*/ 412844 h 1071349"/>
              <a:gd name="connsiteX9" fmla="*/ 109182 w 754039"/>
              <a:gd name="connsiteY9" fmla="*/ 457200 h 1071349"/>
              <a:gd name="connsiteX10" fmla="*/ 109182 w 754039"/>
              <a:gd name="connsiteY10" fmla="*/ 491319 h 1071349"/>
              <a:gd name="connsiteX11" fmla="*/ 129653 w 754039"/>
              <a:gd name="connsiteY11" fmla="*/ 597089 h 1071349"/>
              <a:gd name="connsiteX12" fmla="*/ 126241 w 754039"/>
              <a:gd name="connsiteY12" fmla="*/ 610737 h 1071349"/>
              <a:gd name="connsiteX13" fmla="*/ 116006 w 754039"/>
              <a:gd name="connsiteY13" fmla="*/ 678976 h 1071349"/>
              <a:gd name="connsiteX14" fmla="*/ 133065 w 754039"/>
              <a:gd name="connsiteY14" fmla="*/ 747215 h 1071349"/>
              <a:gd name="connsiteX15" fmla="*/ 156949 w 754039"/>
              <a:gd name="connsiteY15" fmla="*/ 757450 h 1071349"/>
              <a:gd name="connsiteX16" fmla="*/ 197892 w 754039"/>
              <a:gd name="connsiteY16" fmla="*/ 760862 h 1071349"/>
              <a:gd name="connsiteX17" fmla="*/ 283191 w 754039"/>
              <a:gd name="connsiteY17" fmla="*/ 754038 h 1071349"/>
              <a:gd name="connsiteX18" fmla="*/ 303662 w 754039"/>
              <a:gd name="connsiteY18" fmla="*/ 740391 h 1071349"/>
              <a:gd name="connsiteX19" fmla="*/ 313898 w 754039"/>
              <a:gd name="connsiteY19" fmla="*/ 774510 h 1071349"/>
              <a:gd name="connsiteX20" fmla="*/ 255895 w 754039"/>
              <a:gd name="connsiteY20" fmla="*/ 829101 h 1071349"/>
              <a:gd name="connsiteX21" fmla="*/ 238836 w 754039"/>
              <a:gd name="connsiteY21" fmla="*/ 890516 h 1071349"/>
              <a:gd name="connsiteX22" fmla="*/ 276367 w 754039"/>
              <a:gd name="connsiteY22" fmla="*/ 890516 h 1071349"/>
              <a:gd name="connsiteX23" fmla="*/ 286603 w 754039"/>
              <a:gd name="connsiteY23" fmla="*/ 907576 h 1071349"/>
              <a:gd name="connsiteX24" fmla="*/ 221776 w 754039"/>
              <a:gd name="connsiteY24" fmla="*/ 982638 h 1071349"/>
              <a:gd name="connsiteX25" fmla="*/ 201304 w 754039"/>
              <a:gd name="connsiteY25" fmla="*/ 1037229 h 1071349"/>
              <a:gd name="connsiteX26" fmla="*/ 276367 w 754039"/>
              <a:gd name="connsiteY26" fmla="*/ 1061113 h 1071349"/>
              <a:gd name="connsiteX27" fmla="*/ 365077 w 754039"/>
              <a:gd name="connsiteY27" fmla="*/ 1071349 h 1071349"/>
              <a:gd name="connsiteX28" fmla="*/ 450376 w 754039"/>
              <a:gd name="connsiteY28" fmla="*/ 1061113 h 1071349"/>
              <a:gd name="connsiteX29" fmla="*/ 474259 w 754039"/>
              <a:gd name="connsiteY29" fmla="*/ 1061113 h 1071349"/>
              <a:gd name="connsiteX30" fmla="*/ 477671 w 754039"/>
              <a:gd name="connsiteY30" fmla="*/ 1020170 h 1071349"/>
              <a:gd name="connsiteX31" fmla="*/ 545910 w 754039"/>
              <a:gd name="connsiteY31" fmla="*/ 996286 h 1071349"/>
              <a:gd name="connsiteX32" fmla="*/ 573206 w 754039"/>
              <a:gd name="connsiteY32" fmla="*/ 948519 h 1071349"/>
              <a:gd name="connsiteX33" fmla="*/ 631209 w 754039"/>
              <a:gd name="connsiteY33" fmla="*/ 941695 h 1071349"/>
              <a:gd name="connsiteX34" fmla="*/ 624385 w 754039"/>
              <a:gd name="connsiteY34" fmla="*/ 876868 h 1071349"/>
              <a:gd name="connsiteX35" fmla="*/ 597089 w 754039"/>
              <a:gd name="connsiteY35" fmla="*/ 866632 h 1071349"/>
              <a:gd name="connsiteX36" fmla="*/ 593677 w 754039"/>
              <a:gd name="connsiteY36" fmla="*/ 907576 h 1071349"/>
              <a:gd name="connsiteX37" fmla="*/ 573206 w 754039"/>
              <a:gd name="connsiteY37" fmla="*/ 839337 h 1071349"/>
              <a:gd name="connsiteX38" fmla="*/ 634621 w 754039"/>
              <a:gd name="connsiteY38" fmla="*/ 781334 h 1071349"/>
              <a:gd name="connsiteX39" fmla="*/ 754039 w 754039"/>
              <a:gd name="connsiteY39" fmla="*/ 723331 h 1071349"/>
              <a:gd name="connsiteX40" fmla="*/ 740391 w 754039"/>
              <a:gd name="connsiteY40" fmla="*/ 644856 h 1071349"/>
              <a:gd name="connsiteX41" fmla="*/ 706271 w 754039"/>
              <a:gd name="connsiteY41" fmla="*/ 610737 h 1071349"/>
              <a:gd name="connsiteX42" fmla="*/ 724137 w 754039"/>
              <a:gd name="connsiteY42" fmla="*/ 559463 h 1071349"/>
              <a:gd name="connsiteX43" fmla="*/ 682388 w 754039"/>
              <a:gd name="connsiteY43" fmla="*/ 556146 h 1071349"/>
              <a:gd name="connsiteX44" fmla="*/ 658504 w 754039"/>
              <a:gd name="connsiteY44" fmla="*/ 528850 h 1071349"/>
              <a:gd name="connsiteX45" fmla="*/ 631209 w 754039"/>
              <a:gd name="connsiteY45" fmla="*/ 501555 h 1071349"/>
              <a:gd name="connsiteX46" fmla="*/ 610737 w 754039"/>
              <a:gd name="connsiteY46" fmla="*/ 487907 h 1071349"/>
              <a:gd name="connsiteX47" fmla="*/ 576618 w 754039"/>
              <a:gd name="connsiteY47" fmla="*/ 395785 h 1071349"/>
              <a:gd name="connsiteX48" fmla="*/ 539086 w 754039"/>
              <a:gd name="connsiteY48" fmla="*/ 371901 h 1071349"/>
              <a:gd name="connsiteX49" fmla="*/ 549322 w 754039"/>
              <a:gd name="connsiteY49" fmla="*/ 296838 h 1071349"/>
              <a:gd name="connsiteX50" fmla="*/ 532262 w 754039"/>
              <a:gd name="connsiteY50" fmla="*/ 272955 h 1071349"/>
              <a:gd name="connsiteX51" fmla="*/ 477671 w 754039"/>
              <a:gd name="connsiteY51" fmla="*/ 279779 h 1071349"/>
              <a:gd name="connsiteX52" fmla="*/ 494731 w 754039"/>
              <a:gd name="connsiteY52" fmla="*/ 177421 h 1071349"/>
              <a:gd name="connsiteX53" fmla="*/ 501555 w 754039"/>
              <a:gd name="connsiteY53" fmla="*/ 129653 h 1071349"/>
              <a:gd name="connsiteX54" fmla="*/ 406021 w 754039"/>
              <a:gd name="connsiteY54" fmla="*/ 34119 h 1071349"/>
              <a:gd name="connsiteX55" fmla="*/ 334370 w 754039"/>
              <a:gd name="connsiteY55" fmla="*/ 54591 h 1071349"/>
              <a:gd name="connsiteX56" fmla="*/ 228600 w 754039"/>
              <a:gd name="connsiteY56" fmla="*/ 3412 h 1071349"/>
              <a:gd name="connsiteX57" fmla="*/ 214952 w 754039"/>
              <a:gd name="connsiteY57" fmla="*/ 27295 h 1071349"/>
              <a:gd name="connsiteX58" fmla="*/ 136477 w 754039"/>
              <a:gd name="connsiteY58" fmla="*/ 0 h 1071349"/>
              <a:gd name="connsiteX59" fmla="*/ 109182 w 754039"/>
              <a:gd name="connsiteY59" fmla="*/ 37531 h 1071349"/>
              <a:gd name="connsiteX60" fmla="*/ 0 w 754039"/>
              <a:gd name="connsiteY60" fmla="*/ 47767 h 1071349"/>
              <a:gd name="connsiteX0" fmla="*/ 0 w 754039"/>
              <a:gd name="connsiteY0" fmla="*/ 47767 h 1071349"/>
              <a:gd name="connsiteX1" fmla="*/ 47767 w 754039"/>
              <a:gd name="connsiteY1" fmla="*/ 112594 h 1071349"/>
              <a:gd name="connsiteX2" fmla="*/ 75062 w 754039"/>
              <a:gd name="connsiteY2" fmla="*/ 160361 h 1071349"/>
              <a:gd name="connsiteX3" fmla="*/ 61415 w 754039"/>
              <a:gd name="connsiteY3" fmla="*/ 204716 h 1071349"/>
              <a:gd name="connsiteX4" fmla="*/ 20471 w 754039"/>
              <a:gd name="connsiteY4" fmla="*/ 214952 h 1071349"/>
              <a:gd name="connsiteX5" fmla="*/ 40943 w 754039"/>
              <a:gd name="connsiteY5" fmla="*/ 262719 h 1071349"/>
              <a:gd name="connsiteX6" fmla="*/ 54591 w 754039"/>
              <a:gd name="connsiteY6" fmla="*/ 368489 h 1071349"/>
              <a:gd name="connsiteX7" fmla="*/ 75062 w 754039"/>
              <a:gd name="connsiteY7" fmla="*/ 392373 h 1071349"/>
              <a:gd name="connsiteX8" fmla="*/ 78474 w 754039"/>
              <a:gd name="connsiteY8" fmla="*/ 412844 h 1071349"/>
              <a:gd name="connsiteX9" fmla="*/ 109182 w 754039"/>
              <a:gd name="connsiteY9" fmla="*/ 457200 h 1071349"/>
              <a:gd name="connsiteX10" fmla="*/ 109182 w 754039"/>
              <a:gd name="connsiteY10" fmla="*/ 491319 h 1071349"/>
              <a:gd name="connsiteX11" fmla="*/ 129653 w 754039"/>
              <a:gd name="connsiteY11" fmla="*/ 597089 h 1071349"/>
              <a:gd name="connsiteX12" fmla="*/ 126241 w 754039"/>
              <a:gd name="connsiteY12" fmla="*/ 610737 h 1071349"/>
              <a:gd name="connsiteX13" fmla="*/ 116006 w 754039"/>
              <a:gd name="connsiteY13" fmla="*/ 678976 h 1071349"/>
              <a:gd name="connsiteX14" fmla="*/ 133065 w 754039"/>
              <a:gd name="connsiteY14" fmla="*/ 747215 h 1071349"/>
              <a:gd name="connsiteX15" fmla="*/ 156949 w 754039"/>
              <a:gd name="connsiteY15" fmla="*/ 757450 h 1071349"/>
              <a:gd name="connsiteX16" fmla="*/ 197892 w 754039"/>
              <a:gd name="connsiteY16" fmla="*/ 760862 h 1071349"/>
              <a:gd name="connsiteX17" fmla="*/ 283191 w 754039"/>
              <a:gd name="connsiteY17" fmla="*/ 754038 h 1071349"/>
              <a:gd name="connsiteX18" fmla="*/ 303662 w 754039"/>
              <a:gd name="connsiteY18" fmla="*/ 740391 h 1071349"/>
              <a:gd name="connsiteX19" fmla="*/ 313898 w 754039"/>
              <a:gd name="connsiteY19" fmla="*/ 774510 h 1071349"/>
              <a:gd name="connsiteX20" fmla="*/ 255895 w 754039"/>
              <a:gd name="connsiteY20" fmla="*/ 829101 h 1071349"/>
              <a:gd name="connsiteX21" fmla="*/ 238836 w 754039"/>
              <a:gd name="connsiteY21" fmla="*/ 890516 h 1071349"/>
              <a:gd name="connsiteX22" fmla="*/ 276367 w 754039"/>
              <a:gd name="connsiteY22" fmla="*/ 890516 h 1071349"/>
              <a:gd name="connsiteX23" fmla="*/ 286603 w 754039"/>
              <a:gd name="connsiteY23" fmla="*/ 907576 h 1071349"/>
              <a:gd name="connsiteX24" fmla="*/ 221776 w 754039"/>
              <a:gd name="connsiteY24" fmla="*/ 982638 h 1071349"/>
              <a:gd name="connsiteX25" fmla="*/ 201304 w 754039"/>
              <a:gd name="connsiteY25" fmla="*/ 1037229 h 1071349"/>
              <a:gd name="connsiteX26" fmla="*/ 276367 w 754039"/>
              <a:gd name="connsiteY26" fmla="*/ 1061113 h 1071349"/>
              <a:gd name="connsiteX27" fmla="*/ 365077 w 754039"/>
              <a:gd name="connsiteY27" fmla="*/ 1071349 h 1071349"/>
              <a:gd name="connsiteX28" fmla="*/ 450376 w 754039"/>
              <a:gd name="connsiteY28" fmla="*/ 1061113 h 1071349"/>
              <a:gd name="connsiteX29" fmla="*/ 474259 w 754039"/>
              <a:gd name="connsiteY29" fmla="*/ 1061113 h 1071349"/>
              <a:gd name="connsiteX30" fmla="*/ 477671 w 754039"/>
              <a:gd name="connsiteY30" fmla="*/ 1020170 h 1071349"/>
              <a:gd name="connsiteX31" fmla="*/ 545910 w 754039"/>
              <a:gd name="connsiteY31" fmla="*/ 996286 h 1071349"/>
              <a:gd name="connsiteX32" fmla="*/ 573206 w 754039"/>
              <a:gd name="connsiteY32" fmla="*/ 948519 h 1071349"/>
              <a:gd name="connsiteX33" fmla="*/ 631209 w 754039"/>
              <a:gd name="connsiteY33" fmla="*/ 941695 h 1071349"/>
              <a:gd name="connsiteX34" fmla="*/ 624385 w 754039"/>
              <a:gd name="connsiteY34" fmla="*/ 876868 h 1071349"/>
              <a:gd name="connsiteX35" fmla="*/ 597089 w 754039"/>
              <a:gd name="connsiteY35" fmla="*/ 866632 h 1071349"/>
              <a:gd name="connsiteX36" fmla="*/ 593677 w 754039"/>
              <a:gd name="connsiteY36" fmla="*/ 907576 h 1071349"/>
              <a:gd name="connsiteX37" fmla="*/ 573206 w 754039"/>
              <a:gd name="connsiteY37" fmla="*/ 839337 h 1071349"/>
              <a:gd name="connsiteX38" fmla="*/ 634621 w 754039"/>
              <a:gd name="connsiteY38" fmla="*/ 781334 h 1071349"/>
              <a:gd name="connsiteX39" fmla="*/ 754039 w 754039"/>
              <a:gd name="connsiteY39" fmla="*/ 723331 h 1071349"/>
              <a:gd name="connsiteX40" fmla="*/ 740391 w 754039"/>
              <a:gd name="connsiteY40" fmla="*/ 644856 h 1071349"/>
              <a:gd name="connsiteX41" fmla="*/ 738021 w 754039"/>
              <a:gd name="connsiteY41" fmla="*/ 604387 h 1071349"/>
              <a:gd name="connsiteX42" fmla="*/ 724137 w 754039"/>
              <a:gd name="connsiteY42" fmla="*/ 559463 h 1071349"/>
              <a:gd name="connsiteX43" fmla="*/ 682388 w 754039"/>
              <a:gd name="connsiteY43" fmla="*/ 556146 h 1071349"/>
              <a:gd name="connsiteX44" fmla="*/ 658504 w 754039"/>
              <a:gd name="connsiteY44" fmla="*/ 528850 h 1071349"/>
              <a:gd name="connsiteX45" fmla="*/ 631209 w 754039"/>
              <a:gd name="connsiteY45" fmla="*/ 501555 h 1071349"/>
              <a:gd name="connsiteX46" fmla="*/ 610737 w 754039"/>
              <a:gd name="connsiteY46" fmla="*/ 487907 h 1071349"/>
              <a:gd name="connsiteX47" fmla="*/ 576618 w 754039"/>
              <a:gd name="connsiteY47" fmla="*/ 395785 h 1071349"/>
              <a:gd name="connsiteX48" fmla="*/ 539086 w 754039"/>
              <a:gd name="connsiteY48" fmla="*/ 371901 h 1071349"/>
              <a:gd name="connsiteX49" fmla="*/ 549322 w 754039"/>
              <a:gd name="connsiteY49" fmla="*/ 296838 h 1071349"/>
              <a:gd name="connsiteX50" fmla="*/ 532262 w 754039"/>
              <a:gd name="connsiteY50" fmla="*/ 272955 h 1071349"/>
              <a:gd name="connsiteX51" fmla="*/ 477671 w 754039"/>
              <a:gd name="connsiteY51" fmla="*/ 279779 h 1071349"/>
              <a:gd name="connsiteX52" fmla="*/ 494731 w 754039"/>
              <a:gd name="connsiteY52" fmla="*/ 177421 h 1071349"/>
              <a:gd name="connsiteX53" fmla="*/ 501555 w 754039"/>
              <a:gd name="connsiteY53" fmla="*/ 129653 h 1071349"/>
              <a:gd name="connsiteX54" fmla="*/ 406021 w 754039"/>
              <a:gd name="connsiteY54" fmla="*/ 34119 h 1071349"/>
              <a:gd name="connsiteX55" fmla="*/ 334370 w 754039"/>
              <a:gd name="connsiteY55" fmla="*/ 54591 h 1071349"/>
              <a:gd name="connsiteX56" fmla="*/ 228600 w 754039"/>
              <a:gd name="connsiteY56" fmla="*/ 3412 h 1071349"/>
              <a:gd name="connsiteX57" fmla="*/ 214952 w 754039"/>
              <a:gd name="connsiteY57" fmla="*/ 27295 h 1071349"/>
              <a:gd name="connsiteX58" fmla="*/ 136477 w 754039"/>
              <a:gd name="connsiteY58" fmla="*/ 0 h 1071349"/>
              <a:gd name="connsiteX59" fmla="*/ 109182 w 754039"/>
              <a:gd name="connsiteY59" fmla="*/ 37531 h 1071349"/>
              <a:gd name="connsiteX60" fmla="*/ 0 w 754039"/>
              <a:gd name="connsiteY60" fmla="*/ 47767 h 1071349"/>
              <a:gd name="connsiteX0" fmla="*/ 0 w 754039"/>
              <a:gd name="connsiteY0" fmla="*/ 47767 h 1071349"/>
              <a:gd name="connsiteX1" fmla="*/ 47767 w 754039"/>
              <a:gd name="connsiteY1" fmla="*/ 112594 h 1071349"/>
              <a:gd name="connsiteX2" fmla="*/ 75062 w 754039"/>
              <a:gd name="connsiteY2" fmla="*/ 160361 h 1071349"/>
              <a:gd name="connsiteX3" fmla="*/ 61415 w 754039"/>
              <a:gd name="connsiteY3" fmla="*/ 204716 h 1071349"/>
              <a:gd name="connsiteX4" fmla="*/ 20471 w 754039"/>
              <a:gd name="connsiteY4" fmla="*/ 214952 h 1071349"/>
              <a:gd name="connsiteX5" fmla="*/ 40943 w 754039"/>
              <a:gd name="connsiteY5" fmla="*/ 262719 h 1071349"/>
              <a:gd name="connsiteX6" fmla="*/ 54591 w 754039"/>
              <a:gd name="connsiteY6" fmla="*/ 368489 h 1071349"/>
              <a:gd name="connsiteX7" fmla="*/ 75062 w 754039"/>
              <a:gd name="connsiteY7" fmla="*/ 392373 h 1071349"/>
              <a:gd name="connsiteX8" fmla="*/ 78474 w 754039"/>
              <a:gd name="connsiteY8" fmla="*/ 412844 h 1071349"/>
              <a:gd name="connsiteX9" fmla="*/ 109182 w 754039"/>
              <a:gd name="connsiteY9" fmla="*/ 457200 h 1071349"/>
              <a:gd name="connsiteX10" fmla="*/ 109182 w 754039"/>
              <a:gd name="connsiteY10" fmla="*/ 491319 h 1071349"/>
              <a:gd name="connsiteX11" fmla="*/ 129653 w 754039"/>
              <a:gd name="connsiteY11" fmla="*/ 597089 h 1071349"/>
              <a:gd name="connsiteX12" fmla="*/ 126241 w 754039"/>
              <a:gd name="connsiteY12" fmla="*/ 610737 h 1071349"/>
              <a:gd name="connsiteX13" fmla="*/ 116006 w 754039"/>
              <a:gd name="connsiteY13" fmla="*/ 678976 h 1071349"/>
              <a:gd name="connsiteX14" fmla="*/ 133065 w 754039"/>
              <a:gd name="connsiteY14" fmla="*/ 747215 h 1071349"/>
              <a:gd name="connsiteX15" fmla="*/ 156949 w 754039"/>
              <a:gd name="connsiteY15" fmla="*/ 757450 h 1071349"/>
              <a:gd name="connsiteX16" fmla="*/ 197892 w 754039"/>
              <a:gd name="connsiteY16" fmla="*/ 760862 h 1071349"/>
              <a:gd name="connsiteX17" fmla="*/ 283191 w 754039"/>
              <a:gd name="connsiteY17" fmla="*/ 754038 h 1071349"/>
              <a:gd name="connsiteX18" fmla="*/ 303662 w 754039"/>
              <a:gd name="connsiteY18" fmla="*/ 740391 h 1071349"/>
              <a:gd name="connsiteX19" fmla="*/ 313898 w 754039"/>
              <a:gd name="connsiteY19" fmla="*/ 774510 h 1071349"/>
              <a:gd name="connsiteX20" fmla="*/ 255895 w 754039"/>
              <a:gd name="connsiteY20" fmla="*/ 829101 h 1071349"/>
              <a:gd name="connsiteX21" fmla="*/ 238836 w 754039"/>
              <a:gd name="connsiteY21" fmla="*/ 890516 h 1071349"/>
              <a:gd name="connsiteX22" fmla="*/ 276367 w 754039"/>
              <a:gd name="connsiteY22" fmla="*/ 890516 h 1071349"/>
              <a:gd name="connsiteX23" fmla="*/ 286603 w 754039"/>
              <a:gd name="connsiteY23" fmla="*/ 907576 h 1071349"/>
              <a:gd name="connsiteX24" fmla="*/ 221776 w 754039"/>
              <a:gd name="connsiteY24" fmla="*/ 982638 h 1071349"/>
              <a:gd name="connsiteX25" fmla="*/ 201304 w 754039"/>
              <a:gd name="connsiteY25" fmla="*/ 1037229 h 1071349"/>
              <a:gd name="connsiteX26" fmla="*/ 276367 w 754039"/>
              <a:gd name="connsiteY26" fmla="*/ 1061113 h 1071349"/>
              <a:gd name="connsiteX27" fmla="*/ 365077 w 754039"/>
              <a:gd name="connsiteY27" fmla="*/ 1071349 h 1071349"/>
              <a:gd name="connsiteX28" fmla="*/ 450376 w 754039"/>
              <a:gd name="connsiteY28" fmla="*/ 1061113 h 1071349"/>
              <a:gd name="connsiteX29" fmla="*/ 474259 w 754039"/>
              <a:gd name="connsiteY29" fmla="*/ 1061113 h 1071349"/>
              <a:gd name="connsiteX30" fmla="*/ 477671 w 754039"/>
              <a:gd name="connsiteY30" fmla="*/ 1020170 h 1071349"/>
              <a:gd name="connsiteX31" fmla="*/ 545910 w 754039"/>
              <a:gd name="connsiteY31" fmla="*/ 996286 h 1071349"/>
              <a:gd name="connsiteX32" fmla="*/ 573206 w 754039"/>
              <a:gd name="connsiteY32" fmla="*/ 948519 h 1071349"/>
              <a:gd name="connsiteX33" fmla="*/ 631209 w 754039"/>
              <a:gd name="connsiteY33" fmla="*/ 941695 h 1071349"/>
              <a:gd name="connsiteX34" fmla="*/ 624385 w 754039"/>
              <a:gd name="connsiteY34" fmla="*/ 876868 h 1071349"/>
              <a:gd name="connsiteX35" fmla="*/ 597089 w 754039"/>
              <a:gd name="connsiteY35" fmla="*/ 866632 h 1071349"/>
              <a:gd name="connsiteX36" fmla="*/ 593677 w 754039"/>
              <a:gd name="connsiteY36" fmla="*/ 907576 h 1071349"/>
              <a:gd name="connsiteX37" fmla="*/ 573206 w 754039"/>
              <a:gd name="connsiteY37" fmla="*/ 839337 h 1071349"/>
              <a:gd name="connsiteX38" fmla="*/ 634621 w 754039"/>
              <a:gd name="connsiteY38" fmla="*/ 781334 h 1071349"/>
              <a:gd name="connsiteX39" fmla="*/ 754039 w 754039"/>
              <a:gd name="connsiteY39" fmla="*/ 723331 h 1071349"/>
              <a:gd name="connsiteX40" fmla="*/ 749916 w 754039"/>
              <a:gd name="connsiteY40" fmla="*/ 641681 h 1071349"/>
              <a:gd name="connsiteX41" fmla="*/ 738021 w 754039"/>
              <a:gd name="connsiteY41" fmla="*/ 604387 h 1071349"/>
              <a:gd name="connsiteX42" fmla="*/ 724137 w 754039"/>
              <a:gd name="connsiteY42" fmla="*/ 559463 h 1071349"/>
              <a:gd name="connsiteX43" fmla="*/ 682388 w 754039"/>
              <a:gd name="connsiteY43" fmla="*/ 556146 h 1071349"/>
              <a:gd name="connsiteX44" fmla="*/ 658504 w 754039"/>
              <a:gd name="connsiteY44" fmla="*/ 528850 h 1071349"/>
              <a:gd name="connsiteX45" fmla="*/ 631209 w 754039"/>
              <a:gd name="connsiteY45" fmla="*/ 501555 h 1071349"/>
              <a:gd name="connsiteX46" fmla="*/ 610737 w 754039"/>
              <a:gd name="connsiteY46" fmla="*/ 487907 h 1071349"/>
              <a:gd name="connsiteX47" fmla="*/ 576618 w 754039"/>
              <a:gd name="connsiteY47" fmla="*/ 395785 h 1071349"/>
              <a:gd name="connsiteX48" fmla="*/ 539086 w 754039"/>
              <a:gd name="connsiteY48" fmla="*/ 371901 h 1071349"/>
              <a:gd name="connsiteX49" fmla="*/ 549322 w 754039"/>
              <a:gd name="connsiteY49" fmla="*/ 296838 h 1071349"/>
              <a:gd name="connsiteX50" fmla="*/ 532262 w 754039"/>
              <a:gd name="connsiteY50" fmla="*/ 272955 h 1071349"/>
              <a:gd name="connsiteX51" fmla="*/ 477671 w 754039"/>
              <a:gd name="connsiteY51" fmla="*/ 279779 h 1071349"/>
              <a:gd name="connsiteX52" fmla="*/ 494731 w 754039"/>
              <a:gd name="connsiteY52" fmla="*/ 177421 h 1071349"/>
              <a:gd name="connsiteX53" fmla="*/ 501555 w 754039"/>
              <a:gd name="connsiteY53" fmla="*/ 129653 h 1071349"/>
              <a:gd name="connsiteX54" fmla="*/ 406021 w 754039"/>
              <a:gd name="connsiteY54" fmla="*/ 34119 h 1071349"/>
              <a:gd name="connsiteX55" fmla="*/ 334370 w 754039"/>
              <a:gd name="connsiteY55" fmla="*/ 54591 h 1071349"/>
              <a:gd name="connsiteX56" fmla="*/ 228600 w 754039"/>
              <a:gd name="connsiteY56" fmla="*/ 3412 h 1071349"/>
              <a:gd name="connsiteX57" fmla="*/ 214952 w 754039"/>
              <a:gd name="connsiteY57" fmla="*/ 27295 h 1071349"/>
              <a:gd name="connsiteX58" fmla="*/ 136477 w 754039"/>
              <a:gd name="connsiteY58" fmla="*/ 0 h 1071349"/>
              <a:gd name="connsiteX59" fmla="*/ 109182 w 754039"/>
              <a:gd name="connsiteY59" fmla="*/ 37531 h 1071349"/>
              <a:gd name="connsiteX60" fmla="*/ 0 w 754039"/>
              <a:gd name="connsiteY60" fmla="*/ 47767 h 107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754039" h="1071349">
                <a:moveTo>
                  <a:pt x="0" y="47767"/>
                </a:moveTo>
                <a:lnTo>
                  <a:pt x="47767" y="112594"/>
                </a:lnTo>
                <a:lnTo>
                  <a:pt x="75062" y="160361"/>
                </a:lnTo>
                <a:lnTo>
                  <a:pt x="61415" y="204716"/>
                </a:lnTo>
                <a:lnTo>
                  <a:pt x="20471" y="214952"/>
                </a:lnTo>
                <a:lnTo>
                  <a:pt x="40943" y="262719"/>
                </a:lnTo>
                <a:lnTo>
                  <a:pt x="54591" y="368489"/>
                </a:lnTo>
                <a:lnTo>
                  <a:pt x="75062" y="392373"/>
                </a:lnTo>
                <a:lnTo>
                  <a:pt x="78474" y="412844"/>
                </a:lnTo>
                <a:lnTo>
                  <a:pt x="109182" y="457200"/>
                </a:lnTo>
                <a:lnTo>
                  <a:pt x="109182" y="491319"/>
                </a:lnTo>
                <a:lnTo>
                  <a:pt x="129653" y="597089"/>
                </a:lnTo>
                <a:lnTo>
                  <a:pt x="126241" y="610737"/>
                </a:lnTo>
                <a:lnTo>
                  <a:pt x="116006" y="678976"/>
                </a:lnTo>
                <a:lnTo>
                  <a:pt x="133065" y="747215"/>
                </a:lnTo>
                <a:lnTo>
                  <a:pt x="156949" y="757450"/>
                </a:lnTo>
                <a:lnTo>
                  <a:pt x="197892" y="760862"/>
                </a:lnTo>
                <a:lnTo>
                  <a:pt x="283191" y="754038"/>
                </a:lnTo>
                <a:lnTo>
                  <a:pt x="303662" y="740391"/>
                </a:lnTo>
                <a:lnTo>
                  <a:pt x="313898" y="774510"/>
                </a:lnTo>
                <a:lnTo>
                  <a:pt x="255895" y="829101"/>
                </a:lnTo>
                <a:lnTo>
                  <a:pt x="238836" y="890516"/>
                </a:lnTo>
                <a:lnTo>
                  <a:pt x="276367" y="890516"/>
                </a:lnTo>
                <a:lnTo>
                  <a:pt x="286603" y="907576"/>
                </a:lnTo>
                <a:lnTo>
                  <a:pt x="221776" y="982638"/>
                </a:lnTo>
                <a:lnTo>
                  <a:pt x="201304" y="1037229"/>
                </a:lnTo>
                <a:lnTo>
                  <a:pt x="276367" y="1061113"/>
                </a:lnTo>
                <a:lnTo>
                  <a:pt x="365077" y="1071349"/>
                </a:lnTo>
                <a:lnTo>
                  <a:pt x="450376" y="1061113"/>
                </a:lnTo>
                <a:lnTo>
                  <a:pt x="474259" y="1061113"/>
                </a:lnTo>
                <a:lnTo>
                  <a:pt x="477671" y="1020170"/>
                </a:lnTo>
                <a:lnTo>
                  <a:pt x="545910" y="996286"/>
                </a:lnTo>
                <a:lnTo>
                  <a:pt x="573206" y="948519"/>
                </a:lnTo>
                <a:lnTo>
                  <a:pt x="631209" y="941695"/>
                </a:lnTo>
                <a:lnTo>
                  <a:pt x="624385" y="876868"/>
                </a:lnTo>
                <a:lnTo>
                  <a:pt x="597089" y="866632"/>
                </a:lnTo>
                <a:lnTo>
                  <a:pt x="593677" y="907576"/>
                </a:lnTo>
                <a:lnTo>
                  <a:pt x="573206" y="839337"/>
                </a:lnTo>
                <a:lnTo>
                  <a:pt x="634621" y="781334"/>
                </a:lnTo>
                <a:lnTo>
                  <a:pt x="754039" y="723331"/>
                </a:lnTo>
                <a:lnTo>
                  <a:pt x="749916" y="641681"/>
                </a:lnTo>
                <a:lnTo>
                  <a:pt x="738021" y="604387"/>
                </a:lnTo>
                <a:lnTo>
                  <a:pt x="724137" y="559463"/>
                </a:lnTo>
                <a:lnTo>
                  <a:pt x="682388" y="556146"/>
                </a:lnTo>
                <a:lnTo>
                  <a:pt x="658504" y="528850"/>
                </a:lnTo>
                <a:lnTo>
                  <a:pt x="631209" y="501555"/>
                </a:lnTo>
                <a:lnTo>
                  <a:pt x="610737" y="487907"/>
                </a:lnTo>
                <a:lnTo>
                  <a:pt x="576618" y="395785"/>
                </a:lnTo>
                <a:lnTo>
                  <a:pt x="539086" y="371901"/>
                </a:lnTo>
                <a:lnTo>
                  <a:pt x="549322" y="296838"/>
                </a:lnTo>
                <a:lnTo>
                  <a:pt x="532262" y="272955"/>
                </a:lnTo>
                <a:lnTo>
                  <a:pt x="477671" y="279779"/>
                </a:lnTo>
                <a:lnTo>
                  <a:pt x="494731" y="177421"/>
                </a:lnTo>
                <a:lnTo>
                  <a:pt x="501555" y="129653"/>
                </a:lnTo>
                <a:lnTo>
                  <a:pt x="406021" y="34119"/>
                </a:lnTo>
                <a:lnTo>
                  <a:pt x="334370" y="54591"/>
                </a:lnTo>
                <a:lnTo>
                  <a:pt x="228600" y="3412"/>
                </a:lnTo>
                <a:lnTo>
                  <a:pt x="214952" y="27295"/>
                </a:lnTo>
                <a:lnTo>
                  <a:pt x="136477" y="0"/>
                </a:lnTo>
                <a:lnTo>
                  <a:pt x="109182" y="37531"/>
                </a:lnTo>
                <a:lnTo>
                  <a:pt x="0" y="47767"/>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1" name="Freeform 60"/>
          <p:cNvSpPr/>
          <p:nvPr/>
        </p:nvSpPr>
        <p:spPr>
          <a:xfrm>
            <a:off x="5587628" y="1196950"/>
            <a:ext cx="1560513" cy="1241425"/>
          </a:xfrm>
          <a:custGeom>
            <a:avLst/>
            <a:gdLst>
              <a:gd name="connsiteX0" fmla="*/ 1057702 w 1559257"/>
              <a:gd name="connsiteY0" fmla="*/ 880281 h 1241947"/>
              <a:gd name="connsiteX1" fmla="*/ 1054290 w 1559257"/>
              <a:gd name="connsiteY1" fmla="*/ 777923 h 1241947"/>
              <a:gd name="connsiteX2" fmla="*/ 1136176 w 1559257"/>
              <a:gd name="connsiteY2" fmla="*/ 709684 h 1241947"/>
              <a:gd name="connsiteX3" fmla="*/ 1129352 w 1559257"/>
              <a:gd name="connsiteY3" fmla="*/ 658505 h 1241947"/>
              <a:gd name="connsiteX4" fmla="*/ 1132764 w 1559257"/>
              <a:gd name="connsiteY4" fmla="*/ 603914 h 1241947"/>
              <a:gd name="connsiteX5" fmla="*/ 1166884 w 1559257"/>
              <a:gd name="connsiteY5" fmla="*/ 600502 h 1241947"/>
              <a:gd name="connsiteX6" fmla="*/ 1299949 w 1559257"/>
              <a:gd name="connsiteY6" fmla="*/ 436729 h 1241947"/>
              <a:gd name="connsiteX7" fmla="*/ 1364776 w 1559257"/>
              <a:gd name="connsiteY7" fmla="*/ 334371 h 1241947"/>
              <a:gd name="connsiteX8" fmla="*/ 1456899 w 1559257"/>
              <a:gd name="connsiteY8" fmla="*/ 296839 h 1241947"/>
              <a:gd name="connsiteX9" fmla="*/ 1535373 w 1559257"/>
              <a:gd name="connsiteY9" fmla="*/ 242248 h 1241947"/>
              <a:gd name="connsiteX10" fmla="*/ 1559257 w 1559257"/>
              <a:gd name="connsiteY10" fmla="*/ 225188 h 1241947"/>
              <a:gd name="connsiteX11" fmla="*/ 1504666 w 1559257"/>
              <a:gd name="connsiteY11" fmla="*/ 180833 h 1241947"/>
              <a:gd name="connsiteX12" fmla="*/ 1477370 w 1559257"/>
              <a:gd name="connsiteY12" fmla="*/ 160362 h 1241947"/>
              <a:gd name="connsiteX13" fmla="*/ 1429603 w 1559257"/>
              <a:gd name="connsiteY13" fmla="*/ 156950 h 1241947"/>
              <a:gd name="connsiteX14" fmla="*/ 1385248 w 1559257"/>
              <a:gd name="connsiteY14" fmla="*/ 136478 h 1241947"/>
              <a:gd name="connsiteX15" fmla="*/ 1364776 w 1559257"/>
              <a:gd name="connsiteY15" fmla="*/ 51179 h 1241947"/>
              <a:gd name="connsiteX16" fmla="*/ 1289713 w 1559257"/>
              <a:gd name="connsiteY16" fmla="*/ 17060 h 1241947"/>
              <a:gd name="connsiteX17" fmla="*/ 1224887 w 1559257"/>
              <a:gd name="connsiteY17" fmla="*/ 0 h 1241947"/>
              <a:gd name="connsiteX18" fmla="*/ 1224887 w 1559257"/>
              <a:gd name="connsiteY18" fmla="*/ 0 h 1241947"/>
              <a:gd name="connsiteX19" fmla="*/ 1235122 w 1559257"/>
              <a:gd name="connsiteY19" fmla="*/ 37532 h 1241947"/>
              <a:gd name="connsiteX20" fmla="*/ 1241946 w 1559257"/>
              <a:gd name="connsiteY20" fmla="*/ 81887 h 1241947"/>
              <a:gd name="connsiteX21" fmla="*/ 1245358 w 1559257"/>
              <a:gd name="connsiteY21" fmla="*/ 102359 h 1241947"/>
              <a:gd name="connsiteX22" fmla="*/ 1299949 w 1559257"/>
              <a:gd name="connsiteY22" fmla="*/ 139890 h 1241947"/>
              <a:gd name="connsiteX23" fmla="*/ 1320421 w 1559257"/>
              <a:gd name="connsiteY23" fmla="*/ 163774 h 1241947"/>
              <a:gd name="connsiteX24" fmla="*/ 1197591 w 1559257"/>
              <a:gd name="connsiteY24" fmla="*/ 112594 h 1241947"/>
              <a:gd name="connsiteX25" fmla="*/ 1170296 w 1559257"/>
              <a:gd name="connsiteY25" fmla="*/ 133066 h 1241947"/>
              <a:gd name="connsiteX26" fmla="*/ 1139588 w 1559257"/>
              <a:gd name="connsiteY26" fmla="*/ 112594 h 1241947"/>
              <a:gd name="connsiteX27" fmla="*/ 1132764 w 1559257"/>
              <a:gd name="connsiteY27" fmla="*/ 133066 h 1241947"/>
              <a:gd name="connsiteX28" fmla="*/ 1132764 w 1559257"/>
              <a:gd name="connsiteY28" fmla="*/ 133066 h 1241947"/>
              <a:gd name="connsiteX29" fmla="*/ 1078173 w 1559257"/>
              <a:gd name="connsiteY29" fmla="*/ 194481 h 1241947"/>
              <a:gd name="connsiteX30" fmla="*/ 1067937 w 1559257"/>
              <a:gd name="connsiteY30" fmla="*/ 255896 h 1241947"/>
              <a:gd name="connsiteX31" fmla="*/ 1139588 w 1559257"/>
              <a:gd name="connsiteY31" fmla="*/ 358254 h 1241947"/>
              <a:gd name="connsiteX32" fmla="*/ 1112293 w 1559257"/>
              <a:gd name="connsiteY32" fmla="*/ 406021 h 1241947"/>
              <a:gd name="connsiteX33" fmla="*/ 1139588 w 1559257"/>
              <a:gd name="connsiteY33" fmla="*/ 474260 h 1241947"/>
              <a:gd name="connsiteX34" fmla="*/ 1084997 w 1559257"/>
              <a:gd name="connsiteY34" fmla="*/ 416257 h 1241947"/>
              <a:gd name="connsiteX35" fmla="*/ 1084997 w 1559257"/>
              <a:gd name="connsiteY35" fmla="*/ 416257 h 1241947"/>
              <a:gd name="connsiteX36" fmla="*/ 1084997 w 1559257"/>
              <a:gd name="connsiteY36" fmla="*/ 470848 h 1241947"/>
              <a:gd name="connsiteX37" fmla="*/ 1037230 w 1559257"/>
              <a:gd name="connsiteY37" fmla="*/ 525439 h 1241947"/>
              <a:gd name="connsiteX38" fmla="*/ 962167 w 1559257"/>
              <a:gd name="connsiteY38" fmla="*/ 583442 h 1241947"/>
              <a:gd name="connsiteX39" fmla="*/ 941696 w 1559257"/>
              <a:gd name="connsiteY39" fmla="*/ 593678 h 1241947"/>
              <a:gd name="connsiteX40" fmla="*/ 982639 w 1559257"/>
              <a:gd name="connsiteY40" fmla="*/ 515203 h 1241947"/>
              <a:gd name="connsiteX41" fmla="*/ 1047466 w 1559257"/>
              <a:gd name="connsiteY41" fmla="*/ 446965 h 1241947"/>
              <a:gd name="connsiteX42" fmla="*/ 989463 w 1559257"/>
              <a:gd name="connsiteY42" fmla="*/ 460612 h 1241947"/>
              <a:gd name="connsiteX43" fmla="*/ 1033818 w 1559257"/>
              <a:gd name="connsiteY43" fmla="*/ 402609 h 1241947"/>
              <a:gd name="connsiteX44" fmla="*/ 1088409 w 1559257"/>
              <a:gd name="connsiteY44" fmla="*/ 388962 h 1241947"/>
              <a:gd name="connsiteX45" fmla="*/ 1078173 w 1559257"/>
              <a:gd name="connsiteY45" fmla="*/ 313899 h 1241947"/>
              <a:gd name="connsiteX46" fmla="*/ 1064525 w 1559257"/>
              <a:gd name="connsiteY46" fmla="*/ 313899 h 1241947"/>
              <a:gd name="connsiteX47" fmla="*/ 1040642 w 1559257"/>
              <a:gd name="connsiteY47" fmla="*/ 279779 h 1241947"/>
              <a:gd name="connsiteX48" fmla="*/ 999699 w 1559257"/>
              <a:gd name="connsiteY48" fmla="*/ 242248 h 1241947"/>
              <a:gd name="connsiteX49" fmla="*/ 1023582 w 1559257"/>
              <a:gd name="connsiteY49" fmla="*/ 194481 h 1241947"/>
              <a:gd name="connsiteX50" fmla="*/ 1016758 w 1559257"/>
              <a:gd name="connsiteY50" fmla="*/ 170597 h 1241947"/>
              <a:gd name="connsiteX51" fmla="*/ 989463 w 1559257"/>
              <a:gd name="connsiteY51" fmla="*/ 133066 h 1241947"/>
              <a:gd name="connsiteX52" fmla="*/ 951931 w 1559257"/>
              <a:gd name="connsiteY52" fmla="*/ 177421 h 1241947"/>
              <a:gd name="connsiteX53" fmla="*/ 917812 w 1559257"/>
              <a:gd name="connsiteY53" fmla="*/ 177421 h 1241947"/>
              <a:gd name="connsiteX54" fmla="*/ 866633 w 1559257"/>
              <a:gd name="connsiteY54" fmla="*/ 225188 h 1241947"/>
              <a:gd name="connsiteX55" fmla="*/ 852985 w 1559257"/>
              <a:gd name="connsiteY55" fmla="*/ 249072 h 1241947"/>
              <a:gd name="connsiteX56" fmla="*/ 890516 w 1559257"/>
              <a:gd name="connsiteY56" fmla="*/ 259308 h 1241947"/>
              <a:gd name="connsiteX57" fmla="*/ 948519 w 1559257"/>
              <a:gd name="connsiteY57" fmla="*/ 225188 h 1241947"/>
              <a:gd name="connsiteX58" fmla="*/ 955343 w 1559257"/>
              <a:gd name="connsiteY58" fmla="*/ 272956 h 1241947"/>
              <a:gd name="connsiteX59" fmla="*/ 968991 w 1559257"/>
              <a:gd name="connsiteY59" fmla="*/ 337782 h 1241947"/>
              <a:gd name="connsiteX60" fmla="*/ 934872 w 1559257"/>
              <a:gd name="connsiteY60" fmla="*/ 402609 h 1241947"/>
              <a:gd name="connsiteX61" fmla="*/ 955343 w 1559257"/>
              <a:gd name="connsiteY61" fmla="*/ 293427 h 1241947"/>
              <a:gd name="connsiteX62" fmla="*/ 914400 w 1559257"/>
              <a:gd name="connsiteY62" fmla="*/ 262720 h 1241947"/>
              <a:gd name="connsiteX63" fmla="*/ 863221 w 1559257"/>
              <a:gd name="connsiteY63" fmla="*/ 238836 h 1241947"/>
              <a:gd name="connsiteX64" fmla="*/ 880281 w 1559257"/>
              <a:gd name="connsiteY64" fmla="*/ 156950 h 1241947"/>
              <a:gd name="connsiteX65" fmla="*/ 812042 w 1559257"/>
              <a:gd name="connsiteY65" fmla="*/ 194481 h 1241947"/>
              <a:gd name="connsiteX66" fmla="*/ 798394 w 1559257"/>
              <a:gd name="connsiteY66" fmla="*/ 232012 h 1241947"/>
              <a:gd name="connsiteX67" fmla="*/ 839337 w 1559257"/>
              <a:gd name="connsiteY67" fmla="*/ 266132 h 1241947"/>
              <a:gd name="connsiteX68" fmla="*/ 801806 w 1559257"/>
              <a:gd name="connsiteY68" fmla="*/ 354842 h 1241947"/>
              <a:gd name="connsiteX69" fmla="*/ 798394 w 1559257"/>
              <a:gd name="connsiteY69" fmla="*/ 293427 h 1241947"/>
              <a:gd name="connsiteX70" fmla="*/ 764275 w 1559257"/>
              <a:gd name="connsiteY70" fmla="*/ 293427 h 1241947"/>
              <a:gd name="connsiteX71" fmla="*/ 781334 w 1559257"/>
              <a:gd name="connsiteY71" fmla="*/ 252484 h 1241947"/>
              <a:gd name="connsiteX72" fmla="*/ 733567 w 1559257"/>
              <a:gd name="connsiteY72" fmla="*/ 272956 h 1241947"/>
              <a:gd name="connsiteX73" fmla="*/ 685800 w 1559257"/>
              <a:gd name="connsiteY73" fmla="*/ 266132 h 1241947"/>
              <a:gd name="connsiteX74" fmla="*/ 743803 w 1559257"/>
              <a:gd name="connsiteY74" fmla="*/ 238836 h 1241947"/>
              <a:gd name="connsiteX75" fmla="*/ 740391 w 1559257"/>
              <a:gd name="connsiteY75" fmla="*/ 218365 h 1241947"/>
              <a:gd name="connsiteX76" fmla="*/ 719919 w 1559257"/>
              <a:gd name="connsiteY76" fmla="*/ 191069 h 1241947"/>
              <a:gd name="connsiteX77" fmla="*/ 685800 w 1559257"/>
              <a:gd name="connsiteY77" fmla="*/ 238836 h 1241947"/>
              <a:gd name="connsiteX78" fmla="*/ 665328 w 1559257"/>
              <a:gd name="connsiteY78" fmla="*/ 276368 h 1241947"/>
              <a:gd name="connsiteX79" fmla="*/ 603913 w 1559257"/>
              <a:gd name="connsiteY79" fmla="*/ 290015 h 1241947"/>
              <a:gd name="connsiteX80" fmla="*/ 573206 w 1559257"/>
              <a:gd name="connsiteY80" fmla="*/ 330959 h 1241947"/>
              <a:gd name="connsiteX81" fmla="*/ 549322 w 1559257"/>
              <a:gd name="connsiteY81" fmla="*/ 290015 h 1241947"/>
              <a:gd name="connsiteX82" fmla="*/ 450376 w 1559257"/>
              <a:gd name="connsiteY82" fmla="*/ 272956 h 1241947"/>
              <a:gd name="connsiteX83" fmla="*/ 426493 w 1559257"/>
              <a:gd name="connsiteY83" fmla="*/ 354842 h 1241947"/>
              <a:gd name="connsiteX84" fmla="*/ 429905 w 1559257"/>
              <a:gd name="connsiteY84" fmla="*/ 375314 h 1241947"/>
              <a:gd name="connsiteX85" fmla="*/ 395785 w 1559257"/>
              <a:gd name="connsiteY85" fmla="*/ 388962 h 1241947"/>
              <a:gd name="connsiteX86" fmla="*/ 440140 w 1559257"/>
              <a:gd name="connsiteY86" fmla="*/ 433317 h 1241947"/>
              <a:gd name="connsiteX87" fmla="*/ 406021 w 1559257"/>
              <a:gd name="connsiteY87" fmla="*/ 436729 h 1241947"/>
              <a:gd name="connsiteX88" fmla="*/ 419669 w 1559257"/>
              <a:gd name="connsiteY88" fmla="*/ 460612 h 1241947"/>
              <a:gd name="connsiteX89" fmla="*/ 378725 w 1559257"/>
              <a:gd name="connsiteY89" fmla="*/ 433317 h 1241947"/>
              <a:gd name="connsiteX90" fmla="*/ 344606 w 1559257"/>
              <a:gd name="connsiteY90" fmla="*/ 474260 h 1241947"/>
              <a:gd name="connsiteX91" fmla="*/ 324134 w 1559257"/>
              <a:gd name="connsiteY91" fmla="*/ 470848 h 1241947"/>
              <a:gd name="connsiteX92" fmla="*/ 320722 w 1559257"/>
              <a:gd name="connsiteY92" fmla="*/ 522027 h 1241947"/>
              <a:gd name="connsiteX93" fmla="*/ 371902 w 1559257"/>
              <a:gd name="connsiteY93" fmla="*/ 562971 h 1241947"/>
              <a:gd name="connsiteX94" fmla="*/ 313899 w 1559257"/>
              <a:gd name="connsiteY94" fmla="*/ 576618 h 1241947"/>
              <a:gd name="connsiteX95" fmla="*/ 310487 w 1559257"/>
              <a:gd name="connsiteY95" fmla="*/ 610738 h 1241947"/>
              <a:gd name="connsiteX96" fmla="*/ 337782 w 1559257"/>
              <a:gd name="connsiteY96" fmla="*/ 641445 h 1241947"/>
              <a:gd name="connsiteX97" fmla="*/ 354842 w 1559257"/>
              <a:gd name="connsiteY97" fmla="*/ 627797 h 1241947"/>
              <a:gd name="connsiteX98" fmla="*/ 388961 w 1559257"/>
              <a:gd name="connsiteY98" fmla="*/ 627797 h 1241947"/>
              <a:gd name="connsiteX99" fmla="*/ 406021 w 1559257"/>
              <a:gd name="connsiteY99" fmla="*/ 651681 h 1241947"/>
              <a:gd name="connsiteX100" fmla="*/ 388961 w 1559257"/>
              <a:gd name="connsiteY100" fmla="*/ 672153 h 1241947"/>
              <a:gd name="connsiteX101" fmla="*/ 388961 w 1559257"/>
              <a:gd name="connsiteY101" fmla="*/ 672153 h 1241947"/>
              <a:gd name="connsiteX102" fmla="*/ 365078 w 1559257"/>
              <a:gd name="connsiteY102" fmla="*/ 706272 h 1241947"/>
              <a:gd name="connsiteX103" fmla="*/ 371902 w 1559257"/>
              <a:gd name="connsiteY103" fmla="*/ 730156 h 1241947"/>
              <a:gd name="connsiteX104" fmla="*/ 467436 w 1559257"/>
              <a:gd name="connsiteY104" fmla="*/ 682388 h 1241947"/>
              <a:gd name="connsiteX105" fmla="*/ 378725 w 1559257"/>
              <a:gd name="connsiteY105" fmla="*/ 743803 h 1241947"/>
              <a:gd name="connsiteX106" fmla="*/ 337782 w 1559257"/>
              <a:gd name="connsiteY106" fmla="*/ 706272 h 1241947"/>
              <a:gd name="connsiteX107" fmla="*/ 307075 w 1559257"/>
              <a:gd name="connsiteY107" fmla="*/ 709684 h 1241947"/>
              <a:gd name="connsiteX108" fmla="*/ 279779 w 1559257"/>
              <a:gd name="connsiteY108" fmla="*/ 699448 h 1241947"/>
              <a:gd name="connsiteX109" fmla="*/ 242248 w 1559257"/>
              <a:gd name="connsiteY109" fmla="*/ 719920 h 1241947"/>
              <a:gd name="connsiteX110" fmla="*/ 197893 w 1559257"/>
              <a:gd name="connsiteY110" fmla="*/ 719920 h 1241947"/>
              <a:gd name="connsiteX111" fmla="*/ 276367 w 1559257"/>
              <a:gd name="connsiteY111" fmla="*/ 774511 h 1241947"/>
              <a:gd name="connsiteX112" fmla="*/ 300251 w 1559257"/>
              <a:gd name="connsiteY112" fmla="*/ 774511 h 1241947"/>
              <a:gd name="connsiteX113" fmla="*/ 313899 w 1559257"/>
              <a:gd name="connsiteY113" fmla="*/ 815454 h 1241947"/>
              <a:gd name="connsiteX114" fmla="*/ 245660 w 1559257"/>
              <a:gd name="connsiteY114" fmla="*/ 815454 h 1241947"/>
              <a:gd name="connsiteX115" fmla="*/ 201305 w 1559257"/>
              <a:gd name="connsiteY115" fmla="*/ 818866 h 1241947"/>
              <a:gd name="connsiteX116" fmla="*/ 177421 w 1559257"/>
              <a:gd name="connsiteY116" fmla="*/ 784747 h 1241947"/>
              <a:gd name="connsiteX117" fmla="*/ 98946 w 1559257"/>
              <a:gd name="connsiteY117" fmla="*/ 801806 h 1241947"/>
              <a:gd name="connsiteX118" fmla="*/ 44355 w 1559257"/>
              <a:gd name="connsiteY118" fmla="*/ 835926 h 1241947"/>
              <a:gd name="connsiteX119" fmla="*/ 47767 w 1559257"/>
              <a:gd name="connsiteY119" fmla="*/ 887105 h 1241947"/>
              <a:gd name="connsiteX120" fmla="*/ 3412 w 1559257"/>
              <a:gd name="connsiteY120" fmla="*/ 890517 h 1241947"/>
              <a:gd name="connsiteX121" fmla="*/ 40943 w 1559257"/>
              <a:gd name="connsiteY121" fmla="*/ 917812 h 1241947"/>
              <a:gd name="connsiteX122" fmla="*/ 0 w 1559257"/>
              <a:gd name="connsiteY122" fmla="*/ 951932 h 1241947"/>
              <a:gd name="connsiteX123" fmla="*/ 105770 w 1559257"/>
              <a:gd name="connsiteY123" fmla="*/ 1013347 h 1241947"/>
              <a:gd name="connsiteX124" fmla="*/ 133066 w 1559257"/>
              <a:gd name="connsiteY124" fmla="*/ 989463 h 1241947"/>
              <a:gd name="connsiteX125" fmla="*/ 180833 w 1559257"/>
              <a:gd name="connsiteY125" fmla="*/ 1026994 h 1241947"/>
              <a:gd name="connsiteX126" fmla="*/ 180833 w 1559257"/>
              <a:gd name="connsiteY126" fmla="*/ 1026994 h 1241947"/>
              <a:gd name="connsiteX127" fmla="*/ 266131 w 1559257"/>
              <a:gd name="connsiteY127" fmla="*/ 1009935 h 1241947"/>
              <a:gd name="connsiteX128" fmla="*/ 266131 w 1559257"/>
              <a:gd name="connsiteY128" fmla="*/ 1037230 h 1241947"/>
              <a:gd name="connsiteX129" fmla="*/ 300251 w 1559257"/>
              <a:gd name="connsiteY129" fmla="*/ 996287 h 1241947"/>
              <a:gd name="connsiteX130" fmla="*/ 307075 w 1559257"/>
              <a:gd name="connsiteY130" fmla="*/ 1026994 h 1241947"/>
              <a:gd name="connsiteX131" fmla="*/ 341194 w 1559257"/>
              <a:gd name="connsiteY131" fmla="*/ 1009935 h 1241947"/>
              <a:gd name="connsiteX132" fmla="*/ 341194 w 1559257"/>
              <a:gd name="connsiteY132" fmla="*/ 1047466 h 1241947"/>
              <a:gd name="connsiteX133" fmla="*/ 262719 w 1559257"/>
              <a:gd name="connsiteY133" fmla="*/ 1095233 h 1241947"/>
              <a:gd name="connsiteX134" fmla="*/ 423081 w 1559257"/>
              <a:gd name="connsiteY134" fmla="*/ 989463 h 1241947"/>
              <a:gd name="connsiteX135" fmla="*/ 399197 w 1559257"/>
              <a:gd name="connsiteY135" fmla="*/ 1050878 h 1241947"/>
              <a:gd name="connsiteX136" fmla="*/ 545910 w 1559257"/>
              <a:gd name="connsiteY136" fmla="*/ 986051 h 1241947"/>
              <a:gd name="connsiteX137" fmla="*/ 549322 w 1559257"/>
              <a:gd name="connsiteY137" fmla="*/ 1050878 h 1241947"/>
              <a:gd name="connsiteX138" fmla="*/ 511791 w 1559257"/>
              <a:gd name="connsiteY138" fmla="*/ 1026994 h 1241947"/>
              <a:gd name="connsiteX139" fmla="*/ 481084 w 1559257"/>
              <a:gd name="connsiteY139" fmla="*/ 1084997 h 1241947"/>
              <a:gd name="connsiteX140" fmla="*/ 470848 w 1559257"/>
              <a:gd name="connsiteY140" fmla="*/ 1119117 h 1241947"/>
              <a:gd name="connsiteX141" fmla="*/ 416257 w 1559257"/>
              <a:gd name="connsiteY141" fmla="*/ 1166884 h 1241947"/>
              <a:gd name="connsiteX142" fmla="*/ 460612 w 1559257"/>
              <a:gd name="connsiteY142" fmla="*/ 1187356 h 1241947"/>
              <a:gd name="connsiteX143" fmla="*/ 395785 w 1559257"/>
              <a:gd name="connsiteY143" fmla="*/ 1218063 h 1241947"/>
              <a:gd name="connsiteX144" fmla="*/ 406021 w 1559257"/>
              <a:gd name="connsiteY144" fmla="*/ 1228299 h 1241947"/>
              <a:gd name="connsiteX145" fmla="*/ 528851 w 1559257"/>
              <a:gd name="connsiteY145" fmla="*/ 1241947 h 1241947"/>
              <a:gd name="connsiteX146" fmla="*/ 559558 w 1559257"/>
              <a:gd name="connsiteY146" fmla="*/ 1214651 h 1241947"/>
              <a:gd name="connsiteX147" fmla="*/ 583442 w 1559257"/>
              <a:gd name="connsiteY147" fmla="*/ 1214651 h 1241947"/>
              <a:gd name="connsiteX148" fmla="*/ 655093 w 1559257"/>
              <a:gd name="connsiteY148" fmla="*/ 1129353 h 1241947"/>
              <a:gd name="connsiteX149" fmla="*/ 678976 w 1559257"/>
              <a:gd name="connsiteY149" fmla="*/ 1156648 h 1241947"/>
              <a:gd name="connsiteX150" fmla="*/ 736979 w 1559257"/>
              <a:gd name="connsiteY150" fmla="*/ 1156648 h 1241947"/>
              <a:gd name="connsiteX151" fmla="*/ 777922 w 1559257"/>
              <a:gd name="connsiteY151" fmla="*/ 1156648 h 1241947"/>
              <a:gd name="connsiteX152" fmla="*/ 849573 w 1559257"/>
              <a:gd name="connsiteY152" fmla="*/ 1108881 h 1241947"/>
              <a:gd name="connsiteX153" fmla="*/ 904164 w 1559257"/>
              <a:gd name="connsiteY153" fmla="*/ 1044054 h 1241947"/>
              <a:gd name="connsiteX154" fmla="*/ 887105 w 1559257"/>
              <a:gd name="connsiteY154" fmla="*/ 1040642 h 1241947"/>
              <a:gd name="connsiteX155" fmla="*/ 846161 w 1559257"/>
              <a:gd name="connsiteY155" fmla="*/ 1044054 h 1241947"/>
              <a:gd name="connsiteX156" fmla="*/ 835925 w 1559257"/>
              <a:gd name="connsiteY156" fmla="*/ 1023582 h 1241947"/>
              <a:gd name="connsiteX157" fmla="*/ 788158 w 1559257"/>
              <a:gd name="connsiteY157" fmla="*/ 1023582 h 1241947"/>
              <a:gd name="connsiteX158" fmla="*/ 757451 w 1559257"/>
              <a:gd name="connsiteY158" fmla="*/ 999699 h 1241947"/>
              <a:gd name="connsiteX159" fmla="*/ 743803 w 1559257"/>
              <a:gd name="connsiteY159" fmla="*/ 965579 h 1241947"/>
              <a:gd name="connsiteX160" fmla="*/ 719919 w 1559257"/>
              <a:gd name="connsiteY160" fmla="*/ 928048 h 1241947"/>
              <a:gd name="connsiteX161" fmla="*/ 747215 w 1559257"/>
              <a:gd name="connsiteY161" fmla="*/ 914400 h 1241947"/>
              <a:gd name="connsiteX162" fmla="*/ 794982 w 1559257"/>
              <a:gd name="connsiteY162" fmla="*/ 873457 h 1241947"/>
              <a:gd name="connsiteX163" fmla="*/ 880281 w 1559257"/>
              <a:gd name="connsiteY163" fmla="*/ 934872 h 1241947"/>
              <a:gd name="connsiteX164" fmla="*/ 938284 w 1559257"/>
              <a:gd name="connsiteY164" fmla="*/ 880281 h 1241947"/>
              <a:gd name="connsiteX165" fmla="*/ 1057702 w 1559257"/>
              <a:gd name="connsiteY165" fmla="*/ 880281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1559257" h="1241947">
                <a:moveTo>
                  <a:pt x="1057702" y="880281"/>
                </a:moveTo>
                <a:lnTo>
                  <a:pt x="1054290" y="777923"/>
                </a:lnTo>
                <a:lnTo>
                  <a:pt x="1136176" y="709684"/>
                </a:lnTo>
                <a:lnTo>
                  <a:pt x="1129352" y="658505"/>
                </a:lnTo>
                <a:lnTo>
                  <a:pt x="1132764" y="603914"/>
                </a:lnTo>
                <a:lnTo>
                  <a:pt x="1166884" y="600502"/>
                </a:lnTo>
                <a:lnTo>
                  <a:pt x="1299949" y="436729"/>
                </a:lnTo>
                <a:lnTo>
                  <a:pt x="1364776" y="334371"/>
                </a:lnTo>
                <a:lnTo>
                  <a:pt x="1456899" y="296839"/>
                </a:lnTo>
                <a:lnTo>
                  <a:pt x="1535373" y="242248"/>
                </a:lnTo>
                <a:lnTo>
                  <a:pt x="1559257" y="225188"/>
                </a:lnTo>
                <a:lnTo>
                  <a:pt x="1504666" y="180833"/>
                </a:lnTo>
                <a:lnTo>
                  <a:pt x="1477370" y="160362"/>
                </a:lnTo>
                <a:lnTo>
                  <a:pt x="1429603" y="156950"/>
                </a:lnTo>
                <a:lnTo>
                  <a:pt x="1385248" y="136478"/>
                </a:lnTo>
                <a:lnTo>
                  <a:pt x="1364776" y="51179"/>
                </a:lnTo>
                <a:lnTo>
                  <a:pt x="1289713" y="17060"/>
                </a:lnTo>
                <a:lnTo>
                  <a:pt x="1224887" y="0"/>
                </a:lnTo>
                <a:lnTo>
                  <a:pt x="1224887" y="0"/>
                </a:lnTo>
                <a:lnTo>
                  <a:pt x="1235122" y="37532"/>
                </a:lnTo>
                <a:lnTo>
                  <a:pt x="1241946" y="81887"/>
                </a:lnTo>
                <a:lnTo>
                  <a:pt x="1245358" y="102359"/>
                </a:lnTo>
                <a:lnTo>
                  <a:pt x="1299949" y="139890"/>
                </a:lnTo>
                <a:lnTo>
                  <a:pt x="1320421" y="163774"/>
                </a:lnTo>
                <a:lnTo>
                  <a:pt x="1197591" y="112594"/>
                </a:lnTo>
                <a:lnTo>
                  <a:pt x="1170296" y="133066"/>
                </a:lnTo>
                <a:lnTo>
                  <a:pt x="1139588" y="112594"/>
                </a:lnTo>
                <a:lnTo>
                  <a:pt x="1132764" y="133066"/>
                </a:lnTo>
                <a:lnTo>
                  <a:pt x="1132764" y="133066"/>
                </a:lnTo>
                <a:lnTo>
                  <a:pt x="1078173" y="194481"/>
                </a:lnTo>
                <a:lnTo>
                  <a:pt x="1067937" y="255896"/>
                </a:lnTo>
                <a:lnTo>
                  <a:pt x="1139588" y="358254"/>
                </a:lnTo>
                <a:lnTo>
                  <a:pt x="1112293" y="406021"/>
                </a:lnTo>
                <a:lnTo>
                  <a:pt x="1139588" y="474260"/>
                </a:lnTo>
                <a:lnTo>
                  <a:pt x="1084997" y="416257"/>
                </a:lnTo>
                <a:lnTo>
                  <a:pt x="1084997" y="416257"/>
                </a:lnTo>
                <a:lnTo>
                  <a:pt x="1084997" y="470848"/>
                </a:lnTo>
                <a:lnTo>
                  <a:pt x="1037230" y="525439"/>
                </a:lnTo>
                <a:lnTo>
                  <a:pt x="962167" y="583442"/>
                </a:lnTo>
                <a:lnTo>
                  <a:pt x="941696" y="593678"/>
                </a:lnTo>
                <a:lnTo>
                  <a:pt x="982639" y="515203"/>
                </a:lnTo>
                <a:lnTo>
                  <a:pt x="1047466" y="446965"/>
                </a:lnTo>
                <a:lnTo>
                  <a:pt x="989463" y="460612"/>
                </a:lnTo>
                <a:lnTo>
                  <a:pt x="1033818" y="402609"/>
                </a:lnTo>
                <a:lnTo>
                  <a:pt x="1088409" y="388962"/>
                </a:lnTo>
                <a:lnTo>
                  <a:pt x="1078173" y="313899"/>
                </a:lnTo>
                <a:lnTo>
                  <a:pt x="1064525" y="313899"/>
                </a:lnTo>
                <a:lnTo>
                  <a:pt x="1040642" y="279779"/>
                </a:lnTo>
                <a:lnTo>
                  <a:pt x="999699" y="242248"/>
                </a:lnTo>
                <a:lnTo>
                  <a:pt x="1023582" y="194481"/>
                </a:lnTo>
                <a:lnTo>
                  <a:pt x="1016758" y="170597"/>
                </a:lnTo>
                <a:lnTo>
                  <a:pt x="989463" y="133066"/>
                </a:lnTo>
                <a:lnTo>
                  <a:pt x="951931" y="177421"/>
                </a:lnTo>
                <a:lnTo>
                  <a:pt x="917812" y="177421"/>
                </a:lnTo>
                <a:lnTo>
                  <a:pt x="866633" y="225188"/>
                </a:lnTo>
                <a:lnTo>
                  <a:pt x="852985" y="249072"/>
                </a:lnTo>
                <a:lnTo>
                  <a:pt x="890516" y="259308"/>
                </a:lnTo>
                <a:lnTo>
                  <a:pt x="948519" y="225188"/>
                </a:lnTo>
                <a:lnTo>
                  <a:pt x="955343" y="272956"/>
                </a:lnTo>
                <a:lnTo>
                  <a:pt x="968991" y="337782"/>
                </a:lnTo>
                <a:lnTo>
                  <a:pt x="934872" y="402609"/>
                </a:lnTo>
                <a:lnTo>
                  <a:pt x="955343" y="293427"/>
                </a:lnTo>
                <a:lnTo>
                  <a:pt x="914400" y="262720"/>
                </a:lnTo>
                <a:lnTo>
                  <a:pt x="863221" y="238836"/>
                </a:lnTo>
                <a:lnTo>
                  <a:pt x="880281" y="156950"/>
                </a:lnTo>
                <a:lnTo>
                  <a:pt x="812042" y="194481"/>
                </a:lnTo>
                <a:lnTo>
                  <a:pt x="798394" y="232012"/>
                </a:lnTo>
                <a:lnTo>
                  <a:pt x="839337" y="266132"/>
                </a:lnTo>
                <a:lnTo>
                  <a:pt x="801806" y="354842"/>
                </a:lnTo>
                <a:lnTo>
                  <a:pt x="798394" y="293427"/>
                </a:lnTo>
                <a:lnTo>
                  <a:pt x="764275" y="293427"/>
                </a:lnTo>
                <a:lnTo>
                  <a:pt x="781334" y="252484"/>
                </a:lnTo>
                <a:lnTo>
                  <a:pt x="733567" y="272956"/>
                </a:lnTo>
                <a:lnTo>
                  <a:pt x="685800" y="266132"/>
                </a:lnTo>
                <a:lnTo>
                  <a:pt x="743803" y="238836"/>
                </a:lnTo>
                <a:lnTo>
                  <a:pt x="740391" y="218365"/>
                </a:lnTo>
                <a:lnTo>
                  <a:pt x="719919" y="191069"/>
                </a:lnTo>
                <a:lnTo>
                  <a:pt x="685800" y="238836"/>
                </a:lnTo>
                <a:lnTo>
                  <a:pt x="665328" y="276368"/>
                </a:lnTo>
                <a:lnTo>
                  <a:pt x="603913" y="290015"/>
                </a:lnTo>
                <a:lnTo>
                  <a:pt x="573206" y="330959"/>
                </a:lnTo>
                <a:lnTo>
                  <a:pt x="549322" y="290015"/>
                </a:lnTo>
                <a:lnTo>
                  <a:pt x="450376" y="272956"/>
                </a:lnTo>
                <a:lnTo>
                  <a:pt x="426493" y="354842"/>
                </a:lnTo>
                <a:lnTo>
                  <a:pt x="429905" y="375314"/>
                </a:lnTo>
                <a:lnTo>
                  <a:pt x="395785" y="388962"/>
                </a:lnTo>
                <a:lnTo>
                  <a:pt x="440140" y="433317"/>
                </a:lnTo>
                <a:lnTo>
                  <a:pt x="406021" y="436729"/>
                </a:lnTo>
                <a:lnTo>
                  <a:pt x="419669" y="460612"/>
                </a:lnTo>
                <a:lnTo>
                  <a:pt x="378725" y="433317"/>
                </a:lnTo>
                <a:lnTo>
                  <a:pt x="344606" y="474260"/>
                </a:lnTo>
                <a:lnTo>
                  <a:pt x="324134" y="470848"/>
                </a:lnTo>
                <a:lnTo>
                  <a:pt x="320722" y="522027"/>
                </a:lnTo>
                <a:lnTo>
                  <a:pt x="371902" y="562971"/>
                </a:lnTo>
                <a:lnTo>
                  <a:pt x="313899" y="576618"/>
                </a:lnTo>
                <a:lnTo>
                  <a:pt x="310487" y="610738"/>
                </a:lnTo>
                <a:lnTo>
                  <a:pt x="337782" y="641445"/>
                </a:lnTo>
                <a:lnTo>
                  <a:pt x="354842" y="627797"/>
                </a:lnTo>
                <a:lnTo>
                  <a:pt x="388961" y="627797"/>
                </a:lnTo>
                <a:lnTo>
                  <a:pt x="406021" y="651681"/>
                </a:lnTo>
                <a:lnTo>
                  <a:pt x="388961" y="672153"/>
                </a:lnTo>
                <a:lnTo>
                  <a:pt x="388961" y="672153"/>
                </a:lnTo>
                <a:lnTo>
                  <a:pt x="365078" y="706272"/>
                </a:lnTo>
                <a:lnTo>
                  <a:pt x="371902" y="730156"/>
                </a:lnTo>
                <a:lnTo>
                  <a:pt x="467436" y="682388"/>
                </a:lnTo>
                <a:lnTo>
                  <a:pt x="378725" y="743803"/>
                </a:lnTo>
                <a:lnTo>
                  <a:pt x="337782" y="706272"/>
                </a:lnTo>
                <a:lnTo>
                  <a:pt x="307075" y="709684"/>
                </a:lnTo>
                <a:lnTo>
                  <a:pt x="279779" y="699448"/>
                </a:lnTo>
                <a:lnTo>
                  <a:pt x="242248" y="719920"/>
                </a:lnTo>
                <a:lnTo>
                  <a:pt x="197893" y="719920"/>
                </a:lnTo>
                <a:lnTo>
                  <a:pt x="276367" y="774511"/>
                </a:lnTo>
                <a:lnTo>
                  <a:pt x="300251" y="774511"/>
                </a:lnTo>
                <a:lnTo>
                  <a:pt x="313899" y="815454"/>
                </a:lnTo>
                <a:lnTo>
                  <a:pt x="245660" y="815454"/>
                </a:lnTo>
                <a:lnTo>
                  <a:pt x="201305" y="818866"/>
                </a:lnTo>
                <a:lnTo>
                  <a:pt x="177421" y="784747"/>
                </a:lnTo>
                <a:lnTo>
                  <a:pt x="98946" y="801806"/>
                </a:lnTo>
                <a:lnTo>
                  <a:pt x="44355" y="835926"/>
                </a:lnTo>
                <a:lnTo>
                  <a:pt x="47767" y="887105"/>
                </a:lnTo>
                <a:lnTo>
                  <a:pt x="3412" y="890517"/>
                </a:lnTo>
                <a:lnTo>
                  <a:pt x="40943" y="917812"/>
                </a:lnTo>
                <a:lnTo>
                  <a:pt x="0" y="951932"/>
                </a:lnTo>
                <a:lnTo>
                  <a:pt x="105770" y="1013347"/>
                </a:lnTo>
                <a:lnTo>
                  <a:pt x="133066" y="989463"/>
                </a:lnTo>
                <a:lnTo>
                  <a:pt x="180833" y="1026994"/>
                </a:lnTo>
                <a:lnTo>
                  <a:pt x="180833" y="1026994"/>
                </a:lnTo>
                <a:lnTo>
                  <a:pt x="266131" y="1009935"/>
                </a:lnTo>
                <a:lnTo>
                  <a:pt x="266131" y="1037230"/>
                </a:lnTo>
                <a:lnTo>
                  <a:pt x="300251" y="996287"/>
                </a:lnTo>
                <a:lnTo>
                  <a:pt x="307075" y="1026994"/>
                </a:lnTo>
                <a:lnTo>
                  <a:pt x="341194" y="1009935"/>
                </a:lnTo>
                <a:lnTo>
                  <a:pt x="341194" y="1047466"/>
                </a:lnTo>
                <a:lnTo>
                  <a:pt x="262719" y="1095233"/>
                </a:lnTo>
                <a:lnTo>
                  <a:pt x="423081" y="989463"/>
                </a:lnTo>
                <a:lnTo>
                  <a:pt x="399197" y="1050878"/>
                </a:lnTo>
                <a:lnTo>
                  <a:pt x="545910" y="986051"/>
                </a:lnTo>
                <a:lnTo>
                  <a:pt x="549322" y="1050878"/>
                </a:lnTo>
                <a:lnTo>
                  <a:pt x="511791" y="1026994"/>
                </a:lnTo>
                <a:lnTo>
                  <a:pt x="481084" y="1084997"/>
                </a:lnTo>
                <a:lnTo>
                  <a:pt x="470848" y="1119117"/>
                </a:lnTo>
                <a:lnTo>
                  <a:pt x="416257" y="1166884"/>
                </a:lnTo>
                <a:lnTo>
                  <a:pt x="460612" y="1187356"/>
                </a:lnTo>
                <a:lnTo>
                  <a:pt x="395785" y="1218063"/>
                </a:lnTo>
                <a:lnTo>
                  <a:pt x="406021" y="1228299"/>
                </a:lnTo>
                <a:lnTo>
                  <a:pt x="528851" y="1241947"/>
                </a:lnTo>
                <a:lnTo>
                  <a:pt x="559558" y="1214651"/>
                </a:lnTo>
                <a:lnTo>
                  <a:pt x="583442" y="1214651"/>
                </a:lnTo>
                <a:lnTo>
                  <a:pt x="655093" y="1129353"/>
                </a:lnTo>
                <a:lnTo>
                  <a:pt x="678976" y="1156648"/>
                </a:lnTo>
                <a:lnTo>
                  <a:pt x="736979" y="1156648"/>
                </a:lnTo>
                <a:lnTo>
                  <a:pt x="777922" y="1156648"/>
                </a:lnTo>
                <a:lnTo>
                  <a:pt x="849573" y="1108881"/>
                </a:lnTo>
                <a:lnTo>
                  <a:pt x="904164" y="1044054"/>
                </a:lnTo>
                <a:lnTo>
                  <a:pt x="887105" y="1040642"/>
                </a:lnTo>
                <a:lnTo>
                  <a:pt x="846161" y="1044054"/>
                </a:lnTo>
                <a:lnTo>
                  <a:pt x="835925" y="1023582"/>
                </a:lnTo>
                <a:lnTo>
                  <a:pt x="788158" y="1023582"/>
                </a:lnTo>
                <a:lnTo>
                  <a:pt x="757451" y="999699"/>
                </a:lnTo>
                <a:lnTo>
                  <a:pt x="743803" y="965579"/>
                </a:lnTo>
                <a:lnTo>
                  <a:pt x="719919" y="928048"/>
                </a:lnTo>
                <a:lnTo>
                  <a:pt x="747215" y="914400"/>
                </a:lnTo>
                <a:lnTo>
                  <a:pt x="794982" y="873457"/>
                </a:lnTo>
                <a:lnTo>
                  <a:pt x="880281" y="934872"/>
                </a:lnTo>
                <a:lnTo>
                  <a:pt x="938284" y="880281"/>
                </a:lnTo>
                <a:lnTo>
                  <a:pt x="1057702" y="880281"/>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332166" y="1806550"/>
            <a:ext cx="1131887" cy="860425"/>
          </a:xfrm>
          <a:custGeom>
            <a:avLst/>
            <a:gdLst>
              <a:gd name="connsiteX0" fmla="*/ 156949 w 1132764"/>
              <a:gd name="connsiteY0" fmla="*/ 443552 h 859809"/>
              <a:gd name="connsiteX1" fmla="*/ 214952 w 1132764"/>
              <a:gd name="connsiteY1" fmla="*/ 511791 h 859809"/>
              <a:gd name="connsiteX2" fmla="*/ 293427 w 1132764"/>
              <a:gd name="connsiteY2" fmla="*/ 522027 h 859809"/>
              <a:gd name="connsiteX3" fmla="*/ 307075 w 1132764"/>
              <a:gd name="connsiteY3" fmla="*/ 539086 h 859809"/>
              <a:gd name="connsiteX4" fmla="*/ 272955 w 1132764"/>
              <a:gd name="connsiteY4" fmla="*/ 552734 h 859809"/>
              <a:gd name="connsiteX5" fmla="*/ 255896 w 1132764"/>
              <a:gd name="connsiteY5" fmla="*/ 590265 h 859809"/>
              <a:gd name="connsiteX6" fmla="*/ 201305 w 1132764"/>
              <a:gd name="connsiteY6" fmla="*/ 624385 h 859809"/>
              <a:gd name="connsiteX7" fmla="*/ 201305 w 1132764"/>
              <a:gd name="connsiteY7" fmla="*/ 696036 h 859809"/>
              <a:gd name="connsiteX8" fmla="*/ 286603 w 1132764"/>
              <a:gd name="connsiteY8" fmla="*/ 716507 h 859809"/>
              <a:gd name="connsiteX9" fmla="*/ 303663 w 1132764"/>
              <a:gd name="connsiteY9" fmla="*/ 760862 h 859809"/>
              <a:gd name="connsiteX10" fmla="*/ 402609 w 1132764"/>
              <a:gd name="connsiteY10" fmla="*/ 706271 h 859809"/>
              <a:gd name="connsiteX11" fmla="*/ 446964 w 1132764"/>
              <a:gd name="connsiteY11" fmla="*/ 760862 h 859809"/>
              <a:gd name="connsiteX12" fmla="*/ 477672 w 1132764"/>
              <a:gd name="connsiteY12" fmla="*/ 798394 h 859809"/>
              <a:gd name="connsiteX13" fmla="*/ 477672 w 1132764"/>
              <a:gd name="connsiteY13" fmla="*/ 842749 h 859809"/>
              <a:gd name="connsiteX14" fmla="*/ 552734 w 1132764"/>
              <a:gd name="connsiteY14" fmla="*/ 859809 h 859809"/>
              <a:gd name="connsiteX15" fmla="*/ 607325 w 1132764"/>
              <a:gd name="connsiteY15" fmla="*/ 856397 h 859809"/>
              <a:gd name="connsiteX16" fmla="*/ 614149 w 1132764"/>
              <a:gd name="connsiteY16" fmla="*/ 808630 h 859809"/>
              <a:gd name="connsiteX17" fmla="*/ 682388 w 1132764"/>
              <a:gd name="connsiteY17" fmla="*/ 747215 h 859809"/>
              <a:gd name="connsiteX18" fmla="*/ 760863 w 1132764"/>
              <a:gd name="connsiteY18" fmla="*/ 788158 h 859809"/>
              <a:gd name="connsiteX19" fmla="*/ 835925 w 1132764"/>
              <a:gd name="connsiteY19" fmla="*/ 859809 h 859809"/>
              <a:gd name="connsiteX20" fmla="*/ 873457 w 1132764"/>
              <a:gd name="connsiteY20" fmla="*/ 822277 h 859809"/>
              <a:gd name="connsiteX21" fmla="*/ 873457 w 1132764"/>
              <a:gd name="connsiteY21" fmla="*/ 764274 h 859809"/>
              <a:gd name="connsiteX22" fmla="*/ 965579 w 1132764"/>
              <a:gd name="connsiteY22" fmla="*/ 767686 h 859809"/>
              <a:gd name="connsiteX23" fmla="*/ 986051 w 1132764"/>
              <a:gd name="connsiteY23" fmla="*/ 699447 h 859809"/>
              <a:gd name="connsiteX24" fmla="*/ 1016758 w 1132764"/>
              <a:gd name="connsiteY24" fmla="*/ 634621 h 859809"/>
              <a:gd name="connsiteX25" fmla="*/ 1102057 w 1132764"/>
              <a:gd name="connsiteY25" fmla="*/ 627797 h 859809"/>
              <a:gd name="connsiteX26" fmla="*/ 1054290 w 1132764"/>
              <a:gd name="connsiteY26" fmla="*/ 603913 h 859809"/>
              <a:gd name="connsiteX27" fmla="*/ 1064525 w 1132764"/>
              <a:gd name="connsiteY27" fmla="*/ 552734 h 859809"/>
              <a:gd name="connsiteX28" fmla="*/ 1122528 w 1132764"/>
              <a:gd name="connsiteY28" fmla="*/ 515203 h 859809"/>
              <a:gd name="connsiteX29" fmla="*/ 1132764 w 1132764"/>
              <a:gd name="connsiteY29" fmla="*/ 443552 h 859809"/>
              <a:gd name="connsiteX30" fmla="*/ 1105469 w 1132764"/>
              <a:gd name="connsiteY30" fmla="*/ 416256 h 859809"/>
              <a:gd name="connsiteX31" fmla="*/ 1067937 w 1132764"/>
              <a:gd name="connsiteY31" fmla="*/ 419668 h 859809"/>
              <a:gd name="connsiteX32" fmla="*/ 1003110 w 1132764"/>
              <a:gd name="connsiteY32" fmla="*/ 440140 h 859809"/>
              <a:gd name="connsiteX33" fmla="*/ 986051 w 1132764"/>
              <a:gd name="connsiteY33" fmla="*/ 426492 h 859809"/>
              <a:gd name="connsiteX34" fmla="*/ 870045 w 1132764"/>
              <a:gd name="connsiteY34" fmla="*/ 303662 h 859809"/>
              <a:gd name="connsiteX35" fmla="*/ 764275 w 1132764"/>
              <a:gd name="connsiteY35" fmla="*/ 303662 h 859809"/>
              <a:gd name="connsiteX36" fmla="*/ 791570 w 1132764"/>
              <a:gd name="connsiteY36" fmla="*/ 286603 h 859809"/>
              <a:gd name="connsiteX37" fmla="*/ 825690 w 1132764"/>
              <a:gd name="connsiteY37" fmla="*/ 228600 h 859809"/>
              <a:gd name="connsiteX38" fmla="*/ 818866 w 1132764"/>
              <a:gd name="connsiteY38" fmla="*/ 187656 h 859809"/>
              <a:gd name="connsiteX39" fmla="*/ 784746 w 1132764"/>
              <a:gd name="connsiteY39" fmla="*/ 174009 h 859809"/>
              <a:gd name="connsiteX40" fmla="*/ 736979 w 1132764"/>
              <a:gd name="connsiteY40" fmla="*/ 201304 h 859809"/>
              <a:gd name="connsiteX41" fmla="*/ 661916 w 1132764"/>
              <a:gd name="connsiteY41" fmla="*/ 167185 h 859809"/>
              <a:gd name="connsiteX42" fmla="*/ 586854 w 1132764"/>
              <a:gd name="connsiteY42" fmla="*/ 88710 h 859809"/>
              <a:gd name="connsiteX43" fmla="*/ 539087 w 1132764"/>
              <a:gd name="connsiteY43" fmla="*/ 85298 h 859809"/>
              <a:gd name="connsiteX44" fmla="*/ 549322 w 1132764"/>
              <a:gd name="connsiteY44" fmla="*/ 44355 h 859809"/>
              <a:gd name="connsiteX45" fmla="*/ 467436 w 1132764"/>
              <a:gd name="connsiteY45" fmla="*/ 34119 h 859809"/>
              <a:gd name="connsiteX46" fmla="*/ 433316 w 1132764"/>
              <a:gd name="connsiteY46" fmla="*/ 0 h 859809"/>
              <a:gd name="connsiteX47" fmla="*/ 388961 w 1132764"/>
              <a:gd name="connsiteY47" fmla="*/ 6824 h 859809"/>
              <a:gd name="connsiteX48" fmla="*/ 392373 w 1132764"/>
              <a:gd name="connsiteY48" fmla="*/ 81886 h 859809"/>
              <a:gd name="connsiteX49" fmla="*/ 392373 w 1132764"/>
              <a:gd name="connsiteY49" fmla="*/ 102358 h 859809"/>
              <a:gd name="connsiteX50" fmla="*/ 307075 w 1132764"/>
              <a:gd name="connsiteY50" fmla="*/ 177421 h 859809"/>
              <a:gd name="connsiteX51" fmla="*/ 317310 w 1132764"/>
              <a:gd name="connsiteY51" fmla="*/ 269543 h 859809"/>
              <a:gd name="connsiteX52" fmla="*/ 194481 w 1132764"/>
              <a:gd name="connsiteY52" fmla="*/ 269543 h 859809"/>
              <a:gd name="connsiteX53" fmla="*/ 150125 w 1132764"/>
              <a:gd name="connsiteY53" fmla="*/ 296838 h 859809"/>
              <a:gd name="connsiteX54" fmla="*/ 143302 w 1132764"/>
              <a:gd name="connsiteY54" fmla="*/ 320722 h 859809"/>
              <a:gd name="connsiteX55" fmla="*/ 47767 w 1132764"/>
              <a:gd name="connsiteY55" fmla="*/ 255895 h 859809"/>
              <a:gd name="connsiteX56" fmla="*/ 0 w 1132764"/>
              <a:gd name="connsiteY56" fmla="*/ 317310 h 859809"/>
              <a:gd name="connsiteX57" fmla="*/ 10236 w 1132764"/>
              <a:gd name="connsiteY57" fmla="*/ 392373 h 859809"/>
              <a:gd name="connsiteX58" fmla="*/ 58003 w 1132764"/>
              <a:gd name="connsiteY58" fmla="*/ 409433 h 859809"/>
              <a:gd name="connsiteX59" fmla="*/ 88710 w 1132764"/>
              <a:gd name="connsiteY59" fmla="*/ 419668 h 859809"/>
              <a:gd name="connsiteX60" fmla="*/ 156949 w 1132764"/>
              <a:gd name="connsiteY60" fmla="*/ 443552 h 8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32764" h="859809">
                <a:moveTo>
                  <a:pt x="156949" y="443552"/>
                </a:moveTo>
                <a:lnTo>
                  <a:pt x="214952" y="511791"/>
                </a:lnTo>
                <a:lnTo>
                  <a:pt x="293427" y="522027"/>
                </a:lnTo>
                <a:lnTo>
                  <a:pt x="307075" y="539086"/>
                </a:lnTo>
                <a:lnTo>
                  <a:pt x="272955" y="552734"/>
                </a:lnTo>
                <a:lnTo>
                  <a:pt x="255896" y="590265"/>
                </a:lnTo>
                <a:lnTo>
                  <a:pt x="201305" y="624385"/>
                </a:lnTo>
                <a:lnTo>
                  <a:pt x="201305" y="696036"/>
                </a:lnTo>
                <a:lnTo>
                  <a:pt x="286603" y="716507"/>
                </a:lnTo>
                <a:lnTo>
                  <a:pt x="303663" y="760862"/>
                </a:lnTo>
                <a:lnTo>
                  <a:pt x="402609" y="706271"/>
                </a:lnTo>
                <a:lnTo>
                  <a:pt x="446964" y="760862"/>
                </a:lnTo>
                <a:lnTo>
                  <a:pt x="477672" y="798394"/>
                </a:lnTo>
                <a:lnTo>
                  <a:pt x="477672" y="842749"/>
                </a:lnTo>
                <a:lnTo>
                  <a:pt x="552734" y="859809"/>
                </a:lnTo>
                <a:lnTo>
                  <a:pt x="607325" y="856397"/>
                </a:lnTo>
                <a:lnTo>
                  <a:pt x="614149" y="808630"/>
                </a:lnTo>
                <a:lnTo>
                  <a:pt x="682388" y="747215"/>
                </a:lnTo>
                <a:lnTo>
                  <a:pt x="760863" y="788158"/>
                </a:lnTo>
                <a:lnTo>
                  <a:pt x="835925" y="859809"/>
                </a:lnTo>
                <a:lnTo>
                  <a:pt x="873457" y="822277"/>
                </a:lnTo>
                <a:lnTo>
                  <a:pt x="873457" y="764274"/>
                </a:lnTo>
                <a:lnTo>
                  <a:pt x="965579" y="767686"/>
                </a:lnTo>
                <a:lnTo>
                  <a:pt x="986051" y="699447"/>
                </a:lnTo>
                <a:lnTo>
                  <a:pt x="1016758" y="634621"/>
                </a:lnTo>
                <a:lnTo>
                  <a:pt x="1102057" y="627797"/>
                </a:lnTo>
                <a:lnTo>
                  <a:pt x="1054290" y="603913"/>
                </a:lnTo>
                <a:lnTo>
                  <a:pt x="1064525" y="552734"/>
                </a:lnTo>
                <a:lnTo>
                  <a:pt x="1122528" y="515203"/>
                </a:lnTo>
                <a:lnTo>
                  <a:pt x="1132764" y="443552"/>
                </a:lnTo>
                <a:lnTo>
                  <a:pt x="1105469" y="416256"/>
                </a:lnTo>
                <a:lnTo>
                  <a:pt x="1067937" y="419668"/>
                </a:lnTo>
                <a:lnTo>
                  <a:pt x="1003110" y="440140"/>
                </a:lnTo>
                <a:lnTo>
                  <a:pt x="986051" y="426492"/>
                </a:lnTo>
                <a:lnTo>
                  <a:pt x="870045" y="303662"/>
                </a:lnTo>
                <a:lnTo>
                  <a:pt x="764275" y="303662"/>
                </a:lnTo>
                <a:lnTo>
                  <a:pt x="791570" y="286603"/>
                </a:lnTo>
                <a:lnTo>
                  <a:pt x="825690" y="228600"/>
                </a:lnTo>
                <a:lnTo>
                  <a:pt x="818866" y="187656"/>
                </a:lnTo>
                <a:lnTo>
                  <a:pt x="784746" y="174009"/>
                </a:lnTo>
                <a:lnTo>
                  <a:pt x="736979" y="201304"/>
                </a:lnTo>
                <a:lnTo>
                  <a:pt x="661916" y="167185"/>
                </a:lnTo>
                <a:lnTo>
                  <a:pt x="586854" y="88710"/>
                </a:lnTo>
                <a:lnTo>
                  <a:pt x="539087" y="85298"/>
                </a:lnTo>
                <a:lnTo>
                  <a:pt x="549322" y="44355"/>
                </a:lnTo>
                <a:lnTo>
                  <a:pt x="467436" y="34119"/>
                </a:lnTo>
                <a:lnTo>
                  <a:pt x="433316" y="0"/>
                </a:lnTo>
                <a:lnTo>
                  <a:pt x="388961" y="6824"/>
                </a:lnTo>
                <a:lnTo>
                  <a:pt x="392373" y="81886"/>
                </a:lnTo>
                <a:lnTo>
                  <a:pt x="392373" y="102358"/>
                </a:lnTo>
                <a:lnTo>
                  <a:pt x="307075" y="177421"/>
                </a:lnTo>
                <a:lnTo>
                  <a:pt x="317310" y="269543"/>
                </a:lnTo>
                <a:lnTo>
                  <a:pt x="194481" y="269543"/>
                </a:lnTo>
                <a:lnTo>
                  <a:pt x="150125" y="296838"/>
                </a:lnTo>
                <a:lnTo>
                  <a:pt x="143302" y="320722"/>
                </a:lnTo>
                <a:lnTo>
                  <a:pt x="47767" y="255895"/>
                </a:lnTo>
                <a:lnTo>
                  <a:pt x="0" y="317310"/>
                </a:lnTo>
                <a:lnTo>
                  <a:pt x="10236" y="392373"/>
                </a:lnTo>
                <a:lnTo>
                  <a:pt x="58003" y="409433"/>
                </a:lnTo>
                <a:lnTo>
                  <a:pt x="88710" y="419668"/>
                </a:lnTo>
                <a:lnTo>
                  <a:pt x="156949" y="443552"/>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7560891" y="2219300"/>
            <a:ext cx="769937" cy="904875"/>
          </a:xfrm>
          <a:custGeom>
            <a:avLst/>
            <a:gdLst>
              <a:gd name="connsiteX0" fmla="*/ 71650 w 771098"/>
              <a:gd name="connsiteY0" fmla="*/ 235424 h 904165"/>
              <a:gd name="connsiteX1" fmla="*/ 81886 w 771098"/>
              <a:gd name="connsiteY1" fmla="*/ 286603 h 904165"/>
              <a:gd name="connsiteX2" fmla="*/ 68238 w 771098"/>
              <a:gd name="connsiteY2" fmla="*/ 324135 h 904165"/>
              <a:gd name="connsiteX3" fmla="*/ 6823 w 771098"/>
              <a:gd name="connsiteY3" fmla="*/ 358254 h 904165"/>
              <a:gd name="connsiteX4" fmla="*/ 0 w 771098"/>
              <a:gd name="connsiteY4" fmla="*/ 399197 h 904165"/>
              <a:gd name="connsiteX5" fmla="*/ 0 w 771098"/>
              <a:gd name="connsiteY5" fmla="*/ 600502 h 904165"/>
              <a:gd name="connsiteX6" fmla="*/ 51179 w 771098"/>
              <a:gd name="connsiteY6" fmla="*/ 784747 h 904165"/>
              <a:gd name="connsiteX7" fmla="*/ 92122 w 771098"/>
              <a:gd name="connsiteY7" fmla="*/ 822278 h 904165"/>
              <a:gd name="connsiteX8" fmla="*/ 139889 w 771098"/>
              <a:gd name="connsiteY8" fmla="*/ 808630 h 904165"/>
              <a:gd name="connsiteX9" fmla="*/ 156949 w 771098"/>
              <a:gd name="connsiteY9" fmla="*/ 842750 h 904165"/>
              <a:gd name="connsiteX10" fmla="*/ 238835 w 771098"/>
              <a:gd name="connsiteY10" fmla="*/ 856397 h 904165"/>
              <a:gd name="connsiteX11" fmla="*/ 211540 w 771098"/>
              <a:gd name="connsiteY11" fmla="*/ 880281 h 904165"/>
              <a:gd name="connsiteX12" fmla="*/ 255895 w 771098"/>
              <a:gd name="connsiteY12" fmla="*/ 904165 h 904165"/>
              <a:gd name="connsiteX13" fmla="*/ 399197 w 771098"/>
              <a:gd name="connsiteY13" fmla="*/ 805218 h 904165"/>
              <a:gd name="connsiteX14" fmla="*/ 406020 w 771098"/>
              <a:gd name="connsiteY14" fmla="*/ 702860 h 904165"/>
              <a:gd name="connsiteX15" fmla="*/ 395785 w 771098"/>
              <a:gd name="connsiteY15" fmla="*/ 658505 h 904165"/>
              <a:gd name="connsiteX16" fmla="*/ 460611 w 771098"/>
              <a:gd name="connsiteY16" fmla="*/ 569794 h 904165"/>
              <a:gd name="connsiteX17" fmla="*/ 484495 w 771098"/>
              <a:gd name="connsiteY17" fmla="*/ 617562 h 904165"/>
              <a:gd name="connsiteX18" fmla="*/ 556146 w 771098"/>
              <a:gd name="connsiteY18" fmla="*/ 603914 h 904165"/>
              <a:gd name="connsiteX19" fmla="*/ 586853 w 771098"/>
              <a:gd name="connsiteY19" fmla="*/ 655093 h 904165"/>
              <a:gd name="connsiteX20" fmla="*/ 614149 w 771098"/>
              <a:gd name="connsiteY20" fmla="*/ 603914 h 904165"/>
              <a:gd name="connsiteX21" fmla="*/ 644856 w 771098"/>
              <a:gd name="connsiteY21" fmla="*/ 559559 h 904165"/>
              <a:gd name="connsiteX22" fmla="*/ 689211 w 771098"/>
              <a:gd name="connsiteY22" fmla="*/ 528851 h 904165"/>
              <a:gd name="connsiteX23" fmla="*/ 685800 w 771098"/>
              <a:gd name="connsiteY23" fmla="*/ 429905 h 904165"/>
              <a:gd name="connsiteX24" fmla="*/ 655092 w 771098"/>
              <a:gd name="connsiteY24" fmla="*/ 457200 h 904165"/>
              <a:gd name="connsiteX25" fmla="*/ 641444 w 771098"/>
              <a:gd name="connsiteY25" fmla="*/ 423081 h 904165"/>
              <a:gd name="connsiteX26" fmla="*/ 542498 w 771098"/>
              <a:gd name="connsiteY26" fmla="*/ 470848 h 904165"/>
              <a:gd name="connsiteX27" fmla="*/ 590265 w 771098"/>
              <a:gd name="connsiteY27" fmla="*/ 406021 h 904165"/>
              <a:gd name="connsiteX28" fmla="*/ 593677 w 771098"/>
              <a:gd name="connsiteY28" fmla="*/ 354842 h 904165"/>
              <a:gd name="connsiteX29" fmla="*/ 610737 w 771098"/>
              <a:gd name="connsiteY29" fmla="*/ 293427 h 904165"/>
              <a:gd name="connsiteX30" fmla="*/ 607325 w 771098"/>
              <a:gd name="connsiteY30" fmla="*/ 235424 h 904165"/>
              <a:gd name="connsiteX31" fmla="*/ 545910 w 771098"/>
              <a:gd name="connsiteY31" fmla="*/ 221777 h 904165"/>
              <a:gd name="connsiteX32" fmla="*/ 518614 w 771098"/>
              <a:gd name="connsiteY32" fmla="*/ 218365 h 904165"/>
              <a:gd name="connsiteX33" fmla="*/ 559558 w 771098"/>
              <a:gd name="connsiteY33" fmla="*/ 191069 h 904165"/>
              <a:gd name="connsiteX34" fmla="*/ 586853 w 771098"/>
              <a:gd name="connsiteY34" fmla="*/ 153538 h 904165"/>
              <a:gd name="connsiteX35" fmla="*/ 631208 w 771098"/>
              <a:gd name="connsiteY35" fmla="*/ 180833 h 904165"/>
              <a:gd name="connsiteX36" fmla="*/ 678976 w 771098"/>
              <a:gd name="connsiteY36" fmla="*/ 245660 h 904165"/>
              <a:gd name="connsiteX37" fmla="*/ 692623 w 771098"/>
              <a:gd name="connsiteY37" fmla="*/ 307075 h 904165"/>
              <a:gd name="connsiteX38" fmla="*/ 692623 w 771098"/>
              <a:gd name="connsiteY38" fmla="*/ 361666 h 904165"/>
              <a:gd name="connsiteX39" fmla="*/ 641444 w 771098"/>
              <a:gd name="connsiteY39" fmla="*/ 371902 h 904165"/>
              <a:gd name="connsiteX40" fmla="*/ 655092 w 771098"/>
              <a:gd name="connsiteY40" fmla="*/ 412845 h 904165"/>
              <a:gd name="connsiteX41" fmla="*/ 726743 w 771098"/>
              <a:gd name="connsiteY41" fmla="*/ 504968 h 904165"/>
              <a:gd name="connsiteX42" fmla="*/ 754038 w 771098"/>
              <a:gd name="connsiteY42" fmla="*/ 402609 h 904165"/>
              <a:gd name="connsiteX43" fmla="*/ 754038 w 771098"/>
              <a:gd name="connsiteY43" fmla="*/ 361666 h 904165"/>
              <a:gd name="connsiteX44" fmla="*/ 771098 w 771098"/>
              <a:gd name="connsiteY44" fmla="*/ 293427 h 904165"/>
              <a:gd name="connsiteX45" fmla="*/ 771098 w 771098"/>
              <a:gd name="connsiteY45" fmla="*/ 262720 h 904165"/>
              <a:gd name="connsiteX46" fmla="*/ 740391 w 771098"/>
              <a:gd name="connsiteY46" fmla="*/ 249072 h 904165"/>
              <a:gd name="connsiteX47" fmla="*/ 747214 w 771098"/>
              <a:gd name="connsiteY47" fmla="*/ 160362 h 904165"/>
              <a:gd name="connsiteX48" fmla="*/ 716507 w 771098"/>
              <a:gd name="connsiteY48" fmla="*/ 88711 h 904165"/>
              <a:gd name="connsiteX49" fmla="*/ 699447 w 771098"/>
              <a:gd name="connsiteY49" fmla="*/ 44356 h 904165"/>
              <a:gd name="connsiteX50" fmla="*/ 648268 w 771098"/>
              <a:gd name="connsiteY50" fmla="*/ 3412 h 904165"/>
              <a:gd name="connsiteX51" fmla="*/ 627797 w 771098"/>
              <a:gd name="connsiteY51" fmla="*/ 0 h 904165"/>
              <a:gd name="connsiteX52" fmla="*/ 603913 w 771098"/>
              <a:gd name="connsiteY52" fmla="*/ 20472 h 904165"/>
              <a:gd name="connsiteX53" fmla="*/ 545910 w 771098"/>
              <a:gd name="connsiteY53" fmla="*/ 27296 h 904165"/>
              <a:gd name="connsiteX54" fmla="*/ 528850 w 771098"/>
              <a:gd name="connsiteY54" fmla="*/ 10236 h 904165"/>
              <a:gd name="connsiteX55" fmla="*/ 450376 w 771098"/>
              <a:gd name="connsiteY55" fmla="*/ 58003 h 904165"/>
              <a:gd name="connsiteX56" fmla="*/ 446964 w 771098"/>
              <a:gd name="connsiteY56" fmla="*/ 133066 h 904165"/>
              <a:gd name="connsiteX57" fmla="*/ 402608 w 771098"/>
              <a:gd name="connsiteY57" fmla="*/ 139890 h 904165"/>
              <a:gd name="connsiteX58" fmla="*/ 371901 w 771098"/>
              <a:gd name="connsiteY58" fmla="*/ 191069 h 904165"/>
              <a:gd name="connsiteX59" fmla="*/ 303662 w 771098"/>
              <a:gd name="connsiteY59" fmla="*/ 221777 h 904165"/>
              <a:gd name="connsiteX60" fmla="*/ 300250 w 771098"/>
              <a:gd name="connsiteY60" fmla="*/ 242248 h 904165"/>
              <a:gd name="connsiteX61" fmla="*/ 177420 w 771098"/>
              <a:gd name="connsiteY61" fmla="*/ 262720 h 904165"/>
              <a:gd name="connsiteX62" fmla="*/ 71650 w 771098"/>
              <a:gd name="connsiteY62" fmla="*/ 235424 h 90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771098" h="904165">
                <a:moveTo>
                  <a:pt x="71650" y="235424"/>
                </a:moveTo>
                <a:lnTo>
                  <a:pt x="81886" y="286603"/>
                </a:lnTo>
                <a:lnTo>
                  <a:pt x="68238" y="324135"/>
                </a:lnTo>
                <a:lnTo>
                  <a:pt x="6823" y="358254"/>
                </a:lnTo>
                <a:lnTo>
                  <a:pt x="0" y="399197"/>
                </a:lnTo>
                <a:lnTo>
                  <a:pt x="0" y="600502"/>
                </a:lnTo>
                <a:lnTo>
                  <a:pt x="51179" y="784747"/>
                </a:lnTo>
                <a:lnTo>
                  <a:pt x="92122" y="822278"/>
                </a:lnTo>
                <a:lnTo>
                  <a:pt x="139889" y="808630"/>
                </a:lnTo>
                <a:lnTo>
                  <a:pt x="156949" y="842750"/>
                </a:lnTo>
                <a:lnTo>
                  <a:pt x="238835" y="856397"/>
                </a:lnTo>
                <a:lnTo>
                  <a:pt x="211540" y="880281"/>
                </a:lnTo>
                <a:lnTo>
                  <a:pt x="255895" y="904165"/>
                </a:lnTo>
                <a:lnTo>
                  <a:pt x="399197" y="805218"/>
                </a:lnTo>
                <a:lnTo>
                  <a:pt x="406020" y="702860"/>
                </a:lnTo>
                <a:lnTo>
                  <a:pt x="395785" y="658505"/>
                </a:lnTo>
                <a:lnTo>
                  <a:pt x="460611" y="569794"/>
                </a:lnTo>
                <a:lnTo>
                  <a:pt x="484495" y="617562"/>
                </a:lnTo>
                <a:lnTo>
                  <a:pt x="556146" y="603914"/>
                </a:lnTo>
                <a:lnTo>
                  <a:pt x="586853" y="655093"/>
                </a:lnTo>
                <a:lnTo>
                  <a:pt x="614149" y="603914"/>
                </a:lnTo>
                <a:lnTo>
                  <a:pt x="644856" y="559559"/>
                </a:lnTo>
                <a:lnTo>
                  <a:pt x="689211" y="528851"/>
                </a:lnTo>
                <a:lnTo>
                  <a:pt x="685800" y="429905"/>
                </a:lnTo>
                <a:lnTo>
                  <a:pt x="655092" y="457200"/>
                </a:lnTo>
                <a:lnTo>
                  <a:pt x="641444" y="423081"/>
                </a:lnTo>
                <a:lnTo>
                  <a:pt x="542498" y="470848"/>
                </a:lnTo>
                <a:lnTo>
                  <a:pt x="590265" y="406021"/>
                </a:lnTo>
                <a:lnTo>
                  <a:pt x="593677" y="354842"/>
                </a:lnTo>
                <a:lnTo>
                  <a:pt x="610737" y="293427"/>
                </a:lnTo>
                <a:lnTo>
                  <a:pt x="607325" y="235424"/>
                </a:lnTo>
                <a:lnTo>
                  <a:pt x="545910" y="221777"/>
                </a:lnTo>
                <a:cubicBezTo>
                  <a:pt x="526041" y="217262"/>
                  <a:pt x="538704" y="218365"/>
                  <a:pt x="518614" y="218365"/>
                </a:cubicBezTo>
                <a:lnTo>
                  <a:pt x="559558" y="191069"/>
                </a:lnTo>
                <a:lnTo>
                  <a:pt x="586853" y="153538"/>
                </a:lnTo>
                <a:lnTo>
                  <a:pt x="631208" y="180833"/>
                </a:lnTo>
                <a:lnTo>
                  <a:pt x="678976" y="245660"/>
                </a:lnTo>
                <a:lnTo>
                  <a:pt x="692623" y="307075"/>
                </a:lnTo>
                <a:lnTo>
                  <a:pt x="692623" y="361666"/>
                </a:lnTo>
                <a:lnTo>
                  <a:pt x="641444" y="371902"/>
                </a:lnTo>
                <a:lnTo>
                  <a:pt x="655092" y="412845"/>
                </a:lnTo>
                <a:lnTo>
                  <a:pt x="726743" y="504968"/>
                </a:lnTo>
                <a:lnTo>
                  <a:pt x="754038" y="402609"/>
                </a:lnTo>
                <a:lnTo>
                  <a:pt x="754038" y="361666"/>
                </a:lnTo>
                <a:lnTo>
                  <a:pt x="771098" y="293427"/>
                </a:lnTo>
                <a:lnTo>
                  <a:pt x="771098" y="262720"/>
                </a:lnTo>
                <a:lnTo>
                  <a:pt x="740391" y="249072"/>
                </a:lnTo>
                <a:lnTo>
                  <a:pt x="747214" y="160362"/>
                </a:lnTo>
                <a:lnTo>
                  <a:pt x="716507" y="88711"/>
                </a:lnTo>
                <a:lnTo>
                  <a:pt x="699447" y="44356"/>
                </a:lnTo>
                <a:lnTo>
                  <a:pt x="648268" y="3412"/>
                </a:lnTo>
                <a:lnTo>
                  <a:pt x="627797" y="0"/>
                </a:lnTo>
                <a:lnTo>
                  <a:pt x="603913" y="20472"/>
                </a:lnTo>
                <a:lnTo>
                  <a:pt x="545910" y="27296"/>
                </a:lnTo>
                <a:lnTo>
                  <a:pt x="528850" y="10236"/>
                </a:lnTo>
                <a:lnTo>
                  <a:pt x="450376" y="58003"/>
                </a:lnTo>
                <a:lnTo>
                  <a:pt x="446964" y="133066"/>
                </a:lnTo>
                <a:lnTo>
                  <a:pt x="402608" y="139890"/>
                </a:lnTo>
                <a:lnTo>
                  <a:pt x="371901" y="191069"/>
                </a:lnTo>
                <a:lnTo>
                  <a:pt x="303662" y="221777"/>
                </a:lnTo>
                <a:lnTo>
                  <a:pt x="300250" y="242248"/>
                </a:lnTo>
                <a:lnTo>
                  <a:pt x="177420" y="262720"/>
                </a:lnTo>
                <a:lnTo>
                  <a:pt x="71650" y="235424"/>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7154491" y="2420912"/>
            <a:ext cx="495300" cy="676275"/>
          </a:xfrm>
          <a:custGeom>
            <a:avLst/>
            <a:gdLst>
              <a:gd name="connsiteX0" fmla="*/ 446964 w 494731"/>
              <a:gd name="connsiteY0" fmla="*/ 30707 h 675564"/>
              <a:gd name="connsiteX1" fmla="*/ 382137 w 494731"/>
              <a:gd name="connsiteY1" fmla="*/ 51179 h 675564"/>
              <a:gd name="connsiteX2" fmla="*/ 361665 w 494731"/>
              <a:gd name="connsiteY2" fmla="*/ 20472 h 675564"/>
              <a:gd name="connsiteX3" fmla="*/ 317310 w 494731"/>
              <a:gd name="connsiteY3" fmla="*/ 0 h 675564"/>
              <a:gd name="connsiteX4" fmla="*/ 283191 w 494731"/>
              <a:gd name="connsiteY4" fmla="*/ 10236 h 675564"/>
              <a:gd name="connsiteX5" fmla="*/ 208128 w 494731"/>
              <a:gd name="connsiteY5" fmla="*/ 17060 h 675564"/>
              <a:gd name="connsiteX6" fmla="*/ 146713 w 494731"/>
              <a:gd name="connsiteY6" fmla="*/ 150125 h 675564"/>
              <a:gd name="connsiteX7" fmla="*/ 51179 w 494731"/>
              <a:gd name="connsiteY7" fmla="*/ 146713 h 675564"/>
              <a:gd name="connsiteX8" fmla="*/ 58003 w 494731"/>
              <a:gd name="connsiteY8" fmla="*/ 208128 h 675564"/>
              <a:gd name="connsiteX9" fmla="*/ 0 w 494731"/>
              <a:gd name="connsiteY9" fmla="*/ 252484 h 675564"/>
              <a:gd name="connsiteX10" fmla="*/ 3412 w 494731"/>
              <a:gd name="connsiteY10" fmla="*/ 300251 h 675564"/>
              <a:gd name="connsiteX11" fmla="*/ 0 w 494731"/>
              <a:gd name="connsiteY11" fmla="*/ 351430 h 675564"/>
              <a:gd name="connsiteX12" fmla="*/ 34119 w 494731"/>
              <a:gd name="connsiteY12" fmla="*/ 348018 h 675564"/>
              <a:gd name="connsiteX13" fmla="*/ 68238 w 494731"/>
              <a:gd name="connsiteY13" fmla="*/ 426492 h 675564"/>
              <a:gd name="connsiteX14" fmla="*/ 102358 w 494731"/>
              <a:gd name="connsiteY14" fmla="*/ 487907 h 675564"/>
              <a:gd name="connsiteX15" fmla="*/ 133065 w 494731"/>
              <a:gd name="connsiteY15" fmla="*/ 450376 h 675564"/>
              <a:gd name="connsiteX16" fmla="*/ 204716 w 494731"/>
              <a:gd name="connsiteY16" fmla="*/ 501555 h 675564"/>
              <a:gd name="connsiteX17" fmla="*/ 150125 w 494731"/>
              <a:gd name="connsiteY17" fmla="*/ 573206 h 675564"/>
              <a:gd name="connsiteX18" fmla="*/ 174009 w 494731"/>
              <a:gd name="connsiteY18" fmla="*/ 597089 h 675564"/>
              <a:gd name="connsiteX19" fmla="*/ 160361 w 494731"/>
              <a:gd name="connsiteY19" fmla="*/ 620973 h 675564"/>
              <a:gd name="connsiteX20" fmla="*/ 180832 w 494731"/>
              <a:gd name="connsiteY20" fmla="*/ 675564 h 675564"/>
              <a:gd name="connsiteX21" fmla="*/ 232012 w 494731"/>
              <a:gd name="connsiteY21" fmla="*/ 638033 h 675564"/>
              <a:gd name="connsiteX22" fmla="*/ 269543 w 494731"/>
              <a:gd name="connsiteY22" fmla="*/ 661916 h 675564"/>
              <a:gd name="connsiteX23" fmla="*/ 313898 w 494731"/>
              <a:gd name="connsiteY23" fmla="*/ 627797 h 675564"/>
              <a:gd name="connsiteX24" fmla="*/ 334370 w 494731"/>
              <a:gd name="connsiteY24" fmla="*/ 631209 h 675564"/>
              <a:gd name="connsiteX25" fmla="*/ 361665 w 494731"/>
              <a:gd name="connsiteY25" fmla="*/ 644857 h 675564"/>
              <a:gd name="connsiteX26" fmla="*/ 409432 w 494731"/>
              <a:gd name="connsiteY26" fmla="*/ 648269 h 675564"/>
              <a:gd name="connsiteX27" fmla="*/ 409432 w 494731"/>
              <a:gd name="connsiteY27" fmla="*/ 569794 h 675564"/>
              <a:gd name="connsiteX28" fmla="*/ 426492 w 494731"/>
              <a:gd name="connsiteY28" fmla="*/ 583442 h 675564"/>
              <a:gd name="connsiteX29" fmla="*/ 450376 w 494731"/>
              <a:gd name="connsiteY29" fmla="*/ 610737 h 675564"/>
              <a:gd name="connsiteX30" fmla="*/ 460612 w 494731"/>
              <a:gd name="connsiteY30" fmla="*/ 607325 h 675564"/>
              <a:gd name="connsiteX31" fmla="*/ 412844 w 494731"/>
              <a:gd name="connsiteY31" fmla="*/ 395785 h 675564"/>
              <a:gd name="connsiteX32" fmla="*/ 406021 w 494731"/>
              <a:gd name="connsiteY32" fmla="*/ 153537 h 675564"/>
              <a:gd name="connsiteX33" fmla="*/ 470847 w 494731"/>
              <a:gd name="connsiteY33" fmla="*/ 109182 h 675564"/>
              <a:gd name="connsiteX34" fmla="*/ 494731 w 494731"/>
              <a:gd name="connsiteY34" fmla="*/ 75063 h 675564"/>
              <a:gd name="connsiteX35" fmla="*/ 446964 w 494731"/>
              <a:gd name="connsiteY35" fmla="*/ 30707 h 67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4731" h="675564">
                <a:moveTo>
                  <a:pt x="446964" y="30707"/>
                </a:moveTo>
                <a:lnTo>
                  <a:pt x="382137" y="51179"/>
                </a:lnTo>
                <a:lnTo>
                  <a:pt x="361665" y="20472"/>
                </a:lnTo>
                <a:lnTo>
                  <a:pt x="317310" y="0"/>
                </a:lnTo>
                <a:lnTo>
                  <a:pt x="283191" y="10236"/>
                </a:lnTo>
                <a:lnTo>
                  <a:pt x="208128" y="17060"/>
                </a:lnTo>
                <a:lnTo>
                  <a:pt x="146713" y="150125"/>
                </a:lnTo>
                <a:lnTo>
                  <a:pt x="51179" y="146713"/>
                </a:lnTo>
                <a:lnTo>
                  <a:pt x="58003" y="208128"/>
                </a:lnTo>
                <a:lnTo>
                  <a:pt x="0" y="252484"/>
                </a:lnTo>
                <a:lnTo>
                  <a:pt x="3412" y="300251"/>
                </a:lnTo>
                <a:lnTo>
                  <a:pt x="0" y="351430"/>
                </a:lnTo>
                <a:lnTo>
                  <a:pt x="34119" y="348018"/>
                </a:lnTo>
                <a:lnTo>
                  <a:pt x="68238" y="426492"/>
                </a:lnTo>
                <a:lnTo>
                  <a:pt x="102358" y="487907"/>
                </a:lnTo>
                <a:lnTo>
                  <a:pt x="133065" y="450376"/>
                </a:lnTo>
                <a:lnTo>
                  <a:pt x="204716" y="501555"/>
                </a:lnTo>
                <a:lnTo>
                  <a:pt x="150125" y="573206"/>
                </a:lnTo>
                <a:lnTo>
                  <a:pt x="174009" y="597089"/>
                </a:lnTo>
                <a:lnTo>
                  <a:pt x="160361" y="620973"/>
                </a:lnTo>
                <a:lnTo>
                  <a:pt x="180832" y="675564"/>
                </a:lnTo>
                <a:lnTo>
                  <a:pt x="232012" y="638033"/>
                </a:lnTo>
                <a:lnTo>
                  <a:pt x="269543" y="661916"/>
                </a:lnTo>
                <a:lnTo>
                  <a:pt x="313898" y="627797"/>
                </a:lnTo>
                <a:lnTo>
                  <a:pt x="334370" y="631209"/>
                </a:lnTo>
                <a:lnTo>
                  <a:pt x="361665" y="644857"/>
                </a:lnTo>
                <a:lnTo>
                  <a:pt x="409432" y="648269"/>
                </a:lnTo>
                <a:lnTo>
                  <a:pt x="409432" y="569794"/>
                </a:lnTo>
                <a:lnTo>
                  <a:pt x="426492" y="583442"/>
                </a:lnTo>
                <a:lnTo>
                  <a:pt x="450376" y="610737"/>
                </a:lnTo>
                <a:lnTo>
                  <a:pt x="460612" y="607325"/>
                </a:lnTo>
                <a:lnTo>
                  <a:pt x="412844" y="395785"/>
                </a:lnTo>
                <a:lnTo>
                  <a:pt x="406021" y="153537"/>
                </a:lnTo>
                <a:lnTo>
                  <a:pt x="470847" y="109182"/>
                </a:lnTo>
                <a:lnTo>
                  <a:pt x="494731" y="75063"/>
                </a:lnTo>
                <a:lnTo>
                  <a:pt x="446964" y="30707"/>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7284666" y="2987650"/>
            <a:ext cx="476250" cy="587375"/>
          </a:xfrm>
          <a:custGeom>
            <a:avLst/>
            <a:gdLst>
              <a:gd name="connsiteX0" fmla="*/ 85299 w 477672"/>
              <a:gd name="connsiteY0" fmla="*/ 92122 h 586854"/>
              <a:gd name="connsiteX1" fmla="*/ 119418 w 477672"/>
              <a:gd name="connsiteY1" fmla="*/ 143302 h 586854"/>
              <a:gd name="connsiteX2" fmla="*/ 112594 w 477672"/>
              <a:gd name="connsiteY2" fmla="*/ 197893 h 586854"/>
              <a:gd name="connsiteX3" fmla="*/ 47768 w 477672"/>
              <a:gd name="connsiteY3" fmla="*/ 184245 h 586854"/>
              <a:gd name="connsiteX4" fmla="*/ 27296 w 477672"/>
              <a:gd name="connsiteY4" fmla="*/ 214952 h 586854"/>
              <a:gd name="connsiteX5" fmla="*/ 54591 w 477672"/>
              <a:gd name="connsiteY5" fmla="*/ 255896 h 586854"/>
              <a:gd name="connsiteX6" fmla="*/ 0 w 477672"/>
              <a:gd name="connsiteY6" fmla="*/ 300251 h 586854"/>
              <a:gd name="connsiteX7" fmla="*/ 68239 w 477672"/>
              <a:gd name="connsiteY7" fmla="*/ 324134 h 586854"/>
              <a:gd name="connsiteX8" fmla="*/ 95535 w 477672"/>
              <a:gd name="connsiteY8" fmla="*/ 429905 h 586854"/>
              <a:gd name="connsiteX9" fmla="*/ 146714 w 477672"/>
              <a:gd name="connsiteY9" fmla="*/ 508379 h 586854"/>
              <a:gd name="connsiteX10" fmla="*/ 180833 w 477672"/>
              <a:gd name="connsiteY10" fmla="*/ 477672 h 586854"/>
              <a:gd name="connsiteX11" fmla="*/ 194481 w 477672"/>
              <a:gd name="connsiteY11" fmla="*/ 515203 h 586854"/>
              <a:gd name="connsiteX12" fmla="*/ 170597 w 477672"/>
              <a:gd name="connsiteY12" fmla="*/ 522027 h 586854"/>
              <a:gd name="connsiteX13" fmla="*/ 174009 w 477672"/>
              <a:gd name="connsiteY13" fmla="*/ 549322 h 586854"/>
              <a:gd name="connsiteX14" fmla="*/ 228600 w 477672"/>
              <a:gd name="connsiteY14" fmla="*/ 545910 h 586854"/>
              <a:gd name="connsiteX15" fmla="*/ 293427 w 477672"/>
              <a:gd name="connsiteY15" fmla="*/ 586854 h 586854"/>
              <a:gd name="connsiteX16" fmla="*/ 334371 w 477672"/>
              <a:gd name="connsiteY16" fmla="*/ 545910 h 586854"/>
              <a:gd name="connsiteX17" fmla="*/ 351430 w 477672"/>
              <a:gd name="connsiteY17" fmla="*/ 545910 h 586854"/>
              <a:gd name="connsiteX18" fmla="*/ 382138 w 477672"/>
              <a:gd name="connsiteY18" fmla="*/ 446964 h 586854"/>
              <a:gd name="connsiteX19" fmla="*/ 354842 w 477672"/>
              <a:gd name="connsiteY19" fmla="*/ 429905 h 586854"/>
              <a:gd name="connsiteX20" fmla="*/ 361666 w 477672"/>
              <a:gd name="connsiteY20" fmla="*/ 344606 h 586854"/>
              <a:gd name="connsiteX21" fmla="*/ 300251 w 477672"/>
              <a:gd name="connsiteY21" fmla="*/ 320722 h 586854"/>
              <a:gd name="connsiteX22" fmla="*/ 255896 w 477672"/>
              <a:gd name="connsiteY22" fmla="*/ 293427 h 586854"/>
              <a:gd name="connsiteX23" fmla="*/ 245660 w 477672"/>
              <a:gd name="connsiteY23" fmla="*/ 214952 h 586854"/>
              <a:gd name="connsiteX24" fmla="*/ 279779 w 477672"/>
              <a:gd name="connsiteY24" fmla="*/ 156949 h 586854"/>
              <a:gd name="connsiteX25" fmla="*/ 279779 w 477672"/>
              <a:gd name="connsiteY25" fmla="*/ 143302 h 586854"/>
              <a:gd name="connsiteX26" fmla="*/ 354842 w 477672"/>
              <a:gd name="connsiteY26" fmla="*/ 153537 h 586854"/>
              <a:gd name="connsiteX27" fmla="*/ 406021 w 477672"/>
              <a:gd name="connsiteY27" fmla="*/ 197893 h 586854"/>
              <a:gd name="connsiteX28" fmla="*/ 467436 w 477672"/>
              <a:gd name="connsiteY28" fmla="*/ 204716 h 586854"/>
              <a:gd name="connsiteX29" fmla="*/ 477672 w 477672"/>
              <a:gd name="connsiteY29" fmla="*/ 174009 h 586854"/>
              <a:gd name="connsiteX30" fmla="*/ 467436 w 477672"/>
              <a:gd name="connsiteY30" fmla="*/ 133066 h 586854"/>
              <a:gd name="connsiteX31" fmla="*/ 426493 w 477672"/>
              <a:gd name="connsiteY31" fmla="*/ 105770 h 586854"/>
              <a:gd name="connsiteX32" fmla="*/ 378726 w 477672"/>
              <a:gd name="connsiteY32" fmla="*/ 61415 h 586854"/>
              <a:gd name="connsiteX33" fmla="*/ 341194 w 477672"/>
              <a:gd name="connsiteY33" fmla="*/ 27296 h 586854"/>
              <a:gd name="connsiteX34" fmla="*/ 320723 w 477672"/>
              <a:gd name="connsiteY34" fmla="*/ 40943 h 586854"/>
              <a:gd name="connsiteX35" fmla="*/ 272956 w 477672"/>
              <a:gd name="connsiteY35" fmla="*/ 0 h 586854"/>
              <a:gd name="connsiteX36" fmla="*/ 269544 w 477672"/>
              <a:gd name="connsiteY36" fmla="*/ 88710 h 586854"/>
              <a:gd name="connsiteX37" fmla="*/ 221776 w 477672"/>
              <a:gd name="connsiteY37" fmla="*/ 81887 h 586854"/>
              <a:gd name="connsiteX38" fmla="*/ 187657 w 477672"/>
              <a:gd name="connsiteY38" fmla="*/ 64827 h 586854"/>
              <a:gd name="connsiteX39" fmla="*/ 143302 w 477672"/>
              <a:gd name="connsiteY39" fmla="*/ 88710 h 586854"/>
              <a:gd name="connsiteX40" fmla="*/ 85299 w 477672"/>
              <a:gd name="connsiteY40" fmla="*/ 92122 h 586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7672" h="586854">
                <a:moveTo>
                  <a:pt x="85299" y="92122"/>
                </a:moveTo>
                <a:lnTo>
                  <a:pt x="119418" y="143302"/>
                </a:lnTo>
                <a:lnTo>
                  <a:pt x="112594" y="197893"/>
                </a:lnTo>
                <a:lnTo>
                  <a:pt x="47768" y="184245"/>
                </a:lnTo>
                <a:lnTo>
                  <a:pt x="27296" y="214952"/>
                </a:lnTo>
                <a:lnTo>
                  <a:pt x="54591" y="255896"/>
                </a:lnTo>
                <a:lnTo>
                  <a:pt x="0" y="300251"/>
                </a:lnTo>
                <a:lnTo>
                  <a:pt x="68239" y="324134"/>
                </a:lnTo>
                <a:lnTo>
                  <a:pt x="95535" y="429905"/>
                </a:lnTo>
                <a:lnTo>
                  <a:pt x="146714" y="508379"/>
                </a:lnTo>
                <a:lnTo>
                  <a:pt x="180833" y="477672"/>
                </a:lnTo>
                <a:lnTo>
                  <a:pt x="194481" y="515203"/>
                </a:lnTo>
                <a:lnTo>
                  <a:pt x="170597" y="522027"/>
                </a:lnTo>
                <a:lnTo>
                  <a:pt x="174009" y="549322"/>
                </a:lnTo>
                <a:lnTo>
                  <a:pt x="228600" y="545910"/>
                </a:lnTo>
                <a:lnTo>
                  <a:pt x="293427" y="586854"/>
                </a:lnTo>
                <a:lnTo>
                  <a:pt x="334371" y="545910"/>
                </a:lnTo>
                <a:lnTo>
                  <a:pt x="351430" y="545910"/>
                </a:lnTo>
                <a:lnTo>
                  <a:pt x="382138" y="446964"/>
                </a:lnTo>
                <a:lnTo>
                  <a:pt x="354842" y="429905"/>
                </a:lnTo>
                <a:lnTo>
                  <a:pt x="361666" y="344606"/>
                </a:lnTo>
                <a:lnTo>
                  <a:pt x="300251" y="320722"/>
                </a:lnTo>
                <a:lnTo>
                  <a:pt x="255896" y="293427"/>
                </a:lnTo>
                <a:lnTo>
                  <a:pt x="245660" y="214952"/>
                </a:lnTo>
                <a:lnTo>
                  <a:pt x="279779" y="156949"/>
                </a:lnTo>
                <a:lnTo>
                  <a:pt x="279779" y="143302"/>
                </a:lnTo>
                <a:lnTo>
                  <a:pt x="354842" y="153537"/>
                </a:lnTo>
                <a:lnTo>
                  <a:pt x="406021" y="197893"/>
                </a:lnTo>
                <a:lnTo>
                  <a:pt x="467436" y="204716"/>
                </a:lnTo>
                <a:lnTo>
                  <a:pt x="477672" y="174009"/>
                </a:lnTo>
                <a:lnTo>
                  <a:pt x="467436" y="133066"/>
                </a:lnTo>
                <a:lnTo>
                  <a:pt x="426493" y="105770"/>
                </a:lnTo>
                <a:lnTo>
                  <a:pt x="378726" y="61415"/>
                </a:lnTo>
                <a:lnTo>
                  <a:pt x="341194" y="27296"/>
                </a:lnTo>
                <a:lnTo>
                  <a:pt x="320723" y="40943"/>
                </a:lnTo>
                <a:lnTo>
                  <a:pt x="272956" y="0"/>
                </a:lnTo>
                <a:lnTo>
                  <a:pt x="269544" y="88710"/>
                </a:lnTo>
                <a:lnTo>
                  <a:pt x="221776" y="81887"/>
                </a:lnTo>
                <a:lnTo>
                  <a:pt x="187657" y="64827"/>
                </a:lnTo>
                <a:lnTo>
                  <a:pt x="143302" y="88710"/>
                </a:lnTo>
                <a:lnTo>
                  <a:pt x="85299" y="92122"/>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6751266" y="2571725"/>
            <a:ext cx="641350" cy="709612"/>
          </a:xfrm>
          <a:custGeom>
            <a:avLst/>
            <a:gdLst>
              <a:gd name="connsiteX0" fmla="*/ 129653 w 641444"/>
              <a:gd name="connsiteY0" fmla="*/ 88711 h 709684"/>
              <a:gd name="connsiteX1" fmla="*/ 116006 w 641444"/>
              <a:gd name="connsiteY1" fmla="*/ 146714 h 709684"/>
              <a:gd name="connsiteX2" fmla="*/ 150125 w 641444"/>
              <a:gd name="connsiteY2" fmla="*/ 187657 h 709684"/>
              <a:gd name="connsiteX3" fmla="*/ 174009 w 641444"/>
              <a:gd name="connsiteY3" fmla="*/ 221776 h 709684"/>
              <a:gd name="connsiteX4" fmla="*/ 174009 w 641444"/>
              <a:gd name="connsiteY4" fmla="*/ 259308 h 709684"/>
              <a:gd name="connsiteX5" fmla="*/ 122830 w 641444"/>
              <a:gd name="connsiteY5" fmla="*/ 252484 h 709684"/>
              <a:gd name="connsiteX6" fmla="*/ 81886 w 641444"/>
              <a:gd name="connsiteY6" fmla="*/ 293427 h 709684"/>
              <a:gd name="connsiteX7" fmla="*/ 98946 w 641444"/>
              <a:gd name="connsiteY7" fmla="*/ 327547 h 709684"/>
              <a:gd name="connsiteX8" fmla="*/ 58003 w 641444"/>
              <a:gd name="connsiteY8" fmla="*/ 378726 h 709684"/>
              <a:gd name="connsiteX9" fmla="*/ 58003 w 641444"/>
              <a:gd name="connsiteY9" fmla="*/ 378726 h 709684"/>
              <a:gd name="connsiteX10" fmla="*/ 47767 w 641444"/>
              <a:gd name="connsiteY10" fmla="*/ 327547 h 709684"/>
              <a:gd name="connsiteX11" fmla="*/ 0 w 641444"/>
              <a:gd name="connsiteY11" fmla="*/ 358254 h 709684"/>
              <a:gd name="connsiteX12" fmla="*/ 23883 w 641444"/>
              <a:gd name="connsiteY12" fmla="*/ 402609 h 709684"/>
              <a:gd name="connsiteX13" fmla="*/ 61415 w 641444"/>
              <a:gd name="connsiteY13" fmla="*/ 426493 h 709684"/>
              <a:gd name="connsiteX14" fmla="*/ 122830 w 641444"/>
              <a:gd name="connsiteY14" fmla="*/ 426493 h 709684"/>
              <a:gd name="connsiteX15" fmla="*/ 136477 w 641444"/>
              <a:gd name="connsiteY15" fmla="*/ 436729 h 709684"/>
              <a:gd name="connsiteX16" fmla="*/ 208128 w 641444"/>
              <a:gd name="connsiteY16" fmla="*/ 409433 h 709684"/>
              <a:gd name="connsiteX17" fmla="*/ 218364 w 641444"/>
              <a:gd name="connsiteY17" fmla="*/ 446964 h 709684"/>
              <a:gd name="connsiteX18" fmla="*/ 249071 w 641444"/>
              <a:gd name="connsiteY18" fmla="*/ 423081 h 709684"/>
              <a:gd name="connsiteX19" fmla="*/ 392373 w 641444"/>
              <a:gd name="connsiteY19" fmla="*/ 593678 h 709684"/>
              <a:gd name="connsiteX20" fmla="*/ 402609 w 641444"/>
              <a:gd name="connsiteY20" fmla="*/ 658505 h 709684"/>
              <a:gd name="connsiteX21" fmla="*/ 470847 w 641444"/>
              <a:gd name="connsiteY21" fmla="*/ 689212 h 709684"/>
              <a:gd name="connsiteX22" fmla="*/ 542498 w 641444"/>
              <a:gd name="connsiteY22" fmla="*/ 709684 h 709684"/>
              <a:gd name="connsiteX23" fmla="*/ 583441 w 641444"/>
              <a:gd name="connsiteY23" fmla="*/ 672153 h 709684"/>
              <a:gd name="connsiteX24" fmla="*/ 559558 w 641444"/>
              <a:gd name="connsiteY24" fmla="*/ 631209 h 709684"/>
              <a:gd name="connsiteX25" fmla="*/ 566382 w 641444"/>
              <a:gd name="connsiteY25" fmla="*/ 603914 h 709684"/>
              <a:gd name="connsiteX26" fmla="*/ 638033 w 641444"/>
              <a:gd name="connsiteY26" fmla="*/ 614150 h 709684"/>
              <a:gd name="connsiteX27" fmla="*/ 641444 w 641444"/>
              <a:gd name="connsiteY27" fmla="*/ 562970 h 709684"/>
              <a:gd name="connsiteX28" fmla="*/ 617561 w 641444"/>
              <a:gd name="connsiteY28" fmla="*/ 522027 h 709684"/>
              <a:gd name="connsiteX29" fmla="*/ 583441 w 641444"/>
              <a:gd name="connsiteY29" fmla="*/ 522027 h 709684"/>
              <a:gd name="connsiteX30" fmla="*/ 559558 w 641444"/>
              <a:gd name="connsiteY30" fmla="*/ 491320 h 709684"/>
              <a:gd name="connsiteX31" fmla="*/ 552734 w 641444"/>
              <a:gd name="connsiteY31" fmla="*/ 440141 h 709684"/>
              <a:gd name="connsiteX32" fmla="*/ 549322 w 641444"/>
              <a:gd name="connsiteY32" fmla="*/ 416257 h 709684"/>
              <a:gd name="connsiteX33" fmla="*/ 610737 w 641444"/>
              <a:gd name="connsiteY33" fmla="*/ 361666 h 709684"/>
              <a:gd name="connsiteX34" fmla="*/ 552734 w 641444"/>
              <a:gd name="connsiteY34" fmla="*/ 310487 h 709684"/>
              <a:gd name="connsiteX35" fmla="*/ 501555 w 641444"/>
              <a:gd name="connsiteY35" fmla="*/ 330959 h 709684"/>
              <a:gd name="connsiteX36" fmla="*/ 443552 w 641444"/>
              <a:gd name="connsiteY36" fmla="*/ 194481 h 709684"/>
              <a:gd name="connsiteX37" fmla="*/ 399197 w 641444"/>
              <a:gd name="connsiteY37" fmla="*/ 187657 h 709684"/>
              <a:gd name="connsiteX38" fmla="*/ 406021 w 641444"/>
              <a:gd name="connsiteY38" fmla="*/ 85299 h 709684"/>
              <a:gd name="connsiteX39" fmla="*/ 337782 w 641444"/>
              <a:gd name="connsiteY39" fmla="*/ 27296 h 709684"/>
              <a:gd name="connsiteX40" fmla="*/ 262719 w 641444"/>
              <a:gd name="connsiteY40" fmla="*/ 0 h 709684"/>
              <a:gd name="connsiteX41" fmla="*/ 194480 w 641444"/>
              <a:gd name="connsiteY41" fmla="*/ 47767 h 709684"/>
              <a:gd name="connsiteX42" fmla="*/ 197892 w 641444"/>
              <a:gd name="connsiteY42" fmla="*/ 88711 h 709684"/>
              <a:gd name="connsiteX43" fmla="*/ 129653 w 641444"/>
              <a:gd name="connsiteY43" fmla="*/ 88711 h 70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1444" h="709684">
                <a:moveTo>
                  <a:pt x="129653" y="88711"/>
                </a:moveTo>
                <a:lnTo>
                  <a:pt x="116006" y="146714"/>
                </a:lnTo>
                <a:lnTo>
                  <a:pt x="150125" y="187657"/>
                </a:lnTo>
                <a:lnTo>
                  <a:pt x="174009" y="221776"/>
                </a:lnTo>
                <a:lnTo>
                  <a:pt x="174009" y="259308"/>
                </a:lnTo>
                <a:lnTo>
                  <a:pt x="122830" y="252484"/>
                </a:lnTo>
                <a:lnTo>
                  <a:pt x="81886" y="293427"/>
                </a:lnTo>
                <a:lnTo>
                  <a:pt x="98946" y="327547"/>
                </a:lnTo>
                <a:lnTo>
                  <a:pt x="58003" y="378726"/>
                </a:lnTo>
                <a:lnTo>
                  <a:pt x="58003" y="378726"/>
                </a:lnTo>
                <a:lnTo>
                  <a:pt x="47767" y="327547"/>
                </a:lnTo>
                <a:lnTo>
                  <a:pt x="0" y="358254"/>
                </a:lnTo>
                <a:lnTo>
                  <a:pt x="23883" y="402609"/>
                </a:lnTo>
                <a:lnTo>
                  <a:pt x="61415" y="426493"/>
                </a:lnTo>
                <a:lnTo>
                  <a:pt x="122830" y="426493"/>
                </a:lnTo>
                <a:lnTo>
                  <a:pt x="136477" y="436729"/>
                </a:lnTo>
                <a:lnTo>
                  <a:pt x="208128" y="409433"/>
                </a:lnTo>
                <a:lnTo>
                  <a:pt x="218364" y="446964"/>
                </a:lnTo>
                <a:lnTo>
                  <a:pt x="249071" y="423081"/>
                </a:lnTo>
                <a:lnTo>
                  <a:pt x="392373" y="593678"/>
                </a:lnTo>
                <a:lnTo>
                  <a:pt x="402609" y="658505"/>
                </a:lnTo>
                <a:lnTo>
                  <a:pt x="470847" y="689212"/>
                </a:lnTo>
                <a:lnTo>
                  <a:pt x="542498" y="709684"/>
                </a:lnTo>
                <a:lnTo>
                  <a:pt x="583441" y="672153"/>
                </a:lnTo>
                <a:lnTo>
                  <a:pt x="559558" y="631209"/>
                </a:lnTo>
                <a:lnTo>
                  <a:pt x="566382" y="603914"/>
                </a:lnTo>
                <a:lnTo>
                  <a:pt x="638033" y="614150"/>
                </a:lnTo>
                <a:lnTo>
                  <a:pt x="641444" y="562970"/>
                </a:lnTo>
                <a:lnTo>
                  <a:pt x="617561" y="522027"/>
                </a:lnTo>
                <a:lnTo>
                  <a:pt x="583441" y="522027"/>
                </a:lnTo>
                <a:lnTo>
                  <a:pt x="559558" y="491320"/>
                </a:lnTo>
                <a:lnTo>
                  <a:pt x="552734" y="440141"/>
                </a:lnTo>
                <a:lnTo>
                  <a:pt x="549322" y="416257"/>
                </a:lnTo>
                <a:lnTo>
                  <a:pt x="610737" y="361666"/>
                </a:lnTo>
                <a:lnTo>
                  <a:pt x="552734" y="310487"/>
                </a:lnTo>
                <a:lnTo>
                  <a:pt x="501555" y="330959"/>
                </a:lnTo>
                <a:lnTo>
                  <a:pt x="443552" y="194481"/>
                </a:lnTo>
                <a:lnTo>
                  <a:pt x="399197" y="187657"/>
                </a:lnTo>
                <a:lnTo>
                  <a:pt x="406021" y="85299"/>
                </a:lnTo>
                <a:lnTo>
                  <a:pt x="337782" y="27296"/>
                </a:lnTo>
                <a:lnTo>
                  <a:pt x="262719" y="0"/>
                </a:lnTo>
                <a:lnTo>
                  <a:pt x="194480" y="47767"/>
                </a:lnTo>
                <a:lnTo>
                  <a:pt x="197892" y="88711"/>
                </a:lnTo>
                <a:lnTo>
                  <a:pt x="129653" y="88711"/>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rgbClr val="00B0F0"/>
              </a:solidFill>
              <a:ea typeface="ＭＳ Ｐゴシック" charset="-128"/>
            </a:endParaRPr>
          </a:p>
        </p:txBody>
      </p:sp>
      <p:sp>
        <p:nvSpPr>
          <p:cNvPr id="67" name="Freeform 66"/>
          <p:cNvSpPr/>
          <p:nvPr/>
        </p:nvSpPr>
        <p:spPr>
          <a:xfrm>
            <a:off x="6730628" y="3257525"/>
            <a:ext cx="938213" cy="757237"/>
          </a:xfrm>
          <a:custGeom>
            <a:avLst/>
            <a:gdLst>
              <a:gd name="connsiteX0" fmla="*/ 481084 w 938284"/>
              <a:gd name="connsiteY0" fmla="*/ 0 h 757451"/>
              <a:gd name="connsiteX1" fmla="*/ 419669 w 938284"/>
              <a:gd name="connsiteY1" fmla="*/ 58003 h 757451"/>
              <a:gd name="connsiteX2" fmla="*/ 334370 w 938284"/>
              <a:gd name="connsiteY2" fmla="*/ 27296 h 757451"/>
              <a:gd name="connsiteX3" fmla="*/ 337782 w 938284"/>
              <a:gd name="connsiteY3" fmla="*/ 61415 h 757451"/>
              <a:gd name="connsiteX4" fmla="*/ 313899 w 938284"/>
              <a:gd name="connsiteY4" fmla="*/ 61415 h 757451"/>
              <a:gd name="connsiteX5" fmla="*/ 354842 w 938284"/>
              <a:gd name="connsiteY5" fmla="*/ 167185 h 757451"/>
              <a:gd name="connsiteX6" fmla="*/ 344606 w 938284"/>
              <a:gd name="connsiteY6" fmla="*/ 177421 h 757451"/>
              <a:gd name="connsiteX7" fmla="*/ 307075 w 938284"/>
              <a:gd name="connsiteY7" fmla="*/ 170597 h 757451"/>
              <a:gd name="connsiteX8" fmla="*/ 286603 w 938284"/>
              <a:gd name="connsiteY8" fmla="*/ 204717 h 757451"/>
              <a:gd name="connsiteX9" fmla="*/ 283191 w 938284"/>
              <a:gd name="connsiteY9" fmla="*/ 184245 h 757451"/>
              <a:gd name="connsiteX10" fmla="*/ 194481 w 938284"/>
              <a:gd name="connsiteY10" fmla="*/ 180833 h 757451"/>
              <a:gd name="connsiteX11" fmla="*/ 187657 w 938284"/>
              <a:gd name="connsiteY11" fmla="*/ 170597 h 757451"/>
              <a:gd name="connsiteX12" fmla="*/ 153537 w 938284"/>
              <a:gd name="connsiteY12" fmla="*/ 146714 h 757451"/>
              <a:gd name="connsiteX13" fmla="*/ 98946 w 938284"/>
              <a:gd name="connsiteY13" fmla="*/ 180833 h 757451"/>
              <a:gd name="connsiteX14" fmla="*/ 98946 w 938284"/>
              <a:gd name="connsiteY14" fmla="*/ 180833 h 757451"/>
              <a:gd name="connsiteX15" fmla="*/ 44355 w 938284"/>
              <a:gd name="connsiteY15" fmla="*/ 126242 h 757451"/>
              <a:gd name="connsiteX16" fmla="*/ 0 w 938284"/>
              <a:gd name="connsiteY16" fmla="*/ 150126 h 757451"/>
              <a:gd name="connsiteX17" fmla="*/ 64827 w 938284"/>
              <a:gd name="connsiteY17" fmla="*/ 174009 h 757451"/>
              <a:gd name="connsiteX18" fmla="*/ 85299 w 938284"/>
              <a:gd name="connsiteY18" fmla="*/ 262720 h 757451"/>
              <a:gd name="connsiteX19" fmla="*/ 129654 w 938284"/>
              <a:gd name="connsiteY19" fmla="*/ 303663 h 757451"/>
              <a:gd name="connsiteX20" fmla="*/ 218364 w 938284"/>
              <a:gd name="connsiteY20" fmla="*/ 361666 h 757451"/>
              <a:gd name="connsiteX21" fmla="*/ 269543 w 938284"/>
              <a:gd name="connsiteY21" fmla="*/ 320723 h 757451"/>
              <a:gd name="connsiteX22" fmla="*/ 310487 w 938284"/>
              <a:gd name="connsiteY22" fmla="*/ 378726 h 757451"/>
              <a:gd name="connsiteX23" fmla="*/ 276367 w 938284"/>
              <a:gd name="connsiteY23" fmla="*/ 406021 h 757451"/>
              <a:gd name="connsiteX24" fmla="*/ 262719 w 938284"/>
              <a:gd name="connsiteY24" fmla="*/ 453788 h 757451"/>
              <a:gd name="connsiteX25" fmla="*/ 232012 w 938284"/>
              <a:gd name="connsiteY25" fmla="*/ 474260 h 757451"/>
              <a:gd name="connsiteX26" fmla="*/ 242248 w 938284"/>
              <a:gd name="connsiteY26" fmla="*/ 522027 h 757451"/>
              <a:gd name="connsiteX27" fmla="*/ 201305 w 938284"/>
              <a:gd name="connsiteY27" fmla="*/ 573206 h 757451"/>
              <a:gd name="connsiteX28" fmla="*/ 201305 w 938284"/>
              <a:gd name="connsiteY28" fmla="*/ 607326 h 757451"/>
              <a:gd name="connsiteX29" fmla="*/ 85299 w 938284"/>
              <a:gd name="connsiteY29" fmla="*/ 668741 h 757451"/>
              <a:gd name="connsiteX30" fmla="*/ 191069 w 938284"/>
              <a:gd name="connsiteY30" fmla="*/ 757451 h 757451"/>
              <a:gd name="connsiteX31" fmla="*/ 221776 w 938284"/>
              <a:gd name="connsiteY31" fmla="*/ 716508 h 757451"/>
              <a:gd name="connsiteX32" fmla="*/ 242248 w 938284"/>
              <a:gd name="connsiteY32" fmla="*/ 665329 h 757451"/>
              <a:gd name="connsiteX33" fmla="*/ 317310 w 938284"/>
              <a:gd name="connsiteY33" fmla="*/ 638033 h 757451"/>
              <a:gd name="connsiteX34" fmla="*/ 378725 w 938284"/>
              <a:gd name="connsiteY34" fmla="*/ 696036 h 757451"/>
              <a:gd name="connsiteX35" fmla="*/ 419669 w 938284"/>
              <a:gd name="connsiteY35" fmla="*/ 723332 h 757451"/>
              <a:gd name="connsiteX36" fmla="*/ 477672 w 938284"/>
              <a:gd name="connsiteY36" fmla="*/ 678976 h 757451"/>
              <a:gd name="connsiteX37" fmla="*/ 624385 w 938284"/>
              <a:gd name="connsiteY37" fmla="*/ 743803 h 757451"/>
              <a:gd name="connsiteX38" fmla="*/ 641445 w 938284"/>
              <a:gd name="connsiteY38" fmla="*/ 716508 h 757451"/>
              <a:gd name="connsiteX39" fmla="*/ 716508 w 938284"/>
              <a:gd name="connsiteY39" fmla="*/ 743803 h 757451"/>
              <a:gd name="connsiteX40" fmla="*/ 774510 w 938284"/>
              <a:gd name="connsiteY40" fmla="*/ 675564 h 757451"/>
              <a:gd name="connsiteX41" fmla="*/ 798394 w 938284"/>
              <a:gd name="connsiteY41" fmla="*/ 665329 h 757451"/>
              <a:gd name="connsiteX42" fmla="*/ 825690 w 938284"/>
              <a:gd name="connsiteY42" fmla="*/ 597090 h 757451"/>
              <a:gd name="connsiteX43" fmla="*/ 798394 w 938284"/>
              <a:gd name="connsiteY43" fmla="*/ 535675 h 757451"/>
              <a:gd name="connsiteX44" fmla="*/ 764275 w 938284"/>
              <a:gd name="connsiteY44" fmla="*/ 528851 h 757451"/>
              <a:gd name="connsiteX45" fmla="*/ 757451 w 938284"/>
              <a:gd name="connsiteY45" fmla="*/ 470848 h 757451"/>
              <a:gd name="connsiteX46" fmla="*/ 818866 w 938284"/>
              <a:gd name="connsiteY46" fmla="*/ 477672 h 757451"/>
              <a:gd name="connsiteX47" fmla="*/ 866633 w 938284"/>
              <a:gd name="connsiteY47" fmla="*/ 470848 h 757451"/>
              <a:gd name="connsiteX48" fmla="*/ 893928 w 938284"/>
              <a:gd name="connsiteY48" fmla="*/ 412845 h 757451"/>
              <a:gd name="connsiteX49" fmla="*/ 924636 w 938284"/>
              <a:gd name="connsiteY49" fmla="*/ 406021 h 757451"/>
              <a:gd name="connsiteX50" fmla="*/ 938284 w 938284"/>
              <a:gd name="connsiteY50" fmla="*/ 395785 h 757451"/>
              <a:gd name="connsiteX51" fmla="*/ 907576 w 938284"/>
              <a:gd name="connsiteY51" fmla="*/ 276367 h 757451"/>
              <a:gd name="connsiteX52" fmla="*/ 842749 w 938284"/>
              <a:gd name="connsiteY52" fmla="*/ 313899 h 757451"/>
              <a:gd name="connsiteX53" fmla="*/ 788158 w 938284"/>
              <a:gd name="connsiteY53" fmla="*/ 283191 h 757451"/>
              <a:gd name="connsiteX54" fmla="*/ 733567 w 938284"/>
              <a:gd name="connsiteY54" fmla="*/ 286603 h 757451"/>
              <a:gd name="connsiteX55" fmla="*/ 730155 w 938284"/>
              <a:gd name="connsiteY55" fmla="*/ 262720 h 757451"/>
              <a:gd name="connsiteX56" fmla="*/ 743803 w 938284"/>
              <a:gd name="connsiteY56" fmla="*/ 252484 h 757451"/>
              <a:gd name="connsiteX57" fmla="*/ 733567 w 938284"/>
              <a:gd name="connsiteY57" fmla="*/ 204717 h 757451"/>
              <a:gd name="connsiteX58" fmla="*/ 696036 w 938284"/>
              <a:gd name="connsiteY58" fmla="*/ 225188 h 757451"/>
              <a:gd name="connsiteX59" fmla="*/ 651681 w 938284"/>
              <a:gd name="connsiteY59" fmla="*/ 150126 h 757451"/>
              <a:gd name="connsiteX60" fmla="*/ 607325 w 938284"/>
              <a:gd name="connsiteY60" fmla="*/ 44356 h 757451"/>
              <a:gd name="connsiteX61" fmla="*/ 556146 w 938284"/>
              <a:gd name="connsiteY61" fmla="*/ 40944 h 757451"/>
              <a:gd name="connsiteX62" fmla="*/ 556146 w 938284"/>
              <a:gd name="connsiteY62" fmla="*/ 30708 h 757451"/>
              <a:gd name="connsiteX63" fmla="*/ 481084 w 938284"/>
              <a:gd name="connsiteY63" fmla="*/ 0 h 75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38284" h="757451">
                <a:moveTo>
                  <a:pt x="481084" y="0"/>
                </a:moveTo>
                <a:lnTo>
                  <a:pt x="419669" y="58003"/>
                </a:lnTo>
                <a:lnTo>
                  <a:pt x="334370" y="27296"/>
                </a:lnTo>
                <a:lnTo>
                  <a:pt x="337782" y="61415"/>
                </a:lnTo>
                <a:lnTo>
                  <a:pt x="313899" y="61415"/>
                </a:lnTo>
                <a:lnTo>
                  <a:pt x="354842" y="167185"/>
                </a:lnTo>
                <a:lnTo>
                  <a:pt x="344606" y="177421"/>
                </a:lnTo>
                <a:lnTo>
                  <a:pt x="307075" y="170597"/>
                </a:lnTo>
                <a:lnTo>
                  <a:pt x="286603" y="204717"/>
                </a:lnTo>
                <a:lnTo>
                  <a:pt x="283191" y="184245"/>
                </a:lnTo>
                <a:lnTo>
                  <a:pt x="194481" y="180833"/>
                </a:lnTo>
                <a:lnTo>
                  <a:pt x="187657" y="170597"/>
                </a:lnTo>
                <a:lnTo>
                  <a:pt x="153537" y="146714"/>
                </a:lnTo>
                <a:lnTo>
                  <a:pt x="98946" y="180833"/>
                </a:lnTo>
                <a:lnTo>
                  <a:pt x="98946" y="180833"/>
                </a:lnTo>
                <a:lnTo>
                  <a:pt x="44355" y="126242"/>
                </a:lnTo>
                <a:lnTo>
                  <a:pt x="0" y="150126"/>
                </a:lnTo>
                <a:lnTo>
                  <a:pt x="64827" y="174009"/>
                </a:lnTo>
                <a:lnTo>
                  <a:pt x="85299" y="262720"/>
                </a:lnTo>
                <a:lnTo>
                  <a:pt x="129654" y="303663"/>
                </a:lnTo>
                <a:lnTo>
                  <a:pt x="218364" y="361666"/>
                </a:lnTo>
                <a:lnTo>
                  <a:pt x="269543" y="320723"/>
                </a:lnTo>
                <a:lnTo>
                  <a:pt x="310487" y="378726"/>
                </a:lnTo>
                <a:lnTo>
                  <a:pt x="276367" y="406021"/>
                </a:lnTo>
                <a:lnTo>
                  <a:pt x="262719" y="453788"/>
                </a:lnTo>
                <a:lnTo>
                  <a:pt x="232012" y="474260"/>
                </a:lnTo>
                <a:lnTo>
                  <a:pt x="242248" y="522027"/>
                </a:lnTo>
                <a:lnTo>
                  <a:pt x="201305" y="573206"/>
                </a:lnTo>
                <a:lnTo>
                  <a:pt x="201305" y="607326"/>
                </a:lnTo>
                <a:lnTo>
                  <a:pt x="85299" y="668741"/>
                </a:lnTo>
                <a:lnTo>
                  <a:pt x="191069" y="757451"/>
                </a:lnTo>
                <a:lnTo>
                  <a:pt x="221776" y="716508"/>
                </a:lnTo>
                <a:lnTo>
                  <a:pt x="242248" y="665329"/>
                </a:lnTo>
                <a:lnTo>
                  <a:pt x="317310" y="638033"/>
                </a:lnTo>
                <a:lnTo>
                  <a:pt x="378725" y="696036"/>
                </a:lnTo>
                <a:lnTo>
                  <a:pt x="419669" y="723332"/>
                </a:lnTo>
                <a:lnTo>
                  <a:pt x="477672" y="678976"/>
                </a:lnTo>
                <a:lnTo>
                  <a:pt x="624385" y="743803"/>
                </a:lnTo>
                <a:lnTo>
                  <a:pt x="641445" y="716508"/>
                </a:lnTo>
                <a:lnTo>
                  <a:pt x="716508" y="743803"/>
                </a:lnTo>
                <a:lnTo>
                  <a:pt x="774510" y="675564"/>
                </a:lnTo>
                <a:lnTo>
                  <a:pt x="798394" y="665329"/>
                </a:lnTo>
                <a:lnTo>
                  <a:pt x="825690" y="597090"/>
                </a:lnTo>
                <a:lnTo>
                  <a:pt x="798394" y="535675"/>
                </a:lnTo>
                <a:lnTo>
                  <a:pt x="764275" y="528851"/>
                </a:lnTo>
                <a:lnTo>
                  <a:pt x="757451" y="470848"/>
                </a:lnTo>
                <a:lnTo>
                  <a:pt x="818866" y="477672"/>
                </a:lnTo>
                <a:lnTo>
                  <a:pt x="866633" y="470848"/>
                </a:lnTo>
                <a:lnTo>
                  <a:pt x="893928" y="412845"/>
                </a:lnTo>
                <a:lnTo>
                  <a:pt x="924636" y="406021"/>
                </a:lnTo>
                <a:lnTo>
                  <a:pt x="938284" y="395785"/>
                </a:lnTo>
                <a:lnTo>
                  <a:pt x="907576" y="276367"/>
                </a:lnTo>
                <a:lnTo>
                  <a:pt x="842749" y="313899"/>
                </a:lnTo>
                <a:lnTo>
                  <a:pt x="788158" y="283191"/>
                </a:lnTo>
                <a:lnTo>
                  <a:pt x="733567" y="286603"/>
                </a:lnTo>
                <a:lnTo>
                  <a:pt x="730155" y="262720"/>
                </a:lnTo>
                <a:lnTo>
                  <a:pt x="743803" y="252484"/>
                </a:lnTo>
                <a:lnTo>
                  <a:pt x="733567" y="204717"/>
                </a:lnTo>
                <a:lnTo>
                  <a:pt x="696036" y="225188"/>
                </a:lnTo>
                <a:lnTo>
                  <a:pt x="651681" y="150126"/>
                </a:lnTo>
                <a:lnTo>
                  <a:pt x="607325" y="44356"/>
                </a:lnTo>
                <a:lnTo>
                  <a:pt x="556146" y="40944"/>
                </a:lnTo>
                <a:lnTo>
                  <a:pt x="556146" y="30708"/>
                </a:lnTo>
                <a:lnTo>
                  <a:pt x="481084" y="0"/>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362453" y="3646462"/>
            <a:ext cx="430213" cy="644525"/>
          </a:xfrm>
          <a:custGeom>
            <a:avLst/>
            <a:gdLst>
              <a:gd name="connsiteX0" fmla="*/ 68239 w 429904"/>
              <a:gd name="connsiteY0" fmla="*/ 351429 h 644856"/>
              <a:gd name="connsiteX1" fmla="*/ 58003 w 429904"/>
              <a:gd name="connsiteY1" fmla="*/ 440140 h 644856"/>
              <a:gd name="connsiteX2" fmla="*/ 20472 w 429904"/>
              <a:gd name="connsiteY2" fmla="*/ 467435 h 644856"/>
              <a:gd name="connsiteX3" fmla="*/ 0 w 429904"/>
              <a:gd name="connsiteY3" fmla="*/ 494731 h 644856"/>
              <a:gd name="connsiteX4" fmla="*/ 27296 w 429904"/>
              <a:gd name="connsiteY4" fmla="*/ 518614 h 644856"/>
              <a:gd name="connsiteX5" fmla="*/ 6824 w 429904"/>
              <a:gd name="connsiteY5" fmla="*/ 556146 h 644856"/>
              <a:gd name="connsiteX6" fmla="*/ 71651 w 429904"/>
              <a:gd name="connsiteY6" fmla="*/ 576617 h 644856"/>
              <a:gd name="connsiteX7" fmla="*/ 116006 w 429904"/>
              <a:gd name="connsiteY7" fmla="*/ 586853 h 644856"/>
              <a:gd name="connsiteX8" fmla="*/ 187657 w 429904"/>
              <a:gd name="connsiteY8" fmla="*/ 644856 h 644856"/>
              <a:gd name="connsiteX9" fmla="*/ 204716 w 429904"/>
              <a:gd name="connsiteY9" fmla="*/ 603913 h 644856"/>
              <a:gd name="connsiteX10" fmla="*/ 259307 w 429904"/>
              <a:gd name="connsiteY10" fmla="*/ 614149 h 644856"/>
              <a:gd name="connsiteX11" fmla="*/ 286603 w 429904"/>
              <a:gd name="connsiteY11" fmla="*/ 590265 h 644856"/>
              <a:gd name="connsiteX12" fmla="*/ 310487 w 429904"/>
              <a:gd name="connsiteY12" fmla="*/ 593677 h 644856"/>
              <a:gd name="connsiteX13" fmla="*/ 334370 w 429904"/>
              <a:gd name="connsiteY13" fmla="*/ 610737 h 644856"/>
              <a:gd name="connsiteX14" fmla="*/ 358254 w 429904"/>
              <a:gd name="connsiteY14" fmla="*/ 617561 h 644856"/>
              <a:gd name="connsiteX15" fmla="*/ 375313 w 429904"/>
              <a:gd name="connsiteY15" fmla="*/ 614149 h 644856"/>
              <a:gd name="connsiteX16" fmla="*/ 378725 w 429904"/>
              <a:gd name="connsiteY16" fmla="*/ 549322 h 644856"/>
              <a:gd name="connsiteX17" fmla="*/ 375313 w 429904"/>
              <a:gd name="connsiteY17" fmla="*/ 511791 h 644856"/>
              <a:gd name="connsiteX18" fmla="*/ 324134 w 429904"/>
              <a:gd name="connsiteY18" fmla="*/ 484495 h 644856"/>
              <a:gd name="connsiteX19" fmla="*/ 279779 w 429904"/>
              <a:gd name="connsiteY19" fmla="*/ 433316 h 644856"/>
              <a:gd name="connsiteX20" fmla="*/ 310487 w 429904"/>
              <a:gd name="connsiteY20" fmla="*/ 388961 h 644856"/>
              <a:gd name="connsiteX21" fmla="*/ 358254 w 429904"/>
              <a:gd name="connsiteY21" fmla="*/ 371901 h 644856"/>
              <a:gd name="connsiteX22" fmla="*/ 388961 w 429904"/>
              <a:gd name="connsiteY22" fmla="*/ 402608 h 644856"/>
              <a:gd name="connsiteX23" fmla="*/ 416257 w 429904"/>
              <a:gd name="connsiteY23" fmla="*/ 399197 h 644856"/>
              <a:gd name="connsiteX24" fmla="*/ 419669 w 429904"/>
              <a:gd name="connsiteY24" fmla="*/ 371901 h 644856"/>
              <a:gd name="connsiteX25" fmla="*/ 382137 w 429904"/>
              <a:gd name="connsiteY25" fmla="*/ 348017 h 644856"/>
              <a:gd name="connsiteX26" fmla="*/ 351430 w 429904"/>
              <a:gd name="connsiteY26" fmla="*/ 279779 h 644856"/>
              <a:gd name="connsiteX27" fmla="*/ 300251 w 429904"/>
              <a:gd name="connsiteY27" fmla="*/ 249071 h 644856"/>
              <a:gd name="connsiteX28" fmla="*/ 365078 w 429904"/>
              <a:gd name="connsiteY28" fmla="*/ 249071 h 644856"/>
              <a:gd name="connsiteX29" fmla="*/ 341194 w 429904"/>
              <a:gd name="connsiteY29" fmla="*/ 218364 h 644856"/>
              <a:gd name="connsiteX30" fmla="*/ 429904 w 429904"/>
              <a:gd name="connsiteY30" fmla="*/ 174008 h 644856"/>
              <a:gd name="connsiteX31" fmla="*/ 399197 w 429904"/>
              <a:gd name="connsiteY31" fmla="*/ 92122 h 644856"/>
              <a:gd name="connsiteX32" fmla="*/ 348018 w 429904"/>
              <a:gd name="connsiteY32" fmla="*/ 71650 h 644856"/>
              <a:gd name="connsiteX33" fmla="*/ 283191 w 429904"/>
              <a:gd name="connsiteY33" fmla="*/ 0 h 644856"/>
              <a:gd name="connsiteX34" fmla="*/ 262719 w 429904"/>
              <a:gd name="connsiteY34" fmla="*/ 27295 h 644856"/>
              <a:gd name="connsiteX35" fmla="*/ 228600 w 429904"/>
              <a:gd name="connsiteY35" fmla="*/ 78474 h 644856"/>
              <a:gd name="connsiteX36" fmla="*/ 208128 w 429904"/>
              <a:gd name="connsiteY36" fmla="*/ 92122 h 644856"/>
              <a:gd name="connsiteX37" fmla="*/ 133066 w 429904"/>
              <a:gd name="connsiteY37" fmla="*/ 92122 h 644856"/>
              <a:gd name="connsiteX38" fmla="*/ 133066 w 429904"/>
              <a:gd name="connsiteY38" fmla="*/ 136477 h 644856"/>
              <a:gd name="connsiteX39" fmla="*/ 163773 w 429904"/>
              <a:gd name="connsiteY39" fmla="*/ 146713 h 644856"/>
              <a:gd name="connsiteX40" fmla="*/ 194481 w 429904"/>
              <a:gd name="connsiteY40" fmla="*/ 228600 h 644856"/>
              <a:gd name="connsiteX41" fmla="*/ 177421 w 429904"/>
              <a:gd name="connsiteY41" fmla="*/ 272955 h 644856"/>
              <a:gd name="connsiteX42" fmla="*/ 126242 w 429904"/>
              <a:gd name="connsiteY42" fmla="*/ 286602 h 644856"/>
              <a:gd name="connsiteX43" fmla="*/ 68239 w 429904"/>
              <a:gd name="connsiteY43" fmla="*/ 351429 h 64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29904" h="644856">
                <a:moveTo>
                  <a:pt x="68239" y="351429"/>
                </a:moveTo>
                <a:lnTo>
                  <a:pt x="58003" y="440140"/>
                </a:lnTo>
                <a:lnTo>
                  <a:pt x="20472" y="467435"/>
                </a:lnTo>
                <a:lnTo>
                  <a:pt x="0" y="494731"/>
                </a:lnTo>
                <a:lnTo>
                  <a:pt x="27296" y="518614"/>
                </a:lnTo>
                <a:lnTo>
                  <a:pt x="6824" y="556146"/>
                </a:lnTo>
                <a:lnTo>
                  <a:pt x="71651" y="576617"/>
                </a:lnTo>
                <a:lnTo>
                  <a:pt x="116006" y="586853"/>
                </a:lnTo>
                <a:lnTo>
                  <a:pt x="187657" y="644856"/>
                </a:lnTo>
                <a:lnTo>
                  <a:pt x="204716" y="603913"/>
                </a:lnTo>
                <a:lnTo>
                  <a:pt x="259307" y="614149"/>
                </a:lnTo>
                <a:lnTo>
                  <a:pt x="286603" y="590265"/>
                </a:lnTo>
                <a:lnTo>
                  <a:pt x="310487" y="593677"/>
                </a:lnTo>
                <a:lnTo>
                  <a:pt x="334370" y="610737"/>
                </a:lnTo>
                <a:lnTo>
                  <a:pt x="358254" y="617561"/>
                </a:lnTo>
                <a:lnTo>
                  <a:pt x="375313" y="614149"/>
                </a:lnTo>
                <a:lnTo>
                  <a:pt x="378725" y="549322"/>
                </a:lnTo>
                <a:lnTo>
                  <a:pt x="375313" y="511791"/>
                </a:lnTo>
                <a:lnTo>
                  <a:pt x="324134" y="484495"/>
                </a:lnTo>
                <a:lnTo>
                  <a:pt x="279779" y="433316"/>
                </a:lnTo>
                <a:lnTo>
                  <a:pt x="310487" y="388961"/>
                </a:lnTo>
                <a:lnTo>
                  <a:pt x="358254" y="371901"/>
                </a:lnTo>
                <a:lnTo>
                  <a:pt x="388961" y="402608"/>
                </a:lnTo>
                <a:lnTo>
                  <a:pt x="416257" y="399197"/>
                </a:lnTo>
                <a:lnTo>
                  <a:pt x="419669" y="371901"/>
                </a:lnTo>
                <a:lnTo>
                  <a:pt x="382137" y="348017"/>
                </a:lnTo>
                <a:lnTo>
                  <a:pt x="351430" y="279779"/>
                </a:lnTo>
                <a:lnTo>
                  <a:pt x="300251" y="249071"/>
                </a:lnTo>
                <a:lnTo>
                  <a:pt x="365078" y="249071"/>
                </a:lnTo>
                <a:lnTo>
                  <a:pt x="341194" y="218364"/>
                </a:lnTo>
                <a:lnTo>
                  <a:pt x="429904" y="174008"/>
                </a:lnTo>
                <a:lnTo>
                  <a:pt x="399197" y="92122"/>
                </a:lnTo>
                <a:lnTo>
                  <a:pt x="348018" y="71650"/>
                </a:lnTo>
                <a:lnTo>
                  <a:pt x="283191" y="0"/>
                </a:lnTo>
                <a:lnTo>
                  <a:pt x="262719" y="27295"/>
                </a:lnTo>
                <a:lnTo>
                  <a:pt x="228600" y="78474"/>
                </a:lnTo>
                <a:lnTo>
                  <a:pt x="208128" y="92122"/>
                </a:lnTo>
                <a:lnTo>
                  <a:pt x="133066" y="92122"/>
                </a:lnTo>
                <a:lnTo>
                  <a:pt x="133066" y="136477"/>
                </a:lnTo>
                <a:lnTo>
                  <a:pt x="163773" y="146713"/>
                </a:lnTo>
                <a:lnTo>
                  <a:pt x="194481" y="228600"/>
                </a:lnTo>
                <a:lnTo>
                  <a:pt x="177421" y="272955"/>
                </a:lnTo>
                <a:lnTo>
                  <a:pt x="126242" y="286602"/>
                </a:lnTo>
                <a:lnTo>
                  <a:pt x="68239" y="351429"/>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140203" y="4213200"/>
            <a:ext cx="679450" cy="763587"/>
          </a:xfrm>
          <a:custGeom>
            <a:avLst/>
            <a:gdLst>
              <a:gd name="connsiteX0" fmla="*/ 259307 w 678976"/>
              <a:gd name="connsiteY0" fmla="*/ 0 h 764274"/>
              <a:gd name="connsiteX1" fmla="*/ 211540 w 678976"/>
              <a:gd name="connsiteY1" fmla="*/ 85298 h 764274"/>
              <a:gd name="connsiteX2" fmla="*/ 191069 w 678976"/>
              <a:gd name="connsiteY2" fmla="*/ 129653 h 764274"/>
              <a:gd name="connsiteX3" fmla="*/ 201304 w 678976"/>
              <a:gd name="connsiteY3" fmla="*/ 156949 h 764274"/>
              <a:gd name="connsiteX4" fmla="*/ 116006 w 678976"/>
              <a:gd name="connsiteY4" fmla="*/ 214952 h 764274"/>
              <a:gd name="connsiteX5" fmla="*/ 54591 w 678976"/>
              <a:gd name="connsiteY5" fmla="*/ 228600 h 764274"/>
              <a:gd name="connsiteX6" fmla="*/ 17060 w 678976"/>
              <a:gd name="connsiteY6" fmla="*/ 290015 h 764274"/>
              <a:gd name="connsiteX7" fmla="*/ 20472 w 678976"/>
              <a:gd name="connsiteY7" fmla="*/ 313898 h 764274"/>
              <a:gd name="connsiteX8" fmla="*/ 0 w 678976"/>
              <a:gd name="connsiteY8" fmla="*/ 330958 h 764274"/>
              <a:gd name="connsiteX9" fmla="*/ 44355 w 678976"/>
              <a:gd name="connsiteY9" fmla="*/ 443552 h 764274"/>
              <a:gd name="connsiteX10" fmla="*/ 126242 w 678976"/>
              <a:gd name="connsiteY10" fmla="*/ 487907 h 764274"/>
              <a:gd name="connsiteX11" fmla="*/ 160361 w 678976"/>
              <a:gd name="connsiteY11" fmla="*/ 464023 h 764274"/>
              <a:gd name="connsiteX12" fmla="*/ 174009 w 678976"/>
              <a:gd name="connsiteY12" fmla="*/ 481083 h 764274"/>
              <a:gd name="connsiteX13" fmla="*/ 249072 w 678976"/>
              <a:gd name="connsiteY13" fmla="*/ 494731 h 764274"/>
              <a:gd name="connsiteX14" fmla="*/ 211540 w 678976"/>
              <a:gd name="connsiteY14" fmla="*/ 532262 h 764274"/>
              <a:gd name="connsiteX15" fmla="*/ 221776 w 678976"/>
              <a:gd name="connsiteY15" fmla="*/ 586853 h 764274"/>
              <a:gd name="connsiteX16" fmla="*/ 187657 w 678976"/>
              <a:gd name="connsiteY16" fmla="*/ 586853 h 764274"/>
              <a:gd name="connsiteX17" fmla="*/ 167185 w 678976"/>
              <a:gd name="connsiteY17" fmla="*/ 610737 h 764274"/>
              <a:gd name="connsiteX18" fmla="*/ 102358 w 678976"/>
              <a:gd name="connsiteY18" fmla="*/ 559558 h 764274"/>
              <a:gd name="connsiteX19" fmla="*/ 71651 w 678976"/>
              <a:gd name="connsiteY19" fmla="*/ 576618 h 764274"/>
              <a:gd name="connsiteX20" fmla="*/ 58003 w 678976"/>
              <a:gd name="connsiteY20" fmla="*/ 620973 h 764274"/>
              <a:gd name="connsiteX21" fmla="*/ 95534 w 678976"/>
              <a:gd name="connsiteY21" fmla="*/ 627797 h 764274"/>
              <a:gd name="connsiteX22" fmla="*/ 112594 w 678976"/>
              <a:gd name="connsiteY22" fmla="*/ 658504 h 764274"/>
              <a:gd name="connsiteX23" fmla="*/ 112594 w 678976"/>
              <a:gd name="connsiteY23" fmla="*/ 709683 h 764274"/>
              <a:gd name="connsiteX24" fmla="*/ 153537 w 678976"/>
              <a:gd name="connsiteY24" fmla="*/ 743803 h 764274"/>
              <a:gd name="connsiteX25" fmla="*/ 180833 w 678976"/>
              <a:gd name="connsiteY25" fmla="*/ 736979 h 764274"/>
              <a:gd name="connsiteX26" fmla="*/ 191069 w 678976"/>
              <a:gd name="connsiteY26" fmla="*/ 764274 h 764274"/>
              <a:gd name="connsiteX27" fmla="*/ 255895 w 678976"/>
              <a:gd name="connsiteY27" fmla="*/ 750626 h 764274"/>
              <a:gd name="connsiteX28" fmla="*/ 276367 w 678976"/>
              <a:gd name="connsiteY28" fmla="*/ 702859 h 764274"/>
              <a:gd name="connsiteX29" fmla="*/ 310486 w 678976"/>
              <a:gd name="connsiteY29" fmla="*/ 641444 h 764274"/>
              <a:gd name="connsiteX30" fmla="*/ 361666 w 678976"/>
              <a:gd name="connsiteY30" fmla="*/ 603913 h 764274"/>
              <a:gd name="connsiteX31" fmla="*/ 412845 w 678976"/>
              <a:gd name="connsiteY31" fmla="*/ 620973 h 764274"/>
              <a:gd name="connsiteX32" fmla="*/ 481083 w 678976"/>
              <a:gd name="connsiteY32" fmla="*/ 641444 h 764274"/>
              <a:gd name="connsiteX33" fmla="*/ 562970 w 678976"/>
              <a:gd name="connsiteY33" fmla="*/ 716507 h 764274"/>
              <a:gd name="connsiteX34" fmla="*/ 542498 w 678976"/>
              <a:gd name="connsiteY34" fmla="*/ 590265 h 764274"/>
              <a:gd name="connsiteX35" fmla="*/ 617561 w 678976"/>
              <a:gd name="connsiteY35" fmla="*/ 532262 h 764274"/>
              <a:gd name="connsiteX36" fmla="*/ 620973 w 678976"/>
              <a:gd name="connsiteY36" fmla="*/ 498143 h 764274"/>
              <a:gd name="connsiteX37" fmla="*/ 678976 w 678976"/>
              <a:gd name="connsiteY37" fmla="*/ 361665 h 764274"/>
              <a:gd name="connsiteX38" fmla="*/ 634621 w 678976"/>
              <a:gd name="connsiteY38" fmla="*/ 337782 h 764274"/>
              <a:gd name="connsiteX39" fmla="*/ 644857 w 678976"/>
              <a:gd name="connsiteY39" fmla="*/ 245659 h 764274"/>
              <a:gd name="connsiteX40" fmla="*/ 648269 w 678976"/>
              <a:gd name="connsiteY40" fmla="*/ 187656 h 764274"/>
              <a:gd name="connsiteX41" fmla="*/ 627797 w 678976"/>
              <a:gd name="connsiteY41" fmla="*/ 98946 h 764274"/>
              <a:gd name="connsiteX42" fmla="*/ 593677 w 678976"/>
              <a:gd name="connsiteY42" fmla="*/ 44355 h 764274"/>
              <a:gd name="connsiteX43" fmla="*/ 576618 w 678976"/>
              <a:gd name="connsiteY43" fmla="*/ 51179 h 764274"/>
              <a:gd name="connsiteX44" fmla="*/ 528851 w 678976"/>
              <a:gd name="connsiteY44" fmla="*/ 17059 h 764274"/>
              <a:gd name="connsiteX45" fmla="*/ 504967 w 678976"/>
              <a:gd name="connsiteY45" fmla="*/ 20471 h 764274"/>
              <a:gd name="connsiteX46" fmla="*/ 481083 w 678976"/>
              <a:gd name="connsiteY46" fmla="*/ 51179 h 764274"/>
              <a:gd name="connsiteX47" fmla="*/ 433316 w 678976"/>
              <a:gd name="connsiteY47" fmla="*/ 47767 h 764274"/>
              <a:gd name="connsiteX48" fmla="*/ 395785 w 678976"/>
              <a:gd name="connsiteY48" fmla="*/ 75062 h 764274"/>
              <a:gd name="connsiteX49" fmla="*/ 334370 w 678976"/>
              <a:gd name="connsiteY49" fmla="*/ 30707 h 764274"/>
              <a:gd name="connsiteX50" fmla="*/ 259307 w 678976"/>
              <a:gd name="connsiteY50" fmla="*/ 0 h 764274"/>
              <a:gd name="connsiteX0" fmla="*/ 259307 w 678976"/>
              <a:gd name="connsiteY0" fmla="*/ 0 h 764274"/>
              <a:gd name="connsiteX1" fmla="*/ 211540 w 678976"/>
              <a:gd name="connsiteY1" fmla="*/ 85298 h 764274"/>
              <a:gd name="connsiteX2" fmla="*/ 191069 w 678976"/>
              <a:gd name="connsiteY2" fmla="*/ 129653 h 764274"/>
              <a:gd name="connsiteX3" fmla="*/ 201304 w 678976"/>
              <a:gd name="connsiteY3" fmla="*/ 156949 h 764274"/>
              <a:gd name="connsiteX4" fmla="*/ 116006 w 678976"/>
              <a:gd name="connsiteY4" fmla="*/ 214952 h 764274"/>
              <a:gd name="connsiteX5" fmla="*/ 54591 w 678976"/>
              <a:gd name="connsiteY5" fmla="*/ 228600 h 764274"/>
              <a:gd name="connsiteX6" fmla="*/ 17060 w 678976"/>
              <a:gd name="connsiteY6" fmla="*/ 290015 h 764274"/>
              <a:gd name="connsiteX7" fmla="*/ 20472 w 678976"/>
              <a:gd name="connsiteY7" fmla="*/ 313898 h 764274"/>
              <a:gd name="connsiteX8" fmla="*/ 0 w 678976"/>
              <a:gd name="connsiteY8" fmla="*/ 330958 h 764274"/>
              <a:gd name="connsiteX9" fmla="*/ 44355 w 678976"/>
              <a:gd name="connsiteY9" fmla="*/ 443552 h 764274"/>
              <a:gd name="connsiteX10" fmla="*/ 126242 w 678976"/>
              <a:gd name="connsiteY10" fmla="*/ 487907 h 764274"/>
              <a:gd name="connsiteX11" fmla="*/ 160361 w 678976"/>
              <a:gd name="connsiteY11" fmla="*/ 464023 h 764274"/>
              <a:gd name="connsiteX12" fmla="*/ 174009 w 678976"/>
              <a:gd name="connsiteY12" fmla="*/ 481083 h 764274"/>
              <a:gd name="connsiteX13" fmla="*/ 249072 w 678976"/>
              <a:gd name="connsiteY13" fmla="*/ 494731 h 764274"/>
              <a:gd name="connsiteX14" fmla="*/ 211540 w 678976"/>
              <a:gd name="connsiteY14" fmla="*/ 532262 h 764274"/>
              <a:gd name="connsiteX15" fmla="*/ 221776 w 678976"/>
              <a:gd name="connsiteY15" fmla="*/ 586853 h 764274"/>
              <a:gd name="connsiteX16" fmla="*/ 187657 w 678976"/>
              <a:gd name="connsiteY16" fmla="*/ 586853 h 764274"/>
              <a:gd name="connsiteX17" fmla="*/ 167185 w 678976"/>
              <a:gd name="connsiteY17" fmla="*/ 610737 h 764274"/>
              <a:gd name="connsiteX18" fmla="*/ 102358 w 678976"/>
              <a:gd name="connsiteY18" fmla="*/ 559558 h 764274"/>
              <a:gd name="connsiteX19" fmla="*/ 71651 w 678976"/>
              <a:gd name="connsiteY19" fmla="*/ 576618 h 764274"/>
              <a:gd name="connsiteX20" fmla="*/ 58003 w 678976"/>
              <a:gd name="connsiteY20" fmla="*/ 620973 h 764274"/>
              <a:gd name="connsiteX21" fmla="*/ 95534 w 678976"/>
              <a:gd name="connsiteY21" fmla="*/ 627797 h 764274"/>
              <a:gd name="connsiteX22" fmla="*/ 112594 w 678976"/>
              <a:gd name="connsiteY22" fmla="*/ 658504 h 764274"/>
              <a:gd name="connsiteX23" fmla="*/ 112594 w 678976"/>
              <a:gd name="connsiteY23" fmla="*/ 709683 h 764274"/>
              <a:gd name="connsiteX24" fmla="*/ 153537 w 678976"/>
              <a:gd name="connsiteY24" fmla="*/ 743803 h 764274"/>
              <a:gd name="connsiteX25" fmla="*/ 180833 w 678976"/>
              <a:gd name="connsiteY25" fmla="*/ 736979 h 764274"/>
              <a:gd name="connsiteX26" fmla="*/ 191069 w 678976"/>
              <a:gd name="connsiteY26" fmla="*/ 764274 h 764274"/>
              <a:gd name="connsiteX27" fmla="*/ 255895 w 678976"/>
              <a:gd name="connsiteY27" fmla="*/ 750626 h 764274"/>
              <a:gd name="connsiteX28" fmla="*/ 276367 w 678976"/>
              <a:gd name="connsiteY28" fmla="*/ 702859 h 764274"/>
              <a:gd name="connsiteX29" fmla="*/ 310486 w 678976"/>
              <a:gd name="connsiteY29" fmla="*/ 641444 h 764274"/>
              <a:gd name="connsiteX30" fmla="*/ 361666 w 678976"/>
              <a:gd name="connsiteY30" fmla="*/ 603913 h 764274"/>
              <a:gd name="connsiteX31" fmla="*/ 412845 w 678976"/>
              <a:gd name="connsiteY31" fmla="*/ 620973 h 764274"/>
              <a:gd name="connsiteX32" fmla="*/ 481083 w 678976"/>
              <a:gd name="connsiteY32" fmla="*/ 641444 h 764274"/>
              <a:gd name="connsiteX33" fmla="*/ 532262 w 678976"/>
              <a:gd name="connsiteY33" fmla="*/ 685800 h 764274"/>
              <a:gd name="connsiteX34" fmla="*/ 542498 w 678976"/>
              <a:gd name="connsiteY34" fmla="*/ 590265 h 764274"/>
              <a:gd name="connsiteX35" fmla="*/ 617561 w 678976"/>
              <a:gd name="connsiteY35" fmla="*/ 532262 h 764274"/>
              <a:gd name="connsiteX36" fmla="*/ 620973 w 678976"/>
              <a:gd name="connsiteY36" fmla="*/ 498143 h 764274"/>
              <a:gd name="connsiteX37" fmla="*/ 678976 w 678976"/>
              <a:gd name="connsiteY37" fmla="*/ 361665 h 764274"/>
              <a:gd name="connsiteX38" fmla="*/ 634621 w 678976"/>
              <a:gd name="connsiteY38" fmla="*/ 337782 h 764274"/>
              <a:gd name="connsiteX39" fmla="*/ 644857 w 678976"/>
              <a:gd name="connsiteY39" fmla="*/ 245659 h 764274"/>
              <a:gd name="connsiteX40" fmla="*/ 648269 w 678976"/>
              <a:gd name="connsiteY40" fmla="*/ 187656 h 764274"/>
              <a:gd name="connsiteX41" fmla="*/ 627797 w 678976"/>
              <a:gd name="connsiteY41" fmla="*/ 98946 h 764274"/>
              <a:gd name="connsiteX42" fmla="*/ 593677 w 678976"/>
              <a:gd name="connsiteY42" fmla="*/ 44355 h 764274"/>
              <a:gd name="connsiteX43" fmla="*/ 576618 w 678976"/>
              <a:gd name="connsiteY43" fmla="*/ 51179 h 764274"/>
              <a:gd name="connsiteX44" fmla="*/ 528851 w 678976"/>
              <a:gd name="connsiteY44" fmla="*/ 17059 h 764274"/>
              <a:gd name="connsiteX45" fmla="*/ 504967 w 678976"/>
              <a:gd name="connsiteY45" fmla="*/ 20471 h 764274"/>
              <a:gd name="connsiteX46" fmla="*/ 481083 w 678976"/>
              <a:gd name="connsiteY46" fmla="*/ 51179 h 764274"/>
              <a:gd name="connsiteX47" fmla="*/ 433316 w 678976"/>
              <a:gd name="connsiteY47" fmla="*/ 47767 h 764274"/>
              <a:gd name="connsiteX48" fmla="*/ 395785 w 678976"/>
              <a:gd name="connsiteY48" fmla="*/ 75062 h 764274"/>
              <a:gd name="connsiteX49" fmla="*/ 334370 w 678976"/>
              <a:gd name="connsiteY49" fmla="*/ 30707 h 764274"/>
              <a:gd name="connsiteX50" fmla="*/ 259307 w 678976"/>
              <a:gd name="connsiteY50" fmla="*/ 0 h 7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78976" h="764274">
                <a:moveTo>
                  <a:pt x="259307" y="0"/>
                </a:moveTo>
                <a:lnTo>
                  <a:pt x="211540" y="85298"/>
                </a:lnTo>
                <a:lnTo>
                  <a:pt x="191069" y="129653"/>
                </a:lnTo>
                <a:lnTo>
                  <a:pt x="201304" y="156949"/>
                </a:lnTo>
                <a:lnTo>
                  <a:pt x="116006" y="214952"/>
                </a:lnTo>
                <a:lnTo>
                  <a:pt x="54591" y="228600"/>
                </a:lnTo>
                <a:lnTo>
                  <a:pt x="17060" y="290015"/>
                </a:lnTo>
                <a:lnTo>
                  <a:pt x="20472" y="313898"/>
                </a:lnTo>
                <a:lnTo>
                  <a:pt x="0" y="330958"/>
                </a:lnTo>
                <a:lnTo>
                  <a:pt x="44355" y="443552"/>
                </a:lnTo>
                <a:lnTo>
                  <a:pt x="126242" y="487907"/>
                </a:lnTo>
                <a:lnTo>
                  <a:pt x="160361" y="464023"/>
                </a:lnTo>
                <a:lnTo>
                  <a:pt x="174009" y="481083"/>
                </a:lnTo>
                <a:lnTo>
                  <a:pt x="249072" y="494731"/>
                </a:lnTo>
                <a:lnTo>
                  <a:pt x="211540" y="532262"/>
                </a:lnTo>
                <a:lnTo>
                  <a:pt x="221776" y="586853"/>
                </a:lnTo>
                <a:lnTo>
                  <a:pt x="187657" y="586853"/>
                </a:lnTo>
                <a:lnTo>
                  <a:pt x="167185" y="610737"/>
                </a:lnTo>
                <a:lnTo>
                  <a:pt x="102358" y="559558"/>
                </a:lnTo>
                <a:lnTo>
                  <a:pt x="71651" y="576618"/>
                </a:lnTo>
                <a:lnTo>
                  <a:pt x="58003" y="620973"/>
                </a:lnTo>
                <a:lnTo>
                  <a:pt x="95534" y="627797"/>
                </a:lnTo>
                <a:lnTo>
                  <a:pt x="112594" y="658504"/>
                </a:lnTo>
                <a:lnTo>
                  <a:pt x="112594" y="709683"/>
                </a:lnTo>
                <a:lnTo>
                  <a:pt x="153537" y="743803"/>
                </a:lnTo>
                <a:lnTo>
                  <a:pt x="180833" y="736979"/>
                </a:lnTo>
                <a:lnTo>
                  <a:pt x="191069" y="764274"/>
                </a:lnTo>
                <a:lnTo>
                  <a:pt x="255895" y="750626"/>
                </a:lnTo>
                <a:lnTo>
                  <a:pt x="276367" y="702859"/>
                </a:lnTo>
                <a:lnTo>
                  <a:pt x="310486" y="641444"/>
                </a:lnTo>
                <a:lnTo>
                  <a:pt x="361666" y="603913"/>
                </a:lnTo>
                <a:lnTo>
                  <a:pt x="412845" y="620973"/>
                </a:lnTo>
                <a:lnTo>
                  <a:pt x="481083" y="641444"/>
                </a:lnTo>
                <a:lnTo>
                  <a:pt x="532262" y="685800"/>
                </a:lnTo>
                <a:lnTo>
                  <a:pt x="542498" y="590265"/>
                </a:lnTo>
                <a:lnTo>
                  <a:pt x="617561" y="532262"/>
                </a:lnTo>
                <a:lnTo>
                  <a:pt x="620973" y="498143"/>
                </a:lnTo>
                <a:lnTo>
                  <a:pt x="678976" y="361665"/>
                </a:lnTo>
                <a:lnTo>
                  <a:pt x="634621" y="337782"/>
                </a:lnTo>
                <a:lnTo>
                  <a:pt x="644857" y="245659"/>
                </a:lnTo>
                <a:lnTo>
                  <a:pt x="648269" y="187656"/>
                </a:lnTo>
                <a:lnTo>
                  <a:pt x="627797" y="98946"/>
                </a:lnTo>
                <a:lnTo>
                  <a:pt x="593677" y="44355"/>
                </a:lnTo>
                <a:lnTo>
                  <a:pt x="576618" y="51179"/>
                </a:lnTo>
                <a:lnTo>
                  <a:pt x="528851" y="17059"/>
                </a:lnTo>
                <a:lnTo>
                  <a:pt x="504967" y="20471"/>
                </a:lnTo>
                <a:lnTo>
                  <a:pt x="481083" y="51179"/>
                </a:lnTo>
                <a:lnTo>
                  <a:pt x="433316" y="47767"/>
                </a:lnTo>
                <a:lnTo>
                  <a:pt x="395785" y="75062"/>
                </a:lnTo>
                <a:lnTo>
                  <a:pt x="334370" y="30707"/>
                </a:lnTo>
                <a:lnTo>
                  <a:pt x="259307" y="0"/>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0" name="Freeform 69"/>
          <p:cNvSpPr/>
          <p:nvPr/>
        </p:nvSpPr>
        <p:spPr>
          <a:xfrm>
            <a:off x="6908428" y="4819625"/>
            <a:ext cx="765175" cy="931862"/>
          </a:xfrm>
          <a:custGeom>
            <a:avLst/>
            <a:gdLst>
              <a:gd name="connsiteX0" fmla="*/ 358254 w 764275"/>
              <a:gd name="connsiteY0" fmla="*/ 126242 h 931460"/>
              <a:gd name="connsiteX1" fmla="*/ 296839 w 764275"/>
              <a:gd name="connsiteY1" fmla="*/ 170597 h 931460"/>
              <a:gd name="connsiteX2" fmla="*/ 324134 w 764275"/>
              <a:gd name="connsiteY2" fmla="*/ 208128 h 931460"/>
              <a:gd name="connsiteX3" fmla="*/ 293427 w 764275"/>
              <a:gd name="connsiteY3" fmla="*/ 211540 h 931460"/>
              <a:gd name="connsiteX4" fmla="*/ 242248 w 764275"/>
              <a:gd name="connsiteY4" fmla="*/ 211540 h 931460"/>
              <a:gd name="connsiteX5" fmla="*/ 214952 w 764275"/>
              <a:gd name="connsiteY5" fmla="*/ 310487 h 931460"/>
              <a:gd name="connsiteX6" fmla="*/ 122830 w 764275"/>
              <a:gd name="connsiteY6" fmla="*/ 443552 h 931460"/>
              <a:gd name="connsiteX7" fmla="*/ 92122 w 764275"/>
              <a:gd name="connsiteY7" fmla="*/ 436728 h 931460"/>
              <a:gd name="connsiteX8" fmla="*/ 81887 w 764275"/>
              <a:gd name="connsiteY8" fmla="*/ 474260 h 931460"/>
              <a:gd name="connsiteX9" fmla="*/ 95534 w 764275"/>
              <a:gd name="connsiteY9" fmla="*/ 498143 h 931460"/>
              <a:gd name="connsiteX10" fmla="*/ 58003 w 764275"/>
              <a:gd name="connsiteY10" fmla="*/ 515203 h 931460"/>
              <a:gd name="connsiteX11" fmla="*/ 58003 w 764275"/>
              <a:gd name="connsiteY11" fmla="*/ 556146 h 931460"/>
              <a:gd name="connsiteX12" fmla="*/ 47767 w 764275"/>
              <a:gd name="connsiteY12" fmla="*/ 586854 h 931460"/>
              <a:gd name="connsiteX13" fmla="*/ 27295 w 764275"/>
              <a:gd name="connsiteY13" fmla="*/ 586854 h 931460"/>
              <a:gd name="connsiteX14" fmla="*/ 27295 w 764275"/>
              <a:gd name="connsiteY14" fmla="*/ 648269 h 931460"/>
              <a:gd name="connsiteX15" fmla="*/ 0 w 764275"/>
              <a:gd name="connsiteY15" fmla="*/ 702860 h 931460"/>
              <a:gd name="connsiteX16" fmla="*/ 17060 w 764275"/>
              <a:gd name="connsiteY16" fmla="*/ 723331 h 931460"/>
              <a:gd name="connsiteX17" fmla="*/ 17060 w 764275"/>
              <a:gd name="connsiteY17" fmla="*/ 723331 h 931460"/>
              <a:gd name="connsiteX18" fmla="*/ 30707 w 764275"/>
              <a:gd name="connsiteY18" fmla="*/ 750627 h 931460"/>
              <a:gd name="connsiteX19" fmla="*/ 88710 w 764275"/>
              <a:gd name="connsiteY19" fmla="*/ 805218 h 931460"/>
              <a:gd name="connsiteX20" fmla="*/ 88710 w 764275"/>
              <a:gd name="connsiteY20" fmla="*/ 832513 h 931460"/>
              <a:gd name="connsiteX21" fmla="*/ 105770 w 764275"/>
              <a:gd name="connsiteY21" fmla="*/ 859809 h 931460"/>
              <a:gd name="connsiteX22" fmla="*/ 64827 w 764275"/>
              <a:gd name="connsiteY22" fmla="*/ 931460 h 931460"/>
              <a:gd name="connsiteX23" fmla="*/ 153537 w 764275"/>
              <a:gd name="connsiteY23" fmla="*/ 852985 h 931460"/>
              <a:gd name="connsiteX24" fmla="*/ 170597 w 764275"/>
              <a:gd name="connsiteY24" fmla="*/ 805218 h 931460"/>
              <a:gd name="connsiteX25" fmla="*/ 170597 w 764275"/>
              <a:gd name="connsiteY25" fmla="*/ 805218 h 931460"/>
              <a:gd name="connsiteX26" fmla="*/ 235424 w 764275"/>
              <a:gd name="connsiteY26" fmla="*/ 733567 h 931460"/>
              <a:gd name="connsiteX27" fmla="*/ 197892 w 764275"/>
              <a:gd name="connsiteY27" fmla="*/ 808630 h 931460"/>
              <a:gd name="connsiteX28" fmla="*/ 272955 w 764275"/>
              <a:gd name="connsiteY28" fmla="*/ 798394 h 931460"/>
              <a:gd name="connsiteX29" fmla="*/ 337782 w 764275"/>
              <a:gd name="connsiteY29" fmla="*/ 818866 h 931460"/>
              <a:gd name="connsiteX30" fmla="*/ 385549 w 764275"/>
              <a:gd name="connsiteY30" fmla="*/ 876869 h 931460"/>
              <a:gd name="connsiteX31" fmla="*/ 443552 w 764275"/>
              <a:gd name="connsiteY31" fmla="*/ 856397 h 931460"/>
              <a:gd name="connsiteX32" fmla="*/ 467436 w 764275"/>
              <a:gd name="connsiteY32" fmla="*/ 825690 h 931460"/>
              <a:gd name="connsiteX33" fmla="*/ 508379 w 764275"/>
              <a:gd name="connsiteY33" fmla="*/ 839337 h 931460"/>
              <a:gd name="connsiteX34" fmla="*/ 501555 w 764275"/>
              <a:gd name="connsiteY34" fmla="*/ 856397 h 931460"/>
              <a:gd name="connsiteX35" fmla="*/ 549322 w 764275"/>
              <a:gd name="connsiteY35" fmla="*/ 822278 h 931460"/>
              <a:gd name="connsiteX36" fmla="*/ 542498 w 764275"/>
              <a:gd name="connsiteY36" fmla="*/ 870045 h 931460"/>
              <a:gd name="connsiteX37" fmla="*/ 580030 w 764275"/>
              <a:gd name="connsiteY37" fmla="*/ 880281 h 931460"/>
              <a:gd name="connsiteX38" fmla="*/ 576618 w 764275"/>
              <a:gd name="connsiteY38" fmla="*/ 808630 h 931460"/>
              <a:gd name="connsiteX39" fmla="*/ 593678 w 764275"/>
              <a:gd name="connsiteY39" fmla="*/ 754039 h 931460"/>
              <a:gd name="connsiteX40" fmla="*/ 559558 w 764275"/>
              <a:gd name="connsiteY40" fmla="*/ 750627 h 931460"/>
              <a:gd name="connsiteX41" fmla="*/ 532263 w 764275"/>
              <a:gd name="connsiteY41" fmla="*/ 706272 h 931460"/>
              <a:gd name="connsiteX42" fmla="*/ 573206 w 764275"/>
              <a:gd name="connsiteY42" fmla="*/ 658504 h 931460"/>
              <a:gd name="connsiteX43" fmla="*/ 532263 w 764275"/>
              <a:gd name="connsiteY43" fmla="*/ 699448 h 931460"/>
              <a:gd name="connsiteX44" fmla="*/ 501555 w 764275"/>
              <a:gd name="connsiteY44" fmla="*/ 692624 h 931460"/>
              <a:gd name="connsiteX45" fmla="*/ 491319 w 764275"/>
              <a:gd name="connsiteY45" fmla="*/ 644857 h 931460"/>
              <a:gd name="connsiteX46" fmla="*/ 450376 w 764275"/>
              <a:gd name="connsiteY46" fmla="*/ 620973 h 931460"/>
              <a:gd name="connsiteX47" fmla="*/ 409433 w 764275"/>
              <a:gd name="connsiteY47" fmla="*/ 614149 h 931460"/>
              <a:gd name="connsiteX48" fmla="*/ 392373 w 764275"/>
              <a:gd name="connsiteY48" fmla="*/ 576618 h 931460"/>
              <a:gd name="connsiteX49" fmla="*/ 392373 w 764275"/>
              <a:gd name="connsiteY49" fmla="*/ 515203 h 931460"/>
              <a:gd name="connsiteX50" fmla="*/ 395785 w 764275"/>
              <a:gd name="connsiteY50" fmla="*/ 583442 h 931460"/>
              <a:gd name="connsiteX51" fmla="*/ 457200 w 764275"/>
              <a:gd name="connsiteY51" fmla="*/ 614149 h 931460"/>
              <a:gd name="connsiteX52" fmla="*/ 484495 w 764275"/>
              <a:gd name="connsiteY52" fmla="*/ 641445 h 931460"/>
              <a:gd name="connsiteX53" fmla="*/ 515203 w 764275"/>
              <a:gd name="connsiteY53" fmla="*/ 603913 h 931460"/>
              <a:gd name="connsiteX54" fmla="*/ 562970 w 764275"/>
              <a:gd name="connsiteY54" fmla="*/ 597090 h 931460"/>
              <a:gd name="connsiteX55" fmla="*/ 569794 w 764275"/>
              <a:gd name="connsiteY55" fmla="*/ 627797 h 931460"/>
              <a:gd name="connsiteX56" fmla="*/ 583442 w 764275"/>
              <a:gd name="connsiteY56" fmla="*/ 556146 h 931460"/>
              <a:gd name="connsiteX57" fmla="*/ 726743 w 764275"/>
              <a:gd name="connsiteY57" fmla="*/ 327546 h 931460"/>
              <a:gd name="connsiteX58" fmla="*/ 702860 w 764275"/>
              <a:gd name="connsiteY58" fmla="*/ 225188 h 931460"/>
              <a:gd name="connsiteX59" fmla="*/ 733567 w 764275"/>
              <a:gd name="connsiteY59" fmla="*/ 129654 h 931460"/>
              <a:gd name="connsiteX60" fmla="*/ 764275 w 764275"/>
              <a:gd name="connsiteY60" fmla="*/ 88710 h 931460"/>
              <a:gd name="connsiteX61" fmla="*/ 719919 w 764275"/>
              <a:gd name="connsiteY61" fmla="*/ 34119 h 931460"/>
              <a:gd name="connsiteX62" fmla="*/ 593678 w 764275"/>
              <a:gd name="connsiteY62" fmla="*/ 0 h 931460"/>
              <a:gd name="connsiteX63" fmla="*/ 545910 w 764275"/>
              <a:gd name="connsiteY63" fmla="*/ 30707 h 931460"/>
              <a:gd name="connsiteX64" fmla="*/ 498143 w 764275"/>
              <a:gd name="connsiteY64" fmla="*/ 136478 h 931460"/>
              <a:gd name="connsiteX65" fmla="*/ 433316 w 764275"/>
              <a:gd name="connsiteY65" fmla="*/ 160361 h 931460"/>
              <a:gd name="connsiteX66" fmla="*/ 416257 w 764275"/>
              <a:gd name="connsiteY66" fmla="*/ 133066 h 931460"/>
              <a:gd name="connsiteX67" fmla="*/ 358254 w 764275"/>
              <a:gd name="connsiteY67" fmla="*/ 126242 h 9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64275" h="931460">
                <a:moveTo>
                  <a:pt x="358254" y="126242"/>
                </a:moveTo>
                <a:lnTo>
                  <a:pt x="296839" y="170597"/>
                </a:lnTo>
                <a:lnTo>
                  <a:pt x="324134" y="208128"/>
                </a:lnTo>
                <a:lnTo>
                  <a:pt x="293427" y="211540"/>
                </a:lnTo>
                <a:lnTo>
                  <a:pt x="242248" y="211540"/>
                </a:lnTo>
                <a:lnTo>
                  <a:pt x="214952" y="310487"/>
                </a:lnTo>
                <a:lnTo>
                  <a:pt x="122830" y="443552"/>
                </a:lnTo>
                <a:lnTo>
                  <a:pt x="92122" y="436728"/>
                </a:lnTo>
                <a:lnTo>
                  <a:pt x="81887" y="474260"/>
                </a:lnTo>
                <a:lnTo>
                  <a:pt x="95534" y="498143"/>
                </a:lnTo>
                <a:lnTo>
                  <a:pt x="58003" y="515203"/>
                </a:lnTo>
                <a:lnTo>
                  <a:pt x="58003" y="556146"/>
                </a:lnTo>
                <a:lnTo>
                  <a:pt x="47767" y="586854"/>
                </a:lnTo>
                <a:lnTo>
                  <a:pt x="27295" y="586854"/>
                </a:lnTo>
                <a:lnTo>
                  <a:pt x="27295" y="648269"/>
                </a:lnTo>
                <a:lnTo>
                  <a:pt x="0" y="702860"/>
                </a:lnTo>
                <a:lnTo>
                  <a:pt x="17060" y="723331"/>
                </a:lnTo>
                <a:lnTo>
                  <a:pt x="17060" y="723331"/>
                </a:lnTo>
                <a:lnTo>
                  <a:pt x="30707" y="750627"/>
                </a:lnTo>
                <a:lnTo>
                  <a:pt x="88710" y="805218"/>
                </a:lnTo>
                <a:lnTo>
                  <a:pt x="88710" y="832513"/>
                </a:lnTo>
                <a:lnTo>
                  <a:pt x="105770" y="859809"/>
                </a:lnTo>
                <a:lnTo>
                  <a:pt x="64827" y="931460"/>
                </a:lnTo>
                <a:lnTo>
                  <a:pt x="153537" y="852985"/>
                </a:lnTo>
                <a:lnTo>
                  <a:pt x="170597" y="805218"/>
                </a:lnTo>
                <a:lnTo>
                  <a:pt x="170597" y="805218"/>
                </a:lnTo>
                <a:lnTo>
                  <a:pt x="235424" y="733567"/>
                </a:lnTo>
                <a:lnTo>
                  <a:pt x="197892" y="808630"/>
                </a:lnTo>
                <a:lnTo>
                  <a:pt x="272955" y="798394"/>
                </a:lnTo>
                <a:lnTo>
                  <a:pt x="337782" y="818866"/>
                </a:lnTo>
                <a:lnTo>
                  <a:pt x="385549" y="876869"/>
                </a:lnTo>
                <a:lnTo>
                  <a:pt x="443552" y="856397"/>
                </a:lnTo>
                <a:lnTo>
                  <a:pt x="467436" y="825690"/>
                </a:lnTo>
                <a:lnTo>
                  <a:pt x="508379" y="839337"/>
                </a:lnTo>
                <a:lnTo>
                  <a:pt x="501555" y="856397"/>
                </a:lnTo>
                <a:lnTo>
                  <a:pt x="549322" y="822278"/>
                </a:lnTo>
                <a:lnTo>
                  <a:pt x="542498" y="870045"/>
                </a:lnTo>
                <a:lnTo>
                  <a:pt x="580030" y="880281"/>
                </a:lnTo>
                <a:lnTo>
                  <a:pt x="576618" y="808630"/>
                </a:lnTo>
                <a:lnTo>
                  <a:pt x="593678" y="754039"/>
                </a:lnTo>
                <a:lnTo>
                  <a:pt x="559558" y="750627"/>
                </a:lnTo>
                <a:lnTo>
                  <a:pt x="532263" y="706272"/>
                </a:lnTo>
                <a:lnTo>
                  <a:pt x="573206" y="658504"/>
                </a:lnTo>
                <a:lnTo>
                  <a:pt x="532263" y="699448"/>
                </a:lnTo>
                <a:lnTo>
                  <a:pt x="501555" y="692624"/>
                </a:lnTo>
                <a:lnTo>
                  <a:pt x="491319" y="644857"/>
                </a:lnTo>
                <a:lnTo>
                  <a:pt x="450376" y="620973"/>
                </a:lnTo>
                <a:lnTo>
                  <a:pt x="409433" y="614149"/>
                </a:lnTo>
                <a:lnTo>
                  <a:pt x="392373" y="576618"/>
                </a:lnTo>
                <a:lnTo>
                  <a:pt x="392373" y="515203"/>
                </a:lnTo>
                <a:lnTo>
                  <a:pt x="395785" y="583442"/>
                </a:lnTo>
                <a:lnTo>
                  <a:pt x="457200" y="614149"/>
                </a:lnTo>
                <a:lnTo>
                  <a:pt x="484495" y="641445"/>
                </a:lnTo>
                <a:lnTo>
                  <a:pt x="515203" y="603913"/>
                </a:lnTo>
                <a:lnTo>
                  <a:pt x="562970" y="597090"/>
                </a:lnTo>
                <a:lnTo>
                  <a:pt x="569794" y="627797"/>
                </a:lnTo>
                <a:lnTo>
                  <a:pt x="583442" y="556146"/>
                </a:lnTo>
                <a:lnTo>
                  <a:pt x="726743" y="327546"/>
                </a:lnTo>
                <a:lnTo>
                  <a:pt x="702860" y="225188"/>
                </a:lnTo>
                <a:lnTo>
                  <a:pt x="733567" y="129654"/>
                </a:lnTo>
                <a:lnTo>
                  <a:pt x="764275" y="88710"/>
                </a:lnTo>
                <a:lnTo>
                  <a:pt x="719919" y="34119"/>
                </a:lnTo>
                <a:lnTo>
                  <a:pt x="593678" y="0"/>
                </a:lnTo>
                <a:lnTo>
                  <a:pt x="545910" y="30707"/>
                </a:lnTo>
                <a:lnTo>
                  <a:pt x="498143" y="136478"/>
                </a:lnTo>
                <a:lnTo>
                  <a:pt x="433316" y="160361"/>
                </a:lnTo>
                <a:lnTo>
                  <a:pt x="416257" y="133066"/>
                </a:lnTo>
                <a:lnTo>
                  <a:pt x="358254" y="126242"/>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1" name="Freeform 70"/>
          <p:cNvSpPr/>
          <p:nvPr/>
        </p:nvSpPr>
        <p:spPr>
          <a:xfrm>
            <a:off x="6868741" y="4657700"/>
            <a:ext cx="514350" cy="596900"/>
          </a:xfrm>
          <a:custGeom>
            <a:avLst/>
            <a:gdLst>
              <a:gd name="connsiteX0" fmla="*/ 309563 w 514350"/>
              <a:gd name="connsiteY0" fmla="*/ 0 h 595313"/>
              <a:gd name="connsiteX1" fmla="*/ 261938 w 514350"/>
              <a:gd name="connsiteY1" fmla="*/ 66675 h 595313"/>
              <a:gd name="connsiteX2" fmla="*/ 247650 w 514350"/>
              <a:gd name="connsiteY2" fmla="*/ 40482 h 595313"/>
              <a:gd name="connsiteX3" fmla="*/ 226219 w 514350"/>
              <a:gd name="connsiteY3" fmla="*/ 61913 h 595313"/>
              <a:gd name="connsiteX4" fmla="*/ 207169 w 514350"/>
              <a:gd name="connsiteY4" fmla="*/ 45244 h 595313"/>
              <a:gd name="connsiteX5" fmla="*/ 185738 w 514350"/>
              <a:gd name="connsiteY5" fmla="*/ 73819 h 595313"/>
              <a:gd name="connsiteX6" fmla="*/ 140494 w 514350"/>
              <a:gd name="connsiteY6" fmla="*/ 33338 h 595313"/>
              <a:gd name="connsiteX7" fmla="*/ 133350 w 514350"/>
              <a:gd name="connsiteY7" fmla="*/ 102394 h 595313"/>
              <a:gd name="connsiteX8" fmla="*/ 109538 w 514350"/>
              <a:gd name="connsiteY8" fmla="*/ 145257 h 595313"/>
              <a:gd name="connsiteX9" fmla="*/ 57150 w 514350"/>
              <a:gd name="connsiteY9" fmla="*/ 130969 h 595313"/>
              <a:gd name="connsiteX10" fmla="*/ 0 w 514350"/>
              <a:gd name="connsiteY10" fmla="*/ 185738 h 595313"/>
              <a:gd name="connsiteX11" fmla="*/ 0 w 514350"/>
              <a:gd name="connsiteY11" fmla="*/ 240507 h 595313"/>
              <a:gd name="connsiteX12" fmla="*/ 28575 w 514350"/>
              <a:gd name="connsiteY12" fmla="*/ 273844 h 595313"/>
              <a:gd name="connsiteX13" fmla="*/ 59532 w 514350"/>
              <a:gd name="connsiteY13" fmla="*/ 273844 h 595313"/>
              <a:gd name="connsiteX14" fmla="*/ 83344 w 514350"/>
              <a:gd name="connsiteY14" fmla="*/ 328613 h 595313"/>
              <a:gd name="connsiteX15" fmla="*/ 78582 w 514350"/>
              <a:gd name="connsiteY15" fmla="*/ 402432 h 595313"/>
              <a:gd name="connsiteX16" fmla="*/ 142875 w 514350"/>
              <a:gd name="connsiteY16" fmla="*/ 452438 h 595313"/>
              <a:gd name="connsiteX17" fmla="*/ 133350 w 514350"/>
              <a:gd name="connsiteY17" fmla="*/ 497682 h 595313"/>
              <a:gd name="connsiteX18" fmla="*/ 114300 w 514350"/>
              <a:gd name="connsiteY18" fmla="*/ 509588 h 595313"/>
              <a:gd name="connsiteX19" fmla="*/ 116682 w 514350"/>
              <a:gd name="connsiteY19" fmla="*/ 531019 h 595313"/>
              <a:gd name="connsiteX20" fmla="*/ 123825 w 514350"/>
              <a:gd name="connsiteY20" fmla="*/ 554832 h 595313"/>
              <a:gd name="connsiteX21" fmla="*/ 114300 w 514350"/>
              <a:gd name="connsiteY21" fmla="*/ 569119 h 595313"/>
              <a:gd name="connsiteX22" fmla="*/ 135732 w 514350"/>
              <a:gd name="connsiteY22" fmla="*/ 592932 h 595313"/>
              <a:gd name="connsiteX23" fmla="*/ 169069 w 514350"/>
              <a:gd name="connsiteY23" fmla="*/ 595313 h 595313"/>
              <a:gd name="connsiteX24" fmla="*/ 252413 w 514350"/>
              <a:gd name="connsiteY24" fmla="*/ 469107 h 595313"/>
              <a:gd name="connsiteX25" fmla="*/ 285750 w 514350"/>
              <a:gd name="connsiteY25" fmla="*/ 364332 h 595313"/>
              <a:gd name="connsiteX26" fmla="*/ 366713 w 514350"/>
              <a:gd name="connsiteY26" fmla="*/ 371475 h 595313"/>
              <a:gd name="connsiteX27" fmla="*/ 328613 w 514350"/>
              <a:gd name="connsiteY27" fmla="*/ 338138 h 595313"/>
              <a:gd name="connsiteX28" fmla="*/ 397669 w 514350"/>
              <a:gd name="connsiteY28" fmla="*/ 292894 h 595313"/>
              <a:gd name="connsiteX29" fmla="*/ 390525 w 514350"/>
              <a:gd name="connsiteY29" fmla="*/ 269082 h 595313"/>
              <a:gd name="connsiteX30" fmla="*/ 378619 w 514350"/>
              <a:gd name="connsiteY30" fmla="*/ 211932 h 595313"/>
              <a:gd name="connsiteX31" fmla="*/ 364332 w 514350"/>
              <a:gd name="connsiteY31" fmla="*/ 185738 h 595313"/>
              <a:gd name="connsiteX32" fmla="*/ 330994 w 514350"/>
              <a:gd name="connsiteY32" fmla="*/ 173832 h 595313"/>
              <a:gd name="connsiteX33" fmla="*/ 333375 w 514350"/>
              <a:gd name="connsiteY33" fmla="*/ 130969 h 595313"/>
              <a:gd name="connsiteX34" fmla="*/ 369094 w 514350"/>
              <a:gd name="connsiteY34" fmla="*/ 109538 h 595313"/>
              <a:gd name="connsiteX35" fmla="*/ 440532 w 514350"/>
              <a:gd name="connsiteY35" fmla="*/ 173832 h 595313"/>
              <a:gd name="connsiteX36" fmla="*/ 464344 w 514350"/>
              <a:gd name="connsiteY36" fmla="*/ 142875 h 595313"/>
              <a:gd name="connsiteX37" fmla="*/ 500063 w 514350"/>
              <a:gd name="connsiteY37" fmla="*/ 138113 h 595313"/>
              <a:gd name="connsiteX38" fmla="*/ 476250 w 514350"/>
              <a:gd name="connsiteY38" fmla="*/ 95250 h 595313"/>
              <a:gd name="connsiteX39" fmla="*/ 514350 w 514350"/>
              <a:gd name="connsiteY39" fmla="*/ 54769 h 595313"/>
              <a:gd name="connsiteX40" fmla="*/ 452438 w 514350"/>
              <a:gd name="connsiteY40" fmla="*/ 33338 h 595313"/>
              <a:gd name="connsiteX41" fmla="*/ 433388 w 514350"/>
              <a:gd name="connsiteY41" fmla="*/ 19050 h 595313"/>
              <a:gd name="connsiteX42" fmla="*/ 392907 w 514350"/>
              <a:gd name="connsiteY42" fmla="*/ 38100 h 595313"/>
              <a:gd name="connsiteX43" fmla="*/ 309563 w 514350"/>
              <a:gd name="connsiteY43" fmla="*/ 0 h 59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14350" h="595313">
                <a:moveTo>
                  <a:pt x="309563" y="0"/>
                </a:moveTo>
                <a:lnTo>
                  <a:pt x="261938" y="66675"/>
                </a:lnTo>
                <a:lnTo>
                  <a:pt x="247650" y="40482"/>
                </a:lnTo>
                <a:lnTo>
                  <a:pt x="226219" y="61913"/>
                </a:lnTo>
                <a:lnTo>
                  <a:pt x="207169" y="45244"/>
                </a:lnTo>
                <a:lnTo>
                  <a:pt x="185738" y="73819"/>
                </a:lnTo>
                <a:lnTo>
                  <a:pt x="140494" y="33338"/>
                </a:lnTo>
                <a:lnTo>
                  <a:pt x="133350" y="102394"/>
                </a:lnTo>
                <a:lnTo>
                  <a:pt x="109538" y="145257"/>
                </a:lnTo>
                <a:lnTo>
                  <a:pt x="57150" y="130969"/>
                </a:lnTo>
                <a:lnTo>
                  <a:pt x="0" y="185738"/>
                </a:lnTo>
                <a:lnTo>
                  <a:pt x="0" y="240507"/>
                </a:lnTo>
                <a:lnTo>
                  <a:pt x="28575" y="273844"/>
                </a:lnTo>
                <a:lnTo>
                  <a:pt x="59532" y="273844"/>
                </a:lnTo>
                <a:lnTo>
                  <a:pt x="83344" y="328613"/>
                </a:lnTo>
                <a:lnTo>
                  <a:pt x="78582" y="402432"/>
                </a:lnTo>
                <a:lnTo>
                  <a:pt x="142875" y="452438"/>
                </a:lnTo>
                <a:lnTo>
                  <a:pt x="133350" y="497682"/>
                </a:lnTo>
                <a:lnTo>
                  <a:pt x="114300" y="509588"/>
                </a:lnTo>
                <a:lnTo>
                  <a:pt x="116682" y="531019"/>
                </a:lnTo>
                <a:lnTo>
                  <a:pt x="123825" y="554832"/>
                </a:lnTo>
                <a:lnTo>
                  <a:pt x="114300" y="569119"/>
                </a:lnTo>
                <a:lnTo>
                  <a:pt x="135732" y="592932"/>
                </a:lnTo>
                <a:lnTo>
                  <a:pt x="169069" y="595313"/>
                </a:lnTo>
                <a:lnTo>
                  <a:pt x="252413" y="469107"/>
                </a:lnTo>
                <a:lnTo>
                  <a:pt x="285750" y="364332"/>
                </a:lnTo>
                <a:lnTo>
                  <a:pt x="366713" y="371475"/>
                </a:lnTo>
                <a:lnTo>
                  <a:pt x="328613" y="338138"/>
                </a:lnTo>
                <a:lnTo>
                  <a:pt x="397669" y="292894"/>
                </a:lnTo>
                <a:lnTo>
                  <a:pt x="390525" y="269082"/>
                </a:lnTo>
                <a:lnTo>
                  <a:pt x="378619" y="211932"/>
                </a:lnTo>
                <a:lnTo>
                  <a:pt x="364332" y="185738"/>
                </a:lnTo>
                <a:lnTo>
                  <a:pt x="330994" y="173832"/>
                </a:lnTo>
                <a:lnTo>
                  <a:pt x="333375" y="130969"/>
                </a:lnTo>
                <a:lnTo>
                  <a:pt x="369094" y="109538"/>
                </a:lnTo>
                <a:lnTo>
                  <a:pt x="440532" y="173832"/>
                </a:lnTo>
                <a:lnTo>
                  <a:pt x="464344" y="142875"/>
                </a:lnTo>
                <a:lnTo>
                  <a:pt x="500063" y="138113"/>
                </a:lnTo>
                <a:lnTo>
                  <a:pt x="476250" y="95250"/>
                </a:lnTo>
                <a:lnTo>
                  <a:pt x="514350" y="54769"/>
                </a:lnTo>
                <a:lnTo>
                  <a:pt x="452438" y="33338"/>
                </a:lnTo>
                <a:lnTo>
                  <a:pt x="433388" y="19050"/>
                </a:lnTo>
                <a:lnTo>
                  <a:pt x="392907" y="38100"/>
                </a:lnTo>
                <a:lnTo>
                  <a:pt x="309563"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2" name="Freeform 71"/>
          <p:cNvSpPr/>
          <p:nvPr/>
        </p:nvSpPr>
        <p:spPr>
          <a:xfrm>
            <a:off x="6868741" y="3902050"/>
            <a:ext cx="560387" cy="831850"/>
          </a:xfrm>
          <a:custGeom>
            <a:avLst/>
            <a:gdLst>
              <a:gd name="connsiteX0" fmla="*/ 59532 w 559594"/>
              <a:gd name="connsiteY0" fmla="*/ 111919 h 833437"/>
              <a:gd name="connsiteX1" fmla="*/ 126207 w 559594"/>
              <a:gd name="connsiteY1" fmla="*/ 180975 h 833437"/>
              <a:gd name="connsiteX2" fmla="*/ 121444 w 559594"/>
              <a:gd name="connsiteY2" fmla="*/ 200025 h 833437"/>
              <a:gd name="connsiteX3" fmla="*/ 92869 w 559594"/>
              <a:gd name="connsiteY3" fmla="*/ 207169 h 833437"/>
              <a:gd name="connsiteX4" fmla="*/ 69057 w 559594"/>
              <a:gd name="connsiteY4" fmla="*/ 235744 h 833437"/>
              <a:gd name="connsiteX5" fmla="*/ 92869 w 559594"/>
              <a:gd name="connsiteY5" fmla="*/ 254794 h 833437"/>
              <a:gd name="connsiteX6" fmla="*/ 47625 w 559594"/>
              <a:gd name="connsiteY6" fmla="*/ 292894 h 833437"/>
              <a:gd name="connsiteX7" fmla="*/ 80963 w 559594"/>
              <a:gd name="connsiteY7" fmla="*/ 307181 h 833437"/>
              <a:gd name="connsiteX8" fmla="*/ 64294 w 559594"/>
              <a:gd name="connsiteY8" fmla="*/ 345281 h 833437"/>
              <a:gd name="connsiteX9" fmla="*/ 4763 w 559594"/>
              <a:gd name="connsiteY9" fmla="*/ 352425 h 833437"/>
              <a:gd name="connsiteX10" fmla="*/ 0 w 559594"/>
              <a:gd name="connsiteY10" fmla="*/ 378619 h 833437"/>
              <a:gd name="connsiteX11" fmla="*/ 42863 w 559594"/>
              <a:gd name="connsiteY11" fmla="*/ 390525 h 833437"/>
              <a:gd name="connsiteX12" fmla="*/ 35719 w 559594"/>
              <a:gd name="connsiteY12" fmla="*/ 414337 h 833437"/>
              <a:gd name="connsiteX13" fmla="*/ 23813 w 559594"/>
              <a:gd name="connsiteY13" fmla="*/ 421481 h 833437"/>
              <a:gd name="connsiteX14" fmla="*/ 54769 w 559594"/>
              <a:gd name="connsiteY14" fmla="*/ 485775 h 833437"/>
              <a:gd name="connsiteX15" fmla="*/ 54769 w 559594"/>
              <a:gd name="connsiteY15" fmla="*/ 523875 h 833437"/>
              <a:gd name="connsiteX16" fmla="*/ 47625 w 559594"/>
              <a:gd name="connsiteY16" fmla="*/ 542925 h 833437"/>
              <a:gd name="connsiteX17" fmla="*/ 50007 w 559594"/>
              <a:gd name="connsiteY17" fmla="*/ 566737 h 833437"/>
              <a:gd name="connsiteX18" fmla="*/ 14288 w 559594"/>
              <a:gd name="connsiteY18" fmla="*/ 604837 h 833437"/>
              <a:gd name="connsiteX19" fmla="*/ 47625 w 559594"/>
              <a:gd name="connsiteY19" fmla="*/ 647700 h 833437"/>
              <a:gd name="connsiteX20" fmla="*/ 119063 w 559594"/>
              <a:gd name="connsiteY20" fmla="*/ 661987 h 833437"/>
              <a:gd name="connsiteX21" fmla="*/ 130969 w 559594"/>
              <a:gd name="connsiteY21" fmla="*/ 714375 h 833437"/>
              <a:gd name="connsiteX22" fmla="*/ 138113 w 559594"/>
              <a:gd name="connsiteY22" fmla="*/ 792956 h 833437"/>
              <a:gd name="connsiteX23" fmla="*/ 190500 w 559594"/>
              <a:gd name="connsiteY23" fmla="*/ 833437 h 833437"/>
              <a:gd name="connsiteX24" fmla="*/ 202407 w 559594"/>
              <a:gd name="connsiteY24" fmla="*/ 795337 h 833437"/>
              <a:gd name="connsiteX25" fmla="*/ 219075 w 559594"/>
              <a:gd name="connsiteY25" fmla="*/ 823912 h 833437"/>
              <a:gd name="connsiteX26" fmla="*/ 242888 w 559594"/>
              <a:gd name="connsiteY26" fmla="*/ 797719 h 833437"/>
              <a:gd name="connsiteX27" fmla="*/ 264319 w 559594"/>
              <a:gd name="connsiteY27" fmla="*/ 821531 h 833437"/>
              <a:gd name="connsiteX28" fmla="*/ 311944 w 559594"/>
              <a:gd name="connsiteY28" fmla="*/ 738187 h 833437"/>
              <a:gd name="connsiteX29" fmla="*/ 269082 w 559594"/>
              <a:gd name="connsiteY29" fmla="*/ 638175 h 833437"/>
              <a:gd name="connsiteX30" fmla="*/ 288132 w 559594"/>
              <a:gd name="connsiteY30" fmla="*/ 619125 h 833437"/>
              <a:gd name="connsiteX31" fmla="*/ 285750 w 559594"/>
              <a:gd name="connsiteY31" fmla="*/ 602456 h 833437"/>
              <a:gd name="connsiteX32" fmla="*/ 342900 w 559594"/>
              <a:gd name="connsiteY32" fmla="*/ 531019 h 833437"/>
              <a:gd name="connsiteX33" fmla="*/ 392907 w 559594"/>
              <a:gd name="connsiteY33" fmla="*/ 521494 h 833437"/>
              <a:gd name="connsiteX34" fmla="*/ 471488 w 559594"/>
              <a:gd name="connsiteY34" fmla="*/ 461962 h 833437"/>
              <a:gd name="connsiteX35" fmla="*/ 466725 w 559594"/>
              <a:gd name="connsiteY35" fmla="*/ 428625 h 833437"/>
              <a:gd name="connsiteX36" fmla="*/ 526257 w 559594"/>
              <a:gd name="connsiteY36" fmla="*/ 314325 h 833437"/>
              <a:gd name="connsiteX37" fmla="*/ 511969 w 559594"/>
              <a:gd name="connsiteY37" fmla="*/ 300037 h 833437"/>
              <a:gd name="connsiteX38" fmla="*/ 514350 w 559594"/>
              <a:gd name="connsiteY38" fmla="*/ 257175 h 833437"/>
              <a:gd name="connsiteX39" fmla="*/ 497682 w 559594"/>
              <a:gd name="connsiteY39" fmla="*/ 240506 h 833437"/>
              <a:gd name="connsiteX40" fmla="*/ 559594 w 559594"/>
              <a:gd name="connsiteY40" fmla="*/ 180975 h 833437"/>
              <a:gd name="connsiteX41" fmla="*/ 552450 w 559594"/>
              <a:gd name="connsiteY41" fmla="*/ 88106 h 833437"/>
              <a:gd name="connsiteX42" fmla="*/ 500063 w 559594"/>
              <a:gd name="connsiteY42" fmla="*/ 78581 h 833437"/>
              <a:gd name="connsiteX43" fmla="*/ 485775 w 559594"/>
              <a:gd name="connsiteY43" fmla="*/ 100012 h 833437"/>
              <a:gd name="connsiteX44" fmla="*/ 338138 w 559594"/>
              <a:gd name="connsiteY44" fmla="*/ 28575 h 833437"/>
              <a:gd name="connsiteX45" fmla="*/ 288132 w 559594"/>
              <a:gd name="connsiteY45" fmla="*/ 71437 h 833437"/>
              <a:gd name="connsiteX46" fmla="*/ 207169 w 559594"/>
              <a:gd name="connsiteY46" fmla="*/ 35719 h 833437"/>
              <a:gd name="connsiteX47" fmla="*/ 183357 w 559594"/>
              <a:gd name="connsiteY47" fmla="*/ 0 h 833437"/>
              <a:gd name="connsiteX48" fmla="*/ 111919 w 559594"/>
              <a:gd name="connsiteY48" fmla="*/ 19050 h 833437"/>
              <a:gd name="connsiteX49" fmla="*/ 95250 w 559594"/>
              <a:gd name="connsiteY49" fmla="*/ 66675 h 833437"/>
              <a:gd name="connsiteX50" fmla="*/ 59532 w 559594"/>
              <a:gd name="connsiteY50" fmla="*/ 111919 h 83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9594" h="833437">
                <a:moveTo>
                  <a:pt x="59532" y="111919"/>
                </a:moveTo>
                <a:lnTo>
                  <a:pt x="126207" y="180975"/>
                </a:lnTo>
                <a:lnTo>
                  <a:pt x="121444" y="200025"/>
                </a:lnTo>
                <a:lnTo>
                  <a:pt x="92869" y="207169"/>
                </a:lnTo>
                <a:lnTo>
                  <a:pt x="69057" y="235744"/>
                </a:lnTo>
                <a:lnTo>
                  <a:pt x="92869" y="254794"/>
                </a:lnTo>
                <a:lnTo>
                  <a:pt x="47625" y="292894"/>
                </a:lnTo>
                <a:lnTo>
                  <a:pt x="80963" y="307181"/>
                </a:lnTo>
                <a:lnTo>
                  <a:pt x="64294" y="345281"/>
                </a:lnTo>
                <a:lnTo>
                  <a:pt x="4763" y="352425"/>
                </a:lnTo>
                <a:lnTo>
                  <a:pt x="0" y="378619"/>
                </a:lnTo>
                <a:lnTo>
                  <a:pt x="42863" y="390525"/>
                </a:lnTo>
                <a:lnTo>
                  <a:pt x="35719" y="414337"/>
                </a:lnTo>
                <a:lnTo>
                  <a:pt x="23813" y="421481"/>
                </a:lnTo>
                <a:lnTo>
                  <a:pt x="54769" y="485775"/>
                </a:lnTo>
                <a:lnTo>
                  <a:pt x="54769" y="523875"/>
                </a:lnTo>
                <a:lnTo>
                  <a:pt x="47625" y="542925"/>
                </a:lnTo>
                <a:lnTo>
                  <a:pt x="50007" y="566737"/>
                </a:lnTo>
                <a:lnTo>
                  <a:pt x="14288" y="604837"/>
                </a:lnTo>
                <a:lnTo>
                  <a:pt x="47625" y="647700"/>
                </a:lnTo>
                <a:lnTo>
                  <a:pt x="119063" y="661987"/>
                </a:lnTo>
                <a:lnTo>
                  <a:pt x="130969" y="714375"/>
                </a:lnTo>
                <a:lnTo>
                  <a:pt x="138113" y="792956"/>
                </a:lnTo>
                <a:lnTo>
                  <a:pt x="190500" y="833437"/>
                </a:lnTo>
                <a:lnTo>
                  <a:pt x="202407" y="795337"/>
                </a:lnTo>
                <a:lnTo>
                  <a:pt x="219075" y="823912"/>
                </a:lnTo>
                <a:lnTo>
                  <a:pt x="242888" y="797719"/>
                </a:lnTo>
                <a:lnTo>
                  <a:pt x="264319" y="821531"/>
                </a:lnTo>
                <a:lnTo>
                  <a:pt x="311944" y="738187"/>
                </a:lnTo>
                <a:lnTo>
                  <a:pt x="269082" y="638175"/>
                </a:lnTo>
                <a:lnTo>
                  <a:pt x="288132" y="619125"/>
                </a:lnTo>
                <a:lnTo>
                  <a:pt x="285750" y="602456"/>
                </a:lnTo>
                <a:lnTo>
                  <a:pt x="342900" y="531019"/>
                </a:lnTo>
                <a:lnTo>
                  <a:pt x="392907" y="521494"/>
                </a:lnTo>
                <a:lnTo>
                  <a:pt x="471488" y="461962"/>
                </a:lnTo>
                <a:lnTo>
                  <a:pt x="466725" y="428625"/>
                </a:lnTo>
                <a:lnTo>
                  <a:pt x="526257" y="314325"/>
                </a:lnTo>
                <a:lnTo>
                  <a:pt x="511969" y="300037"/>
                </a:lnTo>
                <a:lnTo>
                  <a:pt x="514350" y="257175"/>
                </a:lnTo>
                <a:lnTo>
                  <a:pt x="497682" y="240506"/>
                </a:lnTo>
                <a:lnTo>
                  <a:pt x="559594" y="180975"/>
                </a:lnTo>
                <a:lnTo>
                  <a:pt x="552450" y="88106"/>
                </a:lnTo>
                <a:lnTo>
                  <a:pt x="500063" y="78581"/>
                </a:lnTo>
                <a:lnTo>
                  <a:pt x="485775" y="100012"/>
                </a:lnTo>
                <a:lnTo>
                  <a:pt x="338138" y="28575"/>
                </a:lnTo>
                <a:lnTo>
                  <a:pt x="288132" y="71437"/>
                </a:lnTo>
                <a:lnTo>
                  <a:pt x="207169" y="35719"/>
                </a:lnTo>
                <a:lnTo>
                  <a:pt x="183357" y="0"/>
                </a:lnTo>
                <a:lnTo>
                  <a:pt x="111919" y="19050"/>
                </a:lnTo>
                <a:lnTo>
                  <a:pt x="95250" y="66675"/>
                </a:lnTo>
                <a:lnTo>
                  <a:pt x="59532" y="111919"/>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6338516" y="4216375"/>
            <a:ext cx="669925" cy="596900"/>
          </a:xfrm>
          <a:custGeom>
            <a:avLst/>
            <a:gdLst>
              <a:gd name="connsiteX0" fmla="*/ 559593 w 669131"/>
              <a:gd name="connsiteY0" fmla="*/ 69056 h 597694"/>
              <a:gd name="connsiteX1" fmla="*/ 497681 w 669131"/>
              <a:gd name="connsiteY1" fmla="*/ 88106 h 597694"/>
              <a:gd name="connsiteX2" fmla="*/ 490537 w 669131"/>
              <a:gd name="connsiteY2" fmla="*/ 76200 h 597694"/>
              <a:gd name="connsiteX3" fmla="*/ 428625 w 669131"/>
              <a:gd name="connsiteY3" fmla="*/ 107156 h 597694"/>
              <a:gd name="connsiteX4" fmla="*/ 373856 w 669131"/>
              <a:gd name="connsiteY4" fmla="*/ 107156 h 597694"/>
              <a:gd name="connsiteX5" fmla="*/ 354806 w 669131"/>
              <a:gd name="connsiteY5" fmla="*/ 83344 h 597694"/>
              <a:gd name="connsiteX6" fmla="*/ 371475 w 669131"/>
              <a:gd name="connsiteY6" fmla="*/ 42862 h 597694"/>
              <a:gd name="connsiteX7" fmla="*/ 319087 w 669131"/>
              <a:gd name="connsiteY7" fmla="*/ 2381 h 597694"/>
              <a:gd name="connsiteX8" fmla="*/ 269081 w 669131"/>
              <a:gd name="connsiteY8" fmla="*/ 0 h 597694"/>
              <a:gd name="connsiteX9" fmla="*/ 271462 w 669131"/>
              <a:gd name="connsiteY9" fmla="*/ 23812 h 597694"/>
              <a:gd name="connsiteX10" fmla="*/ 230981 w 669131"/>
              <a:gd name="connsiteY10" fmla="*/ 21431 h 597694"/>
              <a:gd name="connsiteX11" fmla="*/ 192881 w 669131"/>
              <a:gd name="connsiteY11" fmla="*/ 28575 h 597694"/>
              <a:gd name="connsiteX12" fmla="*/ 178593 w 669131"/>
              <a:gd name="connsiteY12" fmla="*/ 42862 h 597694"/>
              <a:gd name="connsiteX13" fmla="*/ 107156 w 669131"/>
              <a:gd name="connsiteY13" fmla="*/ 45244 h 597694"/>
              <a:gd name="connsiteX14" fmla="*/ 80962 w 669131"/>
              <a:gd name="connsiteY14" fmla="*/ 78581 h 597694"/>
              <a:gd name="connsiteX15" fmla="*/ 111918 w 669131"/>
              <a:gd name="connsiteY15" fmla="*/ 116681 h 597694"/>
              <a:gd name="connsiteX16" fmla="*/ 109537 w 669131"/>
              <a:gd name="connsiteY16" fmla="*/ 135731 h 597694"/>
              <a:gd name="connsiteX17" fmla="*/ 133350 w 669131"/>
              <a:gd name="connsiteY17" fmla="*/ 142875 h 597694"/>
              <a:gd name="connsiteX18" fmla="*/ 116681 w 669131"/>
              <a:gd name="connsiteY18" fmla="*/ 169069 h 597694"/>
              <a:gd name="connsiteX19" fmla="*/ 42862 w 669131"/>
              <a:gd name="connsiteY19" fmla="*/ 226219 h 597694"/>
              <a:gd name="connsiteX20" fmla="*/ 23812 w 669131"/>
              <a:gd name="connsiteY20" fmla="*/ 254794 h 597694"/>
              <a:gd name="connsiteX21" fmla="*/ 14287 w 669131"/>
              <a:gd name="connsiteY21" fmla="*/ 304800 h 597694"/>
              <a:gd name="connsiteX22" fmla="*/ 0 w 669131"/>
              <a:gd name="connsiteY22" fmla="*/ 335756 h 597694"/>
              <a:gd name="connsiteX23" fmla="*/ 21431 w 669131"/>
              <a:gd name="connsiteY23" fmla="*/ 378619 h 597694"/>
              <a:gd name="connsiteX24" fmla="*/ 57150 w 669131"/>
              <a:gd name="connsiteY24" fmla="*/ 378619 h 597694"/>
              <a:gd name="connsiteX25" fmla="*/ 54768 w 669131"/>
              <a:gd name="connsiteY25" fmla="*/ 388144 h 597694"/>
              <a:gd name="connsiteX26" fmla="*/ 2381 w 669131"/>
              <a:gd name="connsiteY26" fmla="*/ 423862 h 597694"/>
              <a:gd name="connsiteX27" fmla="*/ 9525 w 669131"/>
              <a:gd name="connsiteY27" fmla="*/ 497681 h 597694"/>
              <a:gd name="connsiteX28" fmla="*/ 38100 w 669131"/>
              <a:gd name="connsiteY28" fmla="*/ 595312 h 597694"/>
              <a:gd name="connsiteX29" fmla="*/ 80962 w 669131"/>
              <a:gd name="connsiteY29" fmla="*/ 578644 h 597694"/>
              <a:gd name="connsiteX30" fmla="*/ 88106 w 669131"/>
              <a:gd name="connsiteY30" fmla="*/ 540544 h 597694"/>
              <a:gd name="connsiteX31" fmla="*/ 128587 w 669131"/>
              <a:gd name="connsiteY31" fmla="*/ 528637 h 597694"/>
              <a:gd name="connsiteX32" fmla="*/ 140493 w 669131"/>
              <a:gd name="connsiteY32" fmla="*/ 554831 h 597694"/>
              <a:gd name="connsiteX33" fmla="*/ 164306 w 669131"/>
              <a:gd name="connsiteY33" fmla="*/ 557212 h 597694"/>
              <a:gd name="connsiteX34" fmla="*/ 202406 w 669131"/>
              <a:gd name="connsiteY34" fmla="*/ 597694 h 597694"/>
              <a:gd name="connsiteX35" fmla="*/ 264318 w 669131"/>
              <a:gd name="connsiteY35" fmla="*/ 583406 h 597694"/>
              <a:gd name="connsiteX36" fmla="*/ 290512 w 669131"/>
              <a:gd name="connsiteY36" fmla="*/ 538162 h 597694"/>
              <a:gd name="connsiteX37" fmla="*/ 314325 w 669131"/>
              <a:gd name="connsiteY37" fmla="*/ 535781 h 597694"/>
              <a:gd name="connsiteX38" fmla="*/ 335756 w 669131"/>
              <a:gd name="connsiteY38" fmla="*/ 490537 h 597694"/>
              <a:gd name="connsiteX39" fmla="*/ 390525 w 669131"/>
              <a:gd name="connsiteY39" fmla="*/ 504825 h 597694"/>
              <a:gd name="connsiteX40" fmla="*/ 419100 w 669131"/>
              <a:gd name="connsiteY40" fmla="*/ 459581 h 597694"/>
              <a:gd name="connsiteX41" fmla="*/ 473868 w 669131"/>
              <a:gd name="connsiteY41" fmla="*/ 452437 h 597694"/>
              <a:gd name="connsiteX42" fmla="*/ 478631 w 669131"/>
              <a:gd name="connsiteY42" fmla="*/ 476250 h 597694"/>
              <a:gd name="connsiteX43" fmla="*/ 500062 w 669131"/>
              <a:gd name="connsiteY43" fmla="*/ 483394 h 597694"/>
              <a:gd name="connsiteX44" fmla="*/ 507206 w 669131"/>
              <a:gd name="connsiteY44" fmla="*/ 554831 h 597694"/>
              <a:gd name="connsiteX45" fmla="*/ 528637 w 669131"/>
              <a:gd name="connsiteY45" fmla="*/ 550069 h 597694"/>
              <a:gd name="connsiteX46" fmla="*/ 566737 w 669131"/>
              <a:gd name="connsiteY46" fmla="*/ 595312 h 597694"/>
              <a:gd name="connsiteX47" fmla="*/ 585787 w 669131"/>
              <a:gd name="connsiteY47" fmla="*/ 576262 h 597694"/>
              <a:gd name="connsiteX48" fmla="*/ 642937 w 669131"/>
              <a:gd name="connsiteY48" fmla="*/ 590550 h 597694"/>
              <a:gd name="connsiteX49" fmla="*/ 654843 w 669131"/>
              <a:gd name="connsiteY49" fmla="*/ 550069 h 597694"/>
              <a:gd name="connsiteX50" fmla="*/ 669131 w 669131"/>
              <a:gd name="connsiteY50" fmla="*/ 476250 h 597694"/>
              <a:gd name="connsiteX51" fmla="*/ 647700 w 669131"/>
              <a:gd name="connsiteY51" fmla="*/ 342900 h 597694"/>
              <a:gd name="connsiteX52" fmla="*/ 578643 w 669131"/>
              <a:gd name="connsiteY52" fmla="*/ 333375 h 597694"/>
              <a:gd name="connsiteX53" fmla="*/ 545306 w 669131"/>
              <a:gd name="connsiteY53" fmla="*/ 292894 h 597694"/>
              <a:gd name="connsiteX54" fmla="*/ 578643 w 669131"/>
              <a:gd name="connsiteY54" fmla="*/ 254794 h 597694"/>
              <a:gd name="connsiteX55" fmla="*/ 576262 w 669131"/>
              <a:gd name="connsiteY55" fmla="*/ 230981 h 597694"/>
              <a:gd name="connsiteX56" fmla="*/ 585787 w 669131"/>
              <a:gd name="connsiteY56" fmla="*/ 176212 h 597694"/>
              <a:gd name="connsiteX57" fmla="*/ 559593 w 669131"/>
              <a:gd name="connsiteY57" fmla="*/ 69056 h 59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69131" h="597694">
                <a:moveTo>
                  <a:pt x="559593" y="69056"/>
                </a:moveTo>
                <a:lnTo>
                  <a:pt x="497681" y="88106"/>
                </a:lnTo>
                <a:lnTo>
                  <a:pt x="490537" y="76200"/>
                </a:lnTo>
                <a:lnTo>
                  <a:pt x="428625" y="107156"/>
                </a:lnTo>
                <a:lnTo>
                  <a:pt x="373856" y="107156"/>
                </a:lnTo>
                <a:lnTo>
                  <a:pt x="354806" y="83344"/>
                </a:lnTo>
                <a:lnTo>
                  <a:pt x="371475" y="42862"/>
                </a:lnTo>
                <a:lnTo>
                  <a:pt x="319087" y="2381"/>
                </a:lnTo>
                <a:lnTo>
                  <a:pt x="269081" y="0"/>
                </a:lnTo>
                <a:lnTo>
                  <a:pt x="271462" y="23812"/>
                </a:lnTo>
                <a:lnTo>
                  <a:pt x="230981" y="21431"/>
                </a:lnTo>
                <a:lnTo>
                  <a:pt x="192881" y="28575"/>
                </a:lnTo>
                <a:lnTo>
                  <a:pt x="178593" y="42862"/>
                </a:lnTo>
                <a:lnTo>
                  <a:pt x="107156" y="45244"/>
                </a:lnTo>
                <a:lnTo>
                  <a:pt x="80962" y="78581"/>
                </a:lnTo>
                <a:lnTo>
                  <a:pt x="111918" y="116681"/>
                </a:lnTo>
                <a:lnTo>
                  <a:pt x="109537" y="135731"/>
                </a:lnTo>
                <a:lnTo>
                  <a:pt x="133350" y="142875"/>
                </a:lnTo>
                <a:lnTo>
                  <a:pt x="116681" y="169069"/>
                </a:lnTo>
                <a:lnTo>
                  <a:pt x="42862" y="226219"/>
                </a:lnTo>
                <a:lnTo>
                  <a:pt x="23812" y="254794"/>
                </a:lnTo>
                <a:lnTo>
                  <a:pt x="14287" y="304800"/>
                </a:lnTo>
                <a:lnTo>
                  <a:pt x="0" y="335756"/>
                </a:lnTo>
                <a:lnTo>
                  <a:pt x="21431" y="378619"/>
                </a:lnTo>
                <a:lnTo>
                  <a:pt x="57150" y="378619"/>
                </a:lnTo>
                <a:lnTo>
                  <a:pt x="54768" y="388144"/>
                </a:lnTo>
                <a:lnTo>
                  <a:pt x="2381" y="423862"/>
                </a:lnTo>
                <a:lnTo>
                  <a:pt x="9525" y="497681"/>
                </a:lnTo>
                <a:lnTo>
                  <a:pt x="38100" y="595312"/>
                </a:lnTo>
                <a:lnTo>
                  <a:pt x="80962" y="578644"/>
                </a:lnTo>
                <a:lnTo>
                  <a:pt x="88106" y="540544"/>
                </a:lnTo>
                <a:lnTo>
                  <a:pt x="128587" y="528637"/>
                </a:lnTo>
                <a:lnTo>
                  <a:pt x="140493" y="554831"/>
                </a:lnTo>
                <a:lnTo>
                  <a:pt x="164306" y="557212"/>
                </a:lnTo>
                <a:lnTo>
                  <a:pt x="202406" y="597694"/>
                </a:lnTo>
                <a:lnTo>
                  <a:pt x="264318" y="583406"/>
                </a:lnTo>
                <a:lnTo>
                  <a:pt x="290512" y="538162"/>
                </a:lnTo>
                <a:lnTo>
                  <a:pt x="314325" y="535781"/>
                </a:lnTo>
                <a:lnTo>
                  <a:pt x="335756" y="490537"/>
                </a:lnTo>
                <a:lnTo>
                  <a:pt x="390525" y="504825"/>
                </a:lnTo>
                <a:lnTo>
                  <a:pt x="419100" y="459581"/>
                </a:lnTo>
                <a:lnTo>
                  <a:pt x="473868" y="452437"/>
                </a:lnTo>
                <a:lnTo>
                  <a:pt x="478631" y="476250"/>
                </a:lnTo>
                <a:lnTo>
                  <a:pt x="500062" y="483394"/>
                </a:lnTo>
                <a:lnTo>
                  <a:pt x="507206" y="554831"/>
                </a:lnTo>
                <a:lnTo>
                  <a:pt x="528637" y="550069"/>
                </a:lnTo>
                <a:lnTo>
                  <a:pt x="566737" y="595312"/>
                </a:lnTo>
                <a:lnTo>
                  <a:pt x="585787" y="576262"/>
                </a:lnTo>
                <a:lnTo>
                  <a:pt x="642937" y="590550"/>
                </a:lnTo>
                <a:lnTo>
                  <a:pt x="654843" y="550069"/>
                </a:lnTo>
                <a:lnTo>
                  <a:pt x="669131" y="476250"/>
                </a:lnTo>
                <a:lnTo>
                  <a:pt x="647700" y="342900"/>
                </a:lnTo>
                <a:lnTo>
                  <a:pt x="578643" y="333375"/>
                </a:lnTo>
                <a:lnTo>
                  <a:pt x="545306" y="292894"/>
                </a:lnTo>
                <a:lnTo>
                  <a:pt x="578643" y="254794"/>
                </a:lnTo>
                <a:lnTo>
                  <a:pt x="576262" y="230981"/>
                </a:lnTo>
                <a:lnTo>
                  <a:pt x="585787" y="176212"/>
                </a:lnTo>
                <a:lnTo>
                  <a:pt x="559593" y="69056"/>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6373441" y="4673575"/>
            <a:ext cx="631825" cy="906462"/>
          </a:xfrm>
          <a:custGeom>
            <a:avLst/>
            <a:gdLst>
              <a:gd name="connsiteX0" fmla="*/ 0 w 631032"/>
              <a:gd name="connsiteY0" fmla="*/ 142875 h 907256"/>
              <a:gd name="connsiteX1" fmla="*/ 111919 w 631032"/>
              <a:gd name="connsiteY1" fmla="*/ 261937 h 907256"/>
              <a:gd name="connsiteX2" fmla="*/ 142875 w 631032"/>
              <a:gd name="connsiteY2" fmla="*/ 345281 h 907256"/>
              <a:gd name="connsiteX3" fmla="*/ 159544 w 631032"/>
              <a:gd name="connsiteY3" fmla="*/ 361950 h 907256"/>
              <a:gd name="connsiteX4" fmla="*/ 150019 w 631032"/>
              <a:gd name="connsiteY4" fmla="*/ 395287 h 907256"/>
              <a:gd name="connsiteX5" fmla="*/ 161925 w 631032"/>
              <a:gd name="connsiteY5" fmla="*/ 419100 h 907256"/>
              <a:gd name="connsiteX6" fmla="*/ 152400 w 631032"/>
              <a:gd name="connsiteY6" fmla="*/ 445294 h 907256"/>
              <a:gd name="connsiteX7" fmla="*/ 176213 w 631032"/>
              <a:gd name="connsiteY7" fmla="*/ 476250 h 907256"/>
              <a:gd name="connsiteX8" fmla="*/ 161925 w 631032"/>
              <a:gd name="connsiteY8" fmla="*/ 504825 h 907256"/>
              <a:gd name="connsiteX9" fmla="*/ 202407 w 631032"/>
              <a:gd name="connsiteY9" fmla="*/ 511969 h 907256"/>
              <a:gd name="connsiteX10" fmla="*/ 166688 w 631032"/>
              <a:gd name="connsiteY10" fmla="*/ 552450 h 907256"/>
              <a:gd name="connsiteX11" fmla="*/ 183357 w 631032"/>
              <a:gd name="connsiteY11" fmla="*/ 592931 h 907256"/>
              <a:gd name="connsiteX12" fmla="*/ 219075 w 631032"/>
              <a:gd name="connsiteY12" fmla="*/ 640556 h 907256"/>
              <a:gd name="connsiteX13" fmla="*/ 207169 w 631032"/>
              <a:gd name="connsiteY13" fmla="*/ 723900 h 907256"/>
              <a:gd name="connsiteX14" fmla="*/ 235744 w 631032"/>
              <a:gd name="connsiteY14" fmla="*/ 764381 h 907256"/>
              <a:gd name="connsiteX15" fmla="*/ 297657 w 631032"/>
              <a:gd name="connsiteY15" fmla="*/ 800100 h 907256"/>
              <a:gd name="connsiteX16" fmla="*/ 319088 w 631032"/>
              <a:gd name="connsiteY16" fmla="*/ 869156 h 907256"/>
              <a:gd name="connsiteX17" fmla="*/ 357188 w 631032"/>
              <a:gd name="connsiteY17" fmla="*/ 876300 h 907256"/>
              <a:gd name="connsiteX18" fmla="*/ 364332 w 631032"/>
              <a:gd name="connsiteY18" fmla="*/ 907256 h 907256"/>
              <a:gd name="connsiteX19" fmla="*/ 407194 w 631032"/>
              <a:gd name="connsiteY19" fmla="*/ 854869 h 907256"/>
              <a:gd name="connsiteX20" fmla="*/ 471488 w 631032"/>
              <a:gd name="connsiteY20" fmla="*/ 888206 h 907256"/>
              <a:gd name="connsiteX21" fmla="*/ 538163 w 631032"/>
              <a:gd name="connsiteY21" fmla="*/ 873919 h 907256"/>
              <a:gd name="connsiteX22" fmla="*/ 526257 w 631032"/>
              <a:gd name="connsiteY22" fmla="*/ 854869 h 907256"/>
              <a:gd name="connsiteX23" fmla="*/ 566738 w 631032"/>
              <a:gd name="connsiteY23" fmla="*/ 795337 h 907256"/>
              <a:gd name="connsiteX24" fmla="*/ 554832 w 631032"/>
              <a:gd name="connsiteY24" fmla="*/ 731044 h 907256"/>
              <a:gd name="connsiteX25" fmla="*/ 585788 w 631032"/>
              <a:gd name="connsiteY25" fmla="*/ 726281 h 907256"/>
              <a:gd name="connsiteX26" fmla="*/ 590550 w 631032"/>
              <a:gd name="connsiteY26" fmla="*/ 685800 h 907256"/>
              <a:gd name="connsiteX27" fmla="*/ 595313 w 631032"/>
              <a:gd name="connsiteY27" fmla="*/ 657225 h 907256"/>
              <a:gd name="connsiteX28" fmla="*/ 626269 w 631032"/>
              <a:gd name="connsiteY28" fmla="*/ 645319 h 907256"/>
              <a:gd name="connsiteX29" fmla="*/ 623888 w 631032"/>
              <a:gd name="connsiteY29" fmla="*/ 628650 h 907256"/>
              <a:gd name="connsiteX30" fmla="*/ 619125 w 631032"/>
              <a:gd name="connsiteY30" fmla="*/ 566737 h 907256"/>
              <a:gd name="connsiteX31" fmla="*/ 616744 w 631032"/>
              <a:gd name="connsiteY31" fmla="*/ 559594 h 907256"/>
              <a:gd name="connsiteX32" fmla="*/ 616744 w 631032"/>
              <a:gd name="connsiteY32" fmla="*/ 542925 h 907256"/>
              <a:gd name="connsiteX33" fmla="*/ 611982 w 631032"/>
              <a:gd name="connsiteY33" fmla="*/ 490537 h 907256"/>
              <a:gd name="connsiteX34" fmla="*/ 623888 w 631032"/>
              <a:gd name="connsiteY34" fmla="*/ 485775 h 907256"/>
              <a:gd name="connsiteX35" fmla="*/ 631032 w 631032"/>
              <a:gd name="connsiteY35" fmla="*/ 438150 h 907256"/>
              <a:gd name="connsiteX36" fmla="*/ 578644 w 631032"/>
              <a:gd name="connsiteY36" fmla="*/ 392906 h 907256"/>
              <a:gd name="connsiteX37" fmla="*/ 576263 w 631032"/>
              <a:gd name="connsiteY37" fmla="*/ 316706 h 907256"/>
              <a:gd name="connsiteX38" fmla="*/ 552450 w 631032"/>
              <a:gd name="connsiteY38" fmla="*/ 261937 h 907256"/>
              <a:gd name="connsiteX39" fmla="*/ 535782 w 631032"/>
              <a:gd name="connsiteY39" fmla="*/ 269081 h 907256"/>
              <a:gd name="connsiteX40" fmla="*/ 502444 w 631032"/>
              <a:gd name="connsiteY40" fmla="*/ 233362 h 907256"/>
              <a:gd name="connsiteX41" fmla="*/ 492919 w 631032"/>
              <a:gd name="connsiteY41" fmla="*/ 169069 h 907256"/>
              <a:gd name="connsiteX42" fmla="*/ 531019 w 631032"/>
              <a:gd name="connsiteY42" fmla="*/ 145256 h 907256"/>
              <a:gd name="connsiteX43" fmla="*/ 495300 w 631032"/>
              <a:gd name="connsiteY43" fmla="*/ 97631 h 907256"/>
              <a:gd name="connsiteX44" fmla="*/ 476250 w 631032"/>
              <a:gd name="connsiteY44" fmla="*/ 97631 h 907256"/>
              <a:gd name="connsiteX45" fmla="*/ 469107 w 631032"/>
              <a:gd name="connsiteY45" fmla="*/ 30956 h 907256"/>
              <a:gd name="connsiteX46" fmla="*/ 435769 w 631032"/>
              <a:gd name="connsiteY46" fmla="*/ 16669 h 907256"/>
              <a:gd name="connsiteX47" fmla="*/ 435769 w 631032"/>
              <a:gd name="connsiteY47" fmla="*/ 16669 h 907256"/>
              <a:gd name="connsiteX48" fmla="*/ 390525 w 631032"/>
              <a:gd name="connsiteY48" fmla="*/ 0 h 907256"/>
              <a:gd name="connsiteX49" fmla="*/ 335757 w 631032"/>
              <a:gd name="connsiteY49" fmla="*/ 47625 h 907256"/>
              <a:gd name="connsiteX50" fmla="*/ 297657 w 631032"/>
              <a:gd name="connsiteY50" fmla="*/ 35719 h 907256"/>
              <a:gd name="connsiteX51" fmla="*/ 278607 w 631032"/>
              <a:gd name="connsiteY51" fmla="*/ 76200 h 907256"/>
              <a:gd name="connsiteX52" fmla="*/ 264319 w 631032"/>
              <a:gd name="connsiteY52" fmla="*/ 85725 h 907256"/>
              <a:gd name="connsiteX53" fmla="*/ 226219 w 631032"/>
              <a:gd name="connsiteY53" fmla="*/ 130969 h 907256"/>
              <a:gd name="connsiteX54" fmla="*/ 169069 w 631032"/>
              <a:gd name="connsiteY54" fmla="*/ 140494 h 907256"/>
              <a:gd name="connsiteX55" fmla="*/ 130969 w 631032"/>
              <a:gd name="connsiteY55" fmla="*/ 102394 h 907256"/>
              <a:gd name="connsiteX56" fmla="*/ 104775 w 631032"/>
              <a:gd name="connsiteY56" fmla="*/ 104775 h 907256"/>
              <a:gd name="connsiteX57" fmla="*/ 95250 w 631032"/>
              <a:gd name="connsiteY57" fmla="*/ 78581 h 907256"/>
              <a:gd name="connsiteX58" fmla="*/ 57150 w 631032"/>
              <a:gd name="connsiteY58" fmla="*/ 88106 h 907256"/>
              <a:gd name="connsiteX59" fmla="*/ 0 w 631032"/>
              <a:gd name="connsiteY59" fmla="*/ 142875 h 90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31032" h="907256">
                <a:moveTo>
                  <a:pt x="0" y="142875"/>
                </a:moveTo>
                <a:lnTo>
                  <a:pt x="111919" y="261937"/>
                </a:lnTo>
                <a:lnTo>
                  <a:pt x="142875" y="345281"/>
                </a:lnTo>
                <a:lnTo>
                  <a:pt x="159544" y="361950"/>
                </a:lnTo>
                <a:lnTo>
                  <a:pt x="150019" y="395287"/>
                </a:lnTo>
                <a:lnTo>
                  <a:pt x="161925" y="419100"/>
                </a:lnTo>
                <a:lnTo>
                  <a:pt x="152400" y="445294"/>
                </a:lnTo>
                <a:lnTo>
                  <a:pt x="176213" y="476250"/>
                </a:lnTo>
                <a:lnTo>
                  <a:pt x="161925" y="504825"/>
                </a:lnTo>
                <a:lnTo>
                  <a:pt x="202407" y="511969"/>
                </a:lnTo>
                <a:lnTo>
                  <a:pt x="166688" y="552450"/>
                </a:lnTo>
                <a:lnTo>
                  <a:pt x="183357" y="592931"/>
                </a:lnTo>
                <a:lnTo>
                  <a:pt x="219075" y="640556"/>
                </a:lnTo>
                <a:lnTo>
                  <a:pt x="207169" y="723900"/>
                </a:lnTo>
                <a:lnTo>
                  <a:pt x="235744" y="764381"/>
                </a:lnTo>
                <a:lnTo>
                  <a:pt x="297657" y="800100"/>
                </a:lnTo>
                <a:lnTo>
                  <a:pt x="319088" y="869156"/>
                </a:lnTo>
                <a:lnTo>
                  <a:pt x="357188" y="876300"/>
                </a:lnTo>
                <a:lnTo>
                  <a:pt x="364332" y="907256"/>
                </a:lnTo>
                <a:lnTo>
                  <a:pt x="407194" y="854869"/>
                </a:lnTo>
                <a:lnTo>
                  <a:pt x="471488" y="888206"/>
                </a:lnTo>
                <a:lnTo>
                  <a:pt x="538163" y="873919"/>
                </a:lnTo>
                <a:lnTo>
                  <a:pt x="526257" y="854869"/>
                </a:lnTo>
                <a:lnTo>
                  <a:pt x="566738" y="795337"/>
                </a:lnTo>
                <a:lnTo>
                  <a:pt x="554832" y="731044"/>
                </a:lnTo>
                <a:lnTo>
                  <a:pt x="585788" y="726281"/>
                </a:lnTo>
                <a:lnTo>
                  <a:pt x="590550" y="685800"/>
                </a:lnTo>
                <a:lnTo>
                  <a:pt x="595313" y="657225"/>
                </a:lnTo>
                <a:lnTo>
                  <a:pt x="626269" y="645319"/>
                </a:lnTo>
                <a:lnTo>
                  <a:pt x="623888" y="628650"/>
                </a:lnTo>
                <a:lnTo>
                  <a:pt x="619125" y="566737"/>
                </a:lnTo>
                <a:lnTo>
                  <a:pt x="616744" y="559594"/>
                </a:lnTo>
                <a:lnTo>
                  <a:pt x="616744" y="542925"/>
                </a:lnTo>
                <a:lnTo>
                  <a:pt x="611982" y="490537"/>
                </a:lnTo>
                <a:lnTo>
                  <a:pt x="623888" y="485775"/>
                </a:lnTo>
                <a:lnTo>
                  <a:pt x="631032" y="438150"/>
                </a:lnTo>
                <a:lnTo>
                  <a:pt x="578644" y="392906"/>
                </a:lnTo>
                <a:cubicBezTo>
                  <a:pt x="577850" y="367506"/>
                  <a:pt x="577057" y="342106"/>
                  <a:pt x="576263" y="316706"/>
                </a:cubicBezTo>
                <a:lnTo>
                  <a:pt x="552450" y="261937"/>
                </a:lnTo>
                <a:lnTo>
                  <a:pt x="535782" y="269081"/>
                </a:lnTo>
                <a:lnTo>
                  <a:pt x="502444" y="233362"/>
                </a:lnTo>
                <a:lnTo>
                  <a:pt x="492919" y="169069"/>
                </a:lnTo>
                <a:lnTo>
                  <a:pt x="531019" y="145256"/>
                </a:lnTo>
                <a:lnTo>
                  <a:pt x="495300" y="97631"/>
                </a:lnTo>
                <a:lnTo>
                  <a:pt x="476250" y="97631"/>
                </a:lnTo>
                <a:lnTo>
                  <a:pt x="469107" y="30956"/>
                </a:lnTo>
                <a:lnTo>
                  <a:pt x="435769" y="16669"/>
                </a:lnTo>
                <a:lnTo>
                  <a:pt x="435769" y="16669"/>
                </a:lnTo>
                <a:lnTo>
                  <a:pt x="390525" y="0"/>
                </a:lnTo>
                <a:lnTo>
                  <a:pt x="335757" y="47625"/>
                </a:lnTo>
                <a:lnTo>
                  <a:pt x="297657" y="35719"/>
                </a:lnTo>
                <a:lnTo>
                  <a:pt x="278607" y="76200"/>
                </a:lnTo>
                <a:lnTo>
                  <a:pt x="264319" y="85725"/>
                </a:lnTo>
                <a:lnTo>
                  <a:pt x="226219" y="130969"/>
                </a:lnTo>
                <a:lnTo>
                  <a:pt x="169069" y="140494"/>
                </a:lnTo>
                <a:lnTo>
                  <a:pt x="130969" y="102394"/>
                </a:lnTo>
                <a:lnTo>
                  <a:pt x="104775" y="104775"/>
                </a:lnTo>
                <a:lnTo>
                  <a:pt x="95250" y="78581"/>
                </a:lnTo>
                <a:lnTo>
                  <a:pt x="57150" y="88106"/>
                </a:lnTo>
                <a:lnTo>
                  <a:pt x="0" y="142875"/>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5" name="Freeform 74"/>
          <p:cNvSpPr/>
          <p:nvPr/>
        </p:nvSpPr>
        <p:spPr>
          <a:xfrm>
            <a:off x="5916241" y="5399062"/>
            <a:ext cx="1035050" cy="579438"/>
          </a:xfrm>
          <a:custGeom>
            <a:avLst/>
            <a:gdLst>
              <a:gd name="connsiteX0" fmla="*/ 40482 w 1033463"/>
              <a:gd name="connsiteY0" fmla="*/ 188119 h 578644"/>
              <a:gd name="connsiteX1" fmla="*/ 0 w 1033463"/>
              <a:gd name="connsiteY1" fmla="*/ 273844 h 578644"/>
              <a:gd name="connsiteX2" fmla="*/ 76200 w 1033463"/>
              <a:gd name="connsiteY2" fmla="*/ 278606 h 578644"/>
              <a:gd name="connsiteX3" fmla="*/ 80963 w 1033463"/>
              <a:gd name="connsiteY3" fmla="*/ 316706 h 578644"/>
              <a:gd name="connsiteX4" fmla="*/ 114300 w 1033463"/>
              <a:gd name="connsiteY4" fmla="*/ 328613 h 578644"/>
              <a:gd name="connsiteX5" fmla="*/ 123825 w 1033463"/>
              <a:gd name="connsiteY5" fmla="*/ 414338 h 578644"/>
              <a:gd name="connsiteX6" fmla="*/ 171450 w 1033463"/>
              <a:gd name="connsiteY6" fmla="*/ 447675 h 578644"/>
              <a:gd name="connsiteX7" fmla="*/ 207169 w 1033463"/>
              <a:gd name="connsiteY7" fmla="*/ 497681 h 578644"/>
              <a:gd name="connsiteX8" fmla="*/ 238125 w 1033463"/>
              <a:gd name="connsiteY8" fmla="*/ 526256 h 578644"/>
              <a:gd name="connsiteX9" fmla="*/ 233363 w 1033463"/>
              <a:gd name="connsiteY9" fmla="*/ 502444 h 578644"/>
              <a:gd name="connsiteX10" fmla="*/ 261938 w 1033463"/>
              <a:gd name="connsiteY10" fmla="*/ 478631 h 578644"/>
              <a:gd name="connsiteX11" fmla="*/ 264319 w 1033463"/>
              <a:gd name="connsiteY11" fmla="*/ 407194 h 578644"/>
              <a:gd name="connsiteX12" fmla="*/ 247650 w 1033463"/>
              <a:gd name="connsiteY12" fmla="*/ 381000 h 578644"/>
              <a:gd name="connsiteX13" fmla="*/ 254794 w 1033463"/>
              <a:gd name="connsiteY13" fmla="*/ 340519 h 578644"/>
              <a:gd name="connsiteX14" fmla="*/ 266700 w 1033463"/>
              <a:gd name="connsiteY14" fmla="*/ 297656 h 578644"/>
              <a:gd name="connsiteX15" fmla="*/ 238125 w 1033463"/>
              <a:gd name="connsiteY15" fmla="*/ 388144 h 578644"/>
              <a:gd name="connsiteX16" fmla="*/ 271463 w 1033463"/>
              <a:gd name="connsiteY16" fmla="*/ 423863 h 578644"/>
              <a:gd name="connsiteX17" fmla="*/ 259557 w 1033463"/>
              <a:gd name="connsiteY17" fmla="*/ 476250 h 578644"/>
              <a:gd name="connsiteX18" fmla="*/ 238125 w 1033463"/>
              <a:gd name="connsiteY18" fmla="*/ 492919 h 578644"/>
              <a:gd name="connsiteX19" fmla="*/ 264319 w 1033463"/>
              <a:gd name="connsiteY19" fmla="*/ 566738 h 578644"/>
              <a:gd name="connsiteX20" fmla="*/ 338138 w 1033463"/>
              <a:gd name="connsiteY20" fmla="*/ 571500 h 578644"/>
              <a:gd name="connsiteX21" fmla="*/ 369094 w 1033463"/>
              <a:gd name="connsiteY21" fmla="*/ 578644 h 578644"/>
              <a:gd name="connsiteX22" fmla="*/ 376238 w 1033463"/>
              <a:gd name="connsiteY22" fmla="*/ 538163 h 578644"/>
              <a:gd name="connsiteX23" fmla="*/ 478632 w 1033463"/>
              <a:gd name="connsiteY23" fmla="*/ 509588 h 578644"/>
              <a:gd name="connsiteX24" fmla="*/ 509588 w 1033463"/>
              <a:gd name="connsiteY24" fmla="*/ 431006 h 578644"/>
              <a:gd name="connsiteX25" fmla="*/ 411957 w 1033463"/>
              <a:gd name="connsiteY25" fmla="*/ 419100 h 578644"/>
              <a:gd name="connsiteX26" fmla="*/ 447675 w 1033463"/>
              <a:gd name="connsiteY26" fmla="*/ 371475 h 578644"/>
              <a:gd name="connsiteX27" fmla="*/ 481013 w 1033463"/>
              <a:gd name="connsiteY27" fmla="*/ 371475 h 578644"/>
              <a:gd name="connsiteX28" fmla="*/ 502444 w 1033463"/>
              <a:gd name="connsiteY28" fmla="*/ 373856 h 578644"/>
              <a:gd name="connsiteX29" fmla="*/ 523875 w 1033463"/>
              <a:gd name="connsiteY29" fmla="*/ 404813 h 578644"/>
              <a:gd name="connsiteX30" fmla="*/ 540544 w 1033463"/>
              <a:gd name="connsiteY30" fmla="*/ 359569 h 578644"/>
              <a:gd name="connsiteX31" fmla="*/ 561975 w 1033463"/>
              <a:gd name="connsiteY31" fmla="*/ 357188 h 578644"/>
              <a:gd name="connsiteX32" fmla="*/ 588169 w 1033463"/>
              <a:gd name="connsiteY32" fmla="*/ 357188 h 578644"/>
              <a:gd name="connsiteX33" fmla="*/ 757238 w 1033463"/>
              <a:gd name="connsiteY33" fmla="*/ 309563 h 578644"/>
              <a:gd name="connsiteX34" fmla="*/ 819150 w 1033463"/>
              <a:gd name="connsiteY34" fmla="*/ 328613 h 578644"/>
              <a:gd name="connsiteX35" fmla="*/ 912019 w 1033463"/>
              <a:gd name="connsiteY35" fmla="*/ 280988 h 578644"/>
              <a:gd name="connsiteX36" fmla="*/ 926307 w 1033463"/>
              <a:gd name="connsiteY36" fmla="*/ 285750 h 578644"/>
              <a:gd name="connsiteX37" fmla="*/ 912019 w 1033463"/>
              <a:gd name="connsiteY37" fmla="*/ 330994 h 578644"/>
              <a:gd name="connsiteX38" fmla="*/ 964407 w 1033463"/>
              <a:gd name="connsiteY38" fmla="*/ 323850 h 578644"/>
              <a:gd name="connsiteX39" fmla="*/ 973932 w 1033463"/>
              <a:gd name="connsiteY39" fmla="*/ 330994 h 578644"/>
              <a:gd name="connsiteX40" fmla="*/ 997744 w 1033463"/>
              <a:gd name="connsiteY40" fmla="*/ 314325 h 578644"/>
              <a:gd name="connsiteX41" fmla="*/ 1026319 w 1033463"/>
              <a:gd name="connsiteY41" fmla="*/ 276225 h 578644"/>
              <a:gd name="connsiteX42" fmla="*/ 1026319 w 1033463"/>
              <a:gd name="connsiteY42" fmla="*/ 242888 h 578644"/>
              <a:gd name="connsiteX43" fmla="*/ 1033463 w 1033463"/>
              <a:gd name="connsiteY43" fmla="*/ 190500 h 578644"/>
              <a:gd name="connsiteX44" fmla="*/ 1000125 w 1033463"/>
              <a:gd name="connsiteY44" fmla="*/ 145256 h 578644"/>
              <a:gd name="connsiteX45" fmla="*/ 923925 w 1033463"/>
              <a:gd name="connsiteY45" fmla="*/ 159544 h 578644"/>
              <a:gd name="connsiteX46" fmla="*/ 857250 w 1033463"/>
              <a:gd name="connsiteY46" fmla="*/ 128588 h 578644"/>
              <a:gd name="connsiteX47" fmla="*/ 821532 w 1033463"/>
              <a:gd name="connsiteY47" fmla="*/ 188119 h 578644"/>
              <a:gd name="connsiteX48" fmla="*/ 812007 w 1033463"/>
              <a:gd name="connsiteY48" fmla="*/ 147638 h 578644"/>
              <a:gd name="connsiteX49" fmla="*/ 769144 w 1033463"/>
              <a:gd name="connsiteY49" fmla="*/ 150019 h 578644"/>
              <a:gd name="connsiteX50" fmla="*/ 745332 w 1033463"/>
              <a:gd name="connsiteY50" fmla="*/ 64294 h 578644"/>
              <a:gd name="connsiteX51" fmla="*/ 700088 w 1033463"/>
              <a:gd name="connsiteY51" fmla="*/ 40481 h 578644"/>
              <a:gd name="connsiteX52" fmla="*/ 671513 w 1033463"/>
              <a:gd name="connsiteY52" fmla="*/ 7144 h 578644"/>
              <a:gd name="connsiteX53" fmla="*/ 604838 w 1033463"/>
              <a:gd name="connsiteY53" fmla="*/ 26194 h 578644"/>
              <a:gd name="connsiteX54" fmla="*/ 564357 w 1033463"/>
              <a:gd name="connsiteY54" fmla="*/ 0 h 578644"/>
              <a:gd name="connsiteX55" fmla="*/ 476250 w 1033463"/>
              <a:gd name="connsiteY55" fmla="*/ 0 h 578644"/>
              <a:gd name="connsiteX56" fmla="*/ 376238 w 1033463"/>
              <a:gd name="connsiteY56" fmla="*/ 4763 h 578644"/>
              <a:gd name="connsiteX57" fmla="*/ 326232 w 1033463"/>
              <a:gd name="connsiteY57" fmla="*/ 11906 h 578644"/>
              <a:gd name="connsiteX58" fmla="*/ 323850 w 1033463"/>
              <a:gd name="connsiteY58" fmla="*/ 71438 h 578644"/>
              <a:gd name="connsiteX59" fmla="*/ 357188 w 1033463"/>
              <a:gd name="connsiteY59" fmla="*/ 126206 h 578644"/>
              <a:gd name="connsiteX60" fmla="*/ 357188 w 1033463"/>
              <a:gd name="connsiteY60" fmla="*/ 176213 h 578644"/>
              <a:gd name="connsiteX61" fmla="*/ 316707 w 1033463"/>
              <a:gd name="connsiteY61" fmla="*/ 178594 h 578644"/>
              <a:gd name="connsiteX62" fmla="*/ 297657 w 1033463"/>
              <a:gd name="connsiteY62" fmla="*/ 190500 h 578644"/>
              <a:gd name="connsiteX63" fmla="*/ 283369 w 1033463"/>
              <a:gd name="connsiteY63" fmla="*/ 171450 h 578644"/>
              <a:gd name="connsiteX64" fmla="*/ 214313 w 1033463"/>
              <a:gd name="connsiteY64" fmla="*/ 178594 h 578644"/>
              <a:gd name="connsiteX65" fmla="*/ 195263 w 1033463"/>
              <a:gd name="connsiteY65" fmla="*/ 128588 h 578644"/>
              <a:gd name="connsiteX66" fmla="*/ 159544 w 1033463"/>
              <a:gd name="connsiteY66" fmla="*/ 138113 h 578644"/>
              <a:gd name="connsiteX67" fmla="*/ 138113 w 1033463"/>
              <a:gd name="connsiteY67" fmla="*/ 195263 h 578644"/>
              <a:gd name="connsiteX68" fmla="*/ 40482 w 1033463"/>
              <a:gd name="connsiteY68" fmla="*/ 188119 h 57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33463" h="578644">
                <a:moveTo>
                  <a:pt x="40482" y="188119"/>
                </a:moveTo>
                <a:lnTo>
                  <a:pt x="0" y="273844"/>
                </a:lnTo>
                <a:lnTo>
                  <a:pt x="76200" y="278606"/>
                </a:lnTo>
                <a:lnTo>
                  <a:pt x="80963" y="316706"/>
                </a:lnTo>
                <a:lnTo>
                  <a:pt x="114300" y="328613"/>
                </a:lnTo>
                <a:lnTo>
                  <a:pt x="123825" y="414338"/>
                </a:lnTo>
                <a:lnTo>
                  <a:pt x="171450" y="447675"/>
                </a:lnTo>
                <a:lnTo>
                  <a:pt x="207169" y="497681"/>
                </a:lnTo>
                <a:lnTo>
                  <a:pt x="238125" y="526256"/>
                </a:lnTo>
                <a:lnTo>
                  <a:pt x="233363" y="502444"/>
                </a:lnTo>
                <a:lnTo>
                  <a:pt x="261938" y="478631"/>
                </a:lnTo>
                <a:cubicBezTo>
                  <a:pt x="262732" y="454819"/>
                  <a:pt x="263525" y="431006"/>
                  <a:pt x="264319" y="407194"/>
                </a:cubicBezTo>
                <a:lnTo>
                  <a:pt x="247650" y="381000"/>
                </a:lnTo>
                <a:lnTo>
                  <a:pt x="254794" y="340519"/>
                </a:lnTo>
                <a:lnTo>
                  <a:pt x="266700" y="297656"/>
                </a:lnTo>
                <a:lnTo>
                  <a:pt x="238125" y="388144"/>
                </a:lnTo>
                <a:lnTo>
                  <a:pt x="271463" y="423863"/>
                </a:lnTo>
                <a:lnTo>
                  <a:pt x="259557" y="476250"/>
                </a:lnTo>
                <a:lnTo>
                  <a:pt x="238125" y="492919"/>
                </a:lnTo>
                <a:lnTo>
                  <a:pt x="264319" y="566738"/>
                </a:lnTo>
                <a:lnTo>
                  <a:pt x="338138" y="571500"/>
                </a:lnTo>
                <a:lnTo>
                  <a:pt x="369094" y="578644"/>
                </a:lnTo>
                <a:lnTo>
                  <a:pt x="376238" y="538163"/>
                </a:lnTo>
                <a:lnTo>
                  <a:pt x="478632" y="509588"/>
                </a:lnTo>
                <a:lnTo>
                  <a:pt x="509588" y="431006"/>
                </a:lnTo>
                <a:lnTo>
                  <a:pt x="411957" y="419100"/>
                </a:lnTo>
                <a:lnTo>
                  <a:pt x="447675" y="371475"/>
                </a:lnTo>
                <a:lnTo>
                  <a:pt x="481013" y="371475"/>
                </a:lnTo>
                <a:lnTo>
                  <a:pt x="502444" y="373856"/>
                </a:lnTo>
                <a:lnTo>
                  <a:pt x="523875" y="404813"/>
                </a:lnTo>
                <a:lnTo>
                  <a:pt x="540544" y="359569"/>
                </a:lnTo>
                <a:lnTo>
                  <a:pt x="561975" y="357188"/>
                </a:lnTo>
                <a:lnTo>
                  <a:pt x="588169" y="357188"/>
                </a:lnTo>
                <a:lnTo>
                  <a:pt x="757238" y="309563"/>
                </a:lnTo>
                <a:lnTo>
                  <a:pt x="819150" y="328613"/>
                </a:lnTo>
                <a:lnTo>
                  <a:pt x="912019" y="280988"/>
                </a:lnTo>
                <a:lnTo>
                  <a:pt x="926307" y="285750"/>
                </a:lnTo>
                <a:lnTo>
                  <a:pt x="912019" y="330994"/>
                </a:lnTo>
                <a:lnTo>
                  <a:pt x="964407" y="323850"/>
                </a:lnTo>
                <a:lnTo>
                  <a:pt x="973932" y="330994"/>
                </a:lnTo>
                <a:lnTo>
                  <a:pt x="997744" y="314325"/>
                </a:lnTo>
                <a:lnTo>
                  <a:pt x="1026319" y="276225"/>
                </a:lnTo>
                <a:lnTo>
                  <a:pt x="1026319" y="242888"/>
                </a:lnTo>
                <a:lnTo>
                  <a:pt x="1033463" y="190500"/>
                </a:lnTo>
                <a:lnTo>
                  <a:pt x="1000125" y="145256"/>
                </a:lnTo>
                <a:lnTo>
                  <a:pt x="923925" y="159544"/>
                </a:lnTo>
                <a:lnTo>
                  <a:pt x="857250" y="128588"/>
                </a:lnTo>
                <a:lnTo>
                  <a:pt x="821532" y="188119"/>
                </a:lnTo>
                <a:lnTo>
                  <a:pt x="812007" y="147638"/>
                </a:lnTo>
                <a:lnTo>
                  <a:pt x="769144" y="150019"/>
                </a:lnTo>
                <a:lnTo>
                  <a:pt x="745332" y="64294"/>
                </a:lnTo>
                <a:lnTo>
                  <a:pt x="700088" y="40481"/>
                </a:lnTo>
                <a:lnTo>
                  <a:pt x="671513" y="7144"/>
                </a:lnTo>
                <a:lnTo>
                  <a:pt x="604838" y="26194"/>
                </a:lnTo>
                <a:lnTo>
                  <a:pt x="564357" y="0"/>
                </a:lnTo>
                <a:lnTo>
                  <a:pt x="476250" y="0"/>
                </a:lnTo>
                <a:lnTo>
                  <a:pt x="376238" y="4763"/>
                </a:lnTo>
                <a:lnTo>
                  <a:pt x="326232" y="11906"/>
                </a:lnTo>
                <a:lnTo>
                  <a:pt x="323850" y="71438"/>
                </a:lnTo>
                <a:lnTo>
                  <a:pt x="357188" y="126206"/>
                </a:lnTo>
                <a:lnTo>
                  <a:pt x="357188" y="176213"/>
                </a:lnTo>
                <a:lnTo>
                  <a:pt x="316707" y="178594"/>
                </a:lnTo>
                <a:lnTo>
                  <a:pt x="297657" y="190500"/>
                </a:lnTo>
                <a:lnTo>
                  <a:pt x="283369" y="171450"/>
                </a:lnTo>
                <a:lnTo>
                  <a:pt x="214313" y="178594"/>
                </a:lnTo>
                <a:lnTo>
                  <a:pt x="195263" y="128588"/>
                </a:lnTo>
                <a:lnTo>
                  <a:pt x="159544" y="138113"/>
                </a:lnTo>
                <a:lnTo>
                  <a:pt x="138113" y="195263"/>
                </a:lnTo>
                <a:lnTo>
                  <a:pt x="40482" y="188119"/>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6" name="Freeform 75"/>
          <p:cNvSpPr/>
          <p:nvPr/>
        </p:nvSpPr>
        <p:spPr>
          <a:xfrm>
            <a:off x="5690816" y="4254475"/>
            <a:ext cx="893762" cy="1347787"/>
          </a:xfrm>
          <a:custGeom>
            <a:avLst/>
            <a:gdLst>
              <a:gd name="connsiteX0" fmla="*/ 291193 w 892628"/>
              <a:gd name="connsiteY0" fmla="*/ 0 h 1279071"/>
              <a:gd name="connsiteX1" fmla="*/ 293914 w 892628"/>
              <a:gd name="connsiteY1" fmla="*/ 59871 h 1279071"/>
              <a:gd name="connsiteX2" fmla="*/ 217714 w 892628"/>
              <a:gd name="connsiteY2" fmla="*/ 78921 h 1279071"/>
              <a:gd name="connsiteX3" fmla="*/ 206828 w 892628"/>
              <a:gd name="connsiteY3" fmla="*/ 117021 h 1279071"/>
              <a:gd name="connsiteX4" fmla="*/ 179614 w 892628"/>
              <a:gd name="connsiteY4" fmla="*/ 155121 h 1279071"/>
              <a:gd name="connsiteX5" fmla="*/ 193221 w 892628"/>
              <a:gd name="connsiteY5" fmla="*/ 204107 h 1279071"/>
              <a:gd name="connsiteX6" fmla="*/ 179614 w 892628"/>
              <a:gd name="connsiteY6" fmla="*/ 220436 h 1279071"/>
              <a:gd name="connsiteX7" fmla="*/ 190500 w 892628"/>
              <a:gd name="connsiteY7" fmla="*/ 239486 h 1279071"/>
              <a:gd name="connsiteX8" fmla="*/ 163286 w 892628"/>
              <a:gd name="connsiteY8" fmla="*/ 261257 h 1279071"/>
              <a:gd name="connsiteX9" fmla="*/ 166007 w 892628"/>
              <a:gd name="connsiteY9" fmla="*/ 293914 h 1279071"/>
              <a:gd name="connsiteX10" fmla="*/ 70757 w 892628"/>
              <a:gd name="connsiteY10" fmla="*/ 283029 h 1279071"/>
              <a:gd name="connsiteX11" fmla="*/ 38100 w 892628"/>
              <a:gd name="connsiteY11" fmla="*/ 378279 h 1279071"/>
              <a:gd name="connsiteX12" fmla="*/ 32657 w 892628"/>
              <a:gd name="connsiteY12" fmla="*/ 413657 h 1279071"/>
              <a:gd name="connsiteX13" fmla="*/ 0 w 892628"/>
              <a:gd name="connsiteY13" fmla="*/ 481693 h 1279071"/>
              <a:gd name="connsiteX14" fmla="*/ 16328 w 892628"/>
              <a:gd name="connsiteY14" fmla="*/ 579664 h 1279071"/>
              <a:gd name="connsiteX15" fmla="*/ 46264 w 892628"/>
              <a:gd name="connsiteY15" fmla="*/ 587829 h 1279071"/>
              <a:gd name="connsiteX16" fmla="*/ 48986 w 892628"/>
              <a:gd name="connsiteY16" fmla="*/ 566057 h 1279071"/>
              <a:gd name="connsiteX17" fmla="*/ 95250 w 892628"/>
              <a:gd name="connsiteY17" fmla="*/ 590550 h 1279071"/>
              <a:gd name="connsiteX18" fmla="*/ 160564 w 892628"/>
              <a:gd name="connsiteY18" fmla="*/ 571500 h 1279071"/>
              <a:gd name="connsiteX19" fmla="*/ 193221 w 892628"/>
              <a:gd name="connsiteY19" fmla="*/ 617764 h 1279071"/>
              <a:gd name="connsiteX20" fmla="*/ 228600 w 892628"/>
              <a:gd name="connsiteY20" fmla="*/ 606879 h 1279071"/>
              <a:gd name="connsiteX21" fmla="*/ 234043 w 892628"/>
              <a:gd name="connsiteY21" fmla="*/ 644979 h 1279071"/>
              <a:gd name="connsiteX22" fmla="*/ 212271 w 892628"/>
              <a:gd name="connsiteY22" fmla="*/ 707571 h 1279071"/>
              <a:gd name="connsiteX23" fmla="*/ 179614 w 892628"/>
              <a:gd name="connsiteY23" fmla="*/ 726621 h 1279071"/>
              <a:gd name="connsiteX24" fmla="*/ 182336 w 892628"/>
              <a:gd name="connsiteY24" fmla="*/ 824593 h 1279071"/>
              <a:gd name="connsiteX25" fmla="*/ 160564 w 892628"/>
              <a:gd name="connsiteY25" fmla="*/ 827314 h 1279071"/>
              <a:gd name="connsiteX26" fmla="*/ 106136 w 892628"/>
              <a:gd name="connsiteY26" fmla="*/ 824593 h 1279071"/>
              <a:gd name="connsiteX27" fmla="*/ 73478 w 892628"/>
              <a:gd name="connsiteY27" fmla="*/ 816429 h 1279071"/>
              <a:gd name="connsiteX28" fmla="*/ 40821 w 892628"/>
              <a:gd name="connsiteY28" fmla="*/ 884464 h 1279071"/>
              <a:gd name="connsiteX29" fmla="*/ 51707 w 892628"/>
              <a:gd name="connsiteY29" fmla="*/ 908957 h 1279071"/>
              <a:gd name="connsiteX30" fmla="*/ 106136 w 892628"/>
              <a:gd name="connsiteY30" fmla="*/ 925286 h 1279071"/>
              <a:gd name="connsiteX31" fmla="*/ 127907 w 892628"/>
              <a:gd name="connsiteY31" fmla="*/ 968829 h 1279071"/>
              <a:gd name="connsiteX32" fmla="*/ 187778 w 892628"/>
              <a:gd name="connsiteY32" fmla="*/ 968829 h 1279071"/>
              <a:gd name="connsiteX33" fmla="*/ 187778 w 892628"/>
              <a:gd name="connsiteY33" fmla="*/ 1023257 h 1279071"/>
              <a:gd name="connsiteX34" fmla="*/ 228600 w 892628"/>
              <a:gd name="connsiteY34" fmla="*/ 1025979 h 1279071"/>
              <a:gd name="connsiteX35" fmla="*/ 228600 w 892628"/>
              <a:gd name="connsiteY35" fmla="*/ 1058636 h 1279071"/>
              <a:gd name="connsiteX36" fmla="*/ 223157 w 892628"/>
              <a:gd name="connsiteY36" fmla="*/ 1099457 h 1279071"/>
              <a:gd name="connsiteX37" fmla="*/ 234043 w 892628"/>
              <a:gd name="connsiteY37" fmla="*/ 1123950 h 1279071"/>
              <a:gd name="connsiteX38" fmla="*/ 223157 w 892628"/>
              <a:gd name="connsiteY38" fmla="*/ 1156607 h 1279071"/>
              <a:gd name="connsiteX39" fmla="*/ 242207 w 892628"/>
              <a:gd name="connsiteY39" fmla="*/ 1219200 h 1279071"/>
              <a:gd name="connsiteX40" fmla="*/ 266700 w 892628"/>
              <a:gd name="connsiteY40" fmla="*/ 1216479 h 1279071"/>
              <a:gd name="connsiteX41" fmla="*/ 280307 w 892628"/>
              <a:gd name="connsiteY41" fmla="*/ 1265464 h 1279071"/>
              <a:gd name="connsiteX42" fmla="*/ 364671 w 892628"/>
              <a:gd name="connsiteY42" fmla="*/ 1279071 h 1279071"/>
              <a:gd name="connsiteX43" fmla="*/ 378278 w 892628"/>
              <a:gd name="connsiteY43" fmla="*/ 1219200 h 1279071"/>
              <a:gd name="connsiteX44" fmla="*/ 408214 w 892628"/>
              <a:gd name="connsiteY44" fmla="*/ 1205593 h 1279071"/>
              <a:gd name="connsiteX45" fmla="*/ 459921 w 892628"/>
              <a:gd name="connsiteY45" fmla="*/ 1249136 h 1279071"/>
              <a:gd name="connsiteX46" fmla="*/ 503464 w 892628"/>
              <a:gd name="connsiteY46" fmla="*/ 1240971 h 1279071"/>
              <a:gd name="connsiteX47" fmla="*/ 525236 w 892628"/>
              <a:gd name="connsiteY47" fmla="*/ 1268186 h 1279071"/>
              <a:gd name="connsiteX48" fmla="*/ 555171 w 892628"/>
              <a:gd name="connsiteY48" fmla="*/ 1254579 h 1279071"/>
              <a:gd name="connsiteX49" fmla="*/ 571500 w 892628"/>
              <a:gd name="connsiteY49" fmla="*/ 1254579 h 1279071"/>
              <a:gd name="connsiteX50" fmla="*/ 587828 w 892628"/>
              <a:gd name="connsiteY50" fmla="*/ 1213757 h 1279071"/>
              <a:gd name="connsiteX51" fmla="*/ 549728 w 892628"/>
              <a:gd name="connsiteY51" fmla="*/ 1148443 h 1279071"/>
              <a:gd name="connsiteX52" fmla="*/ 549728 w 892628"/>
              <a:gd name="connsiteY52" fmla="*/ 1096736 h 1279071"/>
              <a:gd name="connsiteX53" fmla="*/ 786493 w 892628"/>
              <a:gd name="connsiteY53" fmla="*/ 1072243 h 1279071"/>
              <a:gd name="connsiteX54" fmla="*/ 832757 w 892628"/>
              <a:gd name="connsiteY54" fmla="*/ 1107621 h 1279071"/>
              <a:gd name="connsiteX55" fmla="*/ 879021 w 892628"/>
              <a:gd name="connsiteY55" fmla="*/ 1096736 h 1279071"/>
              <a:gd name="connsiteX56" fmla="*/ 892628 w 892628"/>
              <a:gd name="connsiteY56" fmla="*/ 979714 h 1279071"/>
              <a:gd name="connsiteX57" fmla="*/ 857250 w 892628"/>
              <a:gd name="connsiteY57" fmla="*/ 911679 h 1279071"/>
              <a:gd name="connsiteX58" fmla="*/ 870857 w 892628"/>
              <a:gd name="connsiteY58" fmla="*/ 868136 h 1279071"/>
              <a:gd name="connsiteX59" fmla="*/ 846364 w 892628"/>
              <a:gd name="connsiteY59" fmla="*/ 859971 h 1279071"/>
              <a:gd name="connsiteX60" fmla="*/ 846364 w 892628"/>
              <a:gd name="connsiteY60" fmla="*/ 821871 h 1279071"/>
              <a:gd name="connsiteX61" fmla="*/ 843643 w 892628"/>
              <a:gd name="connsiteY61" fmla="*/ 791936 h 1279071"/>
              <a:gd name="connsiteX62" fmla="*/ 840921 w 892628"/>
              <a:gd name="connsiteY62" fmla="*/ 762000 h 1279071"/>
              <a:gd name="connsiteX63" fmla="*/ 840921 w 892628"/>
              <a:gd name="connsiteY63" fmla="*/ 704850 h 1279071"/>
              <a:gd name="connsiteX64" fmla="*/ 791936 w 892628"/>
              <a:gd name="connsiteY64" fmla="*/ 617764 h 1279071"/>
              <a:gd name="connsiteX65" fmla="*/ 688521 w 892628"/>
              <a:gd name="connsiteY65" fmla="*/ 476250 h 1279071"/>
              <a:gd name="connsiteX66" fmla="*/ 644978 w 892628"/>
              <a:gd name="connsiteY66" fmla="*/ 391886 h 1279071"/>
              <a:gd name="connsiteX67" fmla="*/ 642257 w 892628"/>
              <a:gd name="connsiteY67" fmla="*/ 318407 h 1279071"/>
              <a:gd name="connsiteX68" fmla="*/ 707571 w 892628"/>
              <a:gd name="connsiteY68" fmla="*/ 277586 h 1279071"/>
              <a:gd name="connsiteX69" fmla="*/ 655864 w 892628"/>
              <a:gd name="connsiteY69" fmla="*/ 263979 h 1279071"/>
              <a:gd name="connsiteX70" fmla="*/ 634093 w 892628"/>
              <a:gd name="connsiteY70" fmla="*/ 228600 h 1279071"/>
              <a:gd name="connsiteX71" fmla="*/ 582386 w 892628"/>
              <a:gd name="connsiteY71" fmla="*/ 204107 h 1279071"/>
              <a:gd name="connsiteX72" fmla="*/ 538843 w 892628"/>
              <a:gd name="connsiteY72" fmla="*/ 231321 h 1279071"/>
              <a:gd name="connsiteX73" fmla="*/ 544286 w 892628"/>
              <a:gd name="connsiteY73" fmla="*/ 269421 h 1279071"/>
              <a:gd name="connsiteX74" fmla="*/ 498021 w 892628"/>
              <a:gd name="connsiteY74" fmla="*/ 302079 h 1279071"/>
              <a:gd name="connsiteX75" fmla="*/ 459921 w 892628"/>
              <a:gd name="connsiteY75" fmla="*/ 329293 h 1279071"/>
              <a:gd name="connsiteX76" fmla="*/ 454478 w 892628"/>
              <a:gd name="connsiteY76" fmla="*/ 353786 h 1279071"/>
              <a:gd name="connsiteX77" fmla="*/ 432707 w 892628"/>
              <a:gd name="connsiteY77" fmla="*/ 378279 h 1279071"/>
              <a:gd name="connsiteX78" fmla="*/ 378278 w 892628"/>
              <a:gd name="connsiteY78" fmla="*/ 310243 h 1279071"/>
              <a:gd name="connsiteX79" fmla="*/ 381000 w 892628"/>
              <a:gd name="connsiteY79" fmla="*/ 253093 h 1279071"/>
              <a:gd name="connsiteX80" fmla="*/ 419100 w 892628"/>
              <a:gd name="connsiteY80" fmla="*/ 255814 h 1279071"/>
              <a:gd name="connsiteX81" fmla="*/ 443593 w 892628"/>
              <a:gd name="connsiteY81" fmla="*/ 220436 h 1279071"/>
              <a:gd name="connsiteX82" fmla="*/ 438150 w 892628"/>
              <a:gd name="connsiteY82" fmla="*/ 166007 h 1279071"/>
              <a:gd name="connsiteX83" fmla="*/ 468086 w 892628"/>
              <a:gd name="connsiteY83" fmla="*/ 111579 h 1279071"/>
              <a:gd name="connsiteX84" fmla="*/ 492578 w 892628"/>
              <a:gd name="connsiteY84" fmla="*/ 95250 h 1279071"/>
              <a:gd name="connsiteX85" fmla="*/ 503464 w 892628"/>
              <a:gd name="connsiteY85" fmla="*/ 16329 h 1279071"/>
              <a:gd name="connsiteX86" fmla="*/ 462643 w 892628"/>
              <a:gd name="connsiteY86" fmla="*/ 5443 h 1279071"/>
              <a:gd name="connsiteX87" fmla="*/ 291193 w 892628"/>
              <a:gd name="connsiteY87" fmla="*/ 0 h 1279071"/>
              <a:gd name="connsiteX0" fmla="*/ 291193 w 892628"/>
              <a:gd name="connsiteY0" fmla="*/ 2721 h 1281792"/>
              <a:gd name="connsiteX1" fmla="*/ 293914 w 892628"/>
              <a:gd name="connsiteY1" fmla="*/ 62592 h 1281792"/>
              <a:gd name="connsiteX2" fmla="*/ 217714 w 892628"/>
              <a:gd name="connsiteY2" fmla="*/ 81642 h 1281792"/>
              <a:gd name="connsiteX3" fmla="*/ 206828 w 892628"/>
              <a:gd name="connsiteY3" fmla="*/ 119742 h 1281792"/>
              <a:gd name="connsiteX4" fmla="*/ 179614 w 892628"/>
              <a:gd name="connsiteY4" fmla="*/ 157842 h 1281792"/>
              <a:gd name="connsiteX5" fmla="*/ 193221 w 892628"/>
              <a:gd name="connsiteY5" fmla="*/ 206828 h 1281792"/>
              <a:gd name="connsiteX6" fmla="*/ 179614 w 892628"/>
              <a:gd name="connsiteY6" fmla="*/ 223157 h 1281792"/>
              <a:gd name="connsiteX7" fmla="*/ 190500 w 892628"/>
              <a:gd name="connsiteY7" fmla="*/ 242207 h 1281792"/>
              <a:gd name="connsiteX8" fmla="*/ 163286 w 892628"/>
              <a:gd name="connsiteY8" fmla="*/ 263978 h 1281792"/>
              <a:gd name="connsiteX9" fmla="*/ 166007 w 892628"/>
              <a:gd name="connsiteY9" fmla="*/ 296635 h 1281792"/>
              <a:gd name="connsiteX10" fmla="*/ 70757 w 892628"/>
              <a:gd name="connsiteY10" fmla="*/ 285750 h 1281792"/>
              <a:gd name="connsiteX11" fmla="*/ 38100 w 892628"/>
              <a:gd name="connsiteY11" fmla="*/ 381000 h 1281792"/>
              <a:gd name="connsiteX12" fmla="*/ 32657 w 892628"/>
              <a:gd name="connsiteY12" fmla="*/ 416378 h 1281792"/>
              <a:gd name="connsiteX13" fmla="*/ 0 w 892628"/>
              <a:gd name="connsiteY13" fmla="*/ 484414 h 1281792"/>
              <a:gd name="connsiteX14" fmla="*/ 16328 w 892628"/>
              <a:gd name="connsiteY14" fmla="*/ 582385 h 1281792"/>
              <a:gd name="connsiteX15" fmla="*/ 46264 w 892628"/>
              <a:gd name="connsiteY15" fmla="*/ 590550 h 1281792"/>
              <a:gd name="connsiteX16" fmla="*/ 48986 w 892628"/>
              <a:gd name="connsiteY16" fmla="*/ 568778 h 1281792"/>
              <a:gd name="connsiteX17" fmla="*/ 95250 w 892628"/>
              <a:gd name="connsiteY17" fmla="*/ 593271 h 1281792"/>
              <a:gd name="connsiteX18" fmla="*/ 160564 w 892628"/>
              <a:gd name="connsiteY18" fmla="*/ 574221 h 1281792"/>
              <a:gd name="connsiteX19" fmla="*/ 193221 w 892628"/>
              <a:gd name="connsiteY19" fmla="*/ 620485 h 1281792"/>
              <a:gd name="connsiteX20" fmla="*/ 228600 w 892628"/>
              <a:gd name="connsiteY20" fmla="*/ 609600 h 1281792"/>
              <a:gd name="connsiteX21" fmla="*/ 234043 w 892628"/>
              <a:gd name="connsiteY21" fmla="*/ 647700 h 1281792"/>
              <a:gd name="connsiteX22" fmla="*/ 212271 w 892628"/>
              <a:gd name="connsiteY22" fmla="*/ 710292 h 1281792"/>
              <a:gd name="connsiteX23" fmla="*/ 179614 w 892628"/>
              <a:gd name="connsiteY23" fmla="*/ 729342 h 1281792"/>
              <a:gd name="connsiteX24" fmla="*/ 182336 w 892628"/>
              <a:gd name="connsiteY24" fmla="*/ 827314 h 1281792"/>
              <a:gd name="connsiteX25" fmla="*/ 160564 w 892628"/>
              <a:gd name="connsiteY25" fmla="*/ 830035 h 1281792"/>
              <a:gd name="connsiteX26" fmla="*/ 106136 w 892628"/>
              <a:gd name="connsiteY26" fmla="*/ 827314 h 1281792"/>
              <a:gd name="connsiteX27" fmla="*/ 73478 w 892628"/>
              <a:gd name="connsiteY27" fmla="*/ 819150 h 1281792"/>
              <a:gd name="connsiteX28" fmla="*/ 40821 w 892628"/>
              <a:gd name="connsiteY28" fmla="*/ 887185 h 1281792"/>
              <a:gd name="connsiteX29" fmla="*/ 51707 w 892628"/>
              <a:gd name="connsiteY29" fmla="*/ 911678 h 1281792"/>
              <a:gd name="connsiteX30" fmla="*/ 106136 w 892628"/>
              <a:gd name="connsiteY30" fmla="*/ 928007 h 1281792"/>
              <a:gd name="connsiteX31" fmla="*/ 127907 w 892628"/>
              <a:gd name="connsiteY31" fmla="*/ 971550 h 1281792"/>
              <a:gd name="connsiteX32" fmla="*/ 187778 w 892628"/>
              <a:gd name="connsiteY32" fmla="*/ 971550 h 1281792"/>
              <a:gd name="connsiteX33" fmla="*/ 187778 w 892628"/>
              <a:gd name="connsiteY33" fmla="*/ 1025978 h 1281792"/>
              <a:gd name="connsiteX34" fmla="*/ 228600 w 892628"/>
              <a:gd name="connsiteY34" fmla="*/ 1028700 h 1281792"/>
              <a:gd name="connsiteX35" fmla="*/ 228600 w 892628"/>
              <a:gd name="connsiteY35" fmla="*/ 1061357 h 1281792"/>
              <a:gd name="connsiteX36" fmla="*/ 223157 w 892628"/>
              <a:gd name="connsiteY36" fmla="*/ 1102178 h 1281792"/>
              <a:gd name="connsiteX37" fmla="*/ 234043 w 892628"/>
              <a:gd name="connsiteY37" fmla="*/ 1126671 h 1281792"/>
              <a:gd name="connsiteX38" fmla="*/ 223157 w 892628"/>
              <a:gd name="connsiteY38" fmla="*/ 1159328 h 1281792"/>
              <a:gd name="connsiteX39" fmla="*/ 242207 w 892628"/>
              <a:gd name="connsiteY39" fmla="*/ 1221921 h 1281792"/>
              <a:gd name="connsiteX40" fmla="*/ 266700 w 892628"/>
              <a:gd name="connsiteY40" fmla="*/ 1219200 h 1281792"/>
              <a:gd name="connsiteX41" fmla="*/ 280307 w 892628"/>
              <a:gd name="connsiteY41" fmla="*/ 1268185 h 1281792"/>
              <a:gd name="connsiteX42" fmla="*/ 364671 w 892628"/>
              <a:gd name="connsiteY42" fmla="*/ 1281792 h 1281792"/>
              <a:gd name="connsiteX43" fmla="*/ 378278 w 892628"/>
              <a:gd name="connsiteY43" fmla="*/ 1221921 h 1281792"/>
              <a:gd name="connsiteX44" fmla="*/ 408214 w 892628"/>
              <a:gd name="connsiteY44" fmla="*/ 1208314 h 1281792"/>
              <a:gd name="connsiteX45" fmla="*/ 459921 w 892628"/>
              <a:gd name="connsiteY45" fmla="*/ 1251857 h 1281792"/>
              <a:gd name="connsiteX46" fmla="*/ 503464 w 892628"/>
              <a:gd name="connsiteY46" fmla="*/ 1243692 h 1281792"/>
              <a:gd name="connsiteX47" fmla="*/ 525236 w 892628"/>
              <a:gd name="connsiteY47" fmla="*/ 1270907 h 1281792"/>
              <a:gd name="connsiteX48" fmla="*/ 555171 w 892628"/>
              <a:gd name="connsiteY48" fmla="*/ 1257300 h 1281792"/>
              <a:gd name="connsiteX49" fmla="*/ 571500 w 892628"/>
              <a:gd name="connsiteY49" fmla="*/ 1257300 h 1281792"/>
              <a:gd name="connsiteX50" fmla="*/ 587828 w 892628"/>
              <a:gd name="connsiteY50" fmla="*/ 1216478 h 1281792"/>
              <a:gd name="connsiteX51" fmla="*/ 549728 w 892628"/>
              <a:gd name="connsiteY51" fmla="*/ 1151164 h 1281792"/>
              <a:gd name="connsiteX52" fmla="*/ 549728 w 892628"/>
              <a:gd name="connsiteY52" fmla="*/ 1099457 h 1281792"/>
              <a:gd name="connsiteX53" fmla="*/ 786493 w 892628"/>
              <a:gd name="connsiteY53" fmla="*/ 1074964 h 1281792"/>
              <a:gd name="connsiteX54" fmla="*/ 832757 w 892628"/>
              <a:gd name="connsiteY54" fmla="*/ 1110342 h 1281792"/>
              <a:gd name="connsiteX55" fmla="*/ 879021 w 892628"/>
              <a:gd name="connsiteY55" fmla="*/ 1099457 h 1281792"/>
              <a:gd name="connsiteX56" fmla="*/ 892628 w 892628"/>
              <a:gd name="connsiteY56" fmla="*/ 982435 h 1281792"/>
              <a:gd name="connsiteX57" fmla="*/ 857250 w 892628"/>
              <a:gd name="connsiteY57" fmla="*/ 914400 h 1281792"/>
              <a:gd name="connsiteX58" fmla="*/ 870857 w 892628"/>
              <a:gd name="connsiteY58" fmla="*/ 870857 h 1281792"/>
              <a:gd name="connsiteX59" fmla="*/ 846364 w 892628"/>
              <a:gd name="connsiteY59" fmla="*/ 862692 h 1281792"/>
              <a:gd name="connsiteX60" fmla="*/ 846364 w 892628"/>
              <a:gd name="connsiteY60" fmla="*/ 824592 h 1281792"/>
              <a:gd name="connsiteX61" fmla="*/ 843643 w 892628"/>
              <a:gd name="connsiteY61" fmla="*/ 794657 h 1281792"/>
              <a:gd name="connsiteX62" fmla="*/ 840921 w 892628"/>
              <a:gd name="connsiteY62" fmla="*/ 764721 h 1281792"/>
              <a:gd name="connsiteX63" fmla="*/ 840921 w 892628"/>
              <a:gd name="connsiteY63" fmla="*/ 707571 h 1281792"/>
              <a:gd name="connsiteX64" fmla="*/ 791936 w 892628"/>
              <a:gd name="connsiteY64" fmla="*/ 620485 h 1281792"/>
              <a:gd name="connsiteX65" fmla="*/ 688521 w 892628"/>
              <a:gd name="connsiteY65" fmla="*/ 478971 h 1281792"/>
              <a:gd name="connsiteX66" fmla="*/ 644978 w 892628"/>
              <a:gd name="connsiteY66" fmla="*/ 394607 h 1281792"/>
              <a:gd name="connsiteX67" fmla="*/ 642257 w 892628"/>
              <a:gd name="connsiteY67" fmla="*/ 321128 h 1281792"/>
              <a:gd name="connsiteX68" fmla="*/ 707571 w 892628"/>
              <a:gd name="connsiteY68" fmla="*/ 280307 h 1281792"/>
              <a:gd name="connsiteX69" fmla="*/ 655864 w 892628"/>
              <a:gd name="connsiteY69" fmla="*/ 266700 h 1281792"/>
              <a:gd name="connsiteX70" fmla="*/ 634093 w 892628"/>
              <a:gd name="connsiteY70" fmla="*/ 231321 h 1281792"/>
              <a:gd name="connsiteX71" fmla="*/ 582386 w 892628"/>
              <a:gd name="connsiteY71" fmla="*/ 206828 h 1281792"/>
              <a:gd name="connsiteX72" fmla="*/ 538843 w 892628"/>
              <a:gd name="connsiteY72" fmla="*/ 234042 h 1281792"/>
              <a:gd name="connsiteX73" fmla="*/ 544286 w 892628"/>
              <a:gd name="connsiteY73" fmla="*/ 272142 h 1281792"/>
              <a:gd name="connsiteX74" fmla="*/ 498021 w 892628"/>
              <a:gd name="connsiteY74" fmla="*/ 304800 h 1281792"/>
              <a:gd name="connsiteX75" fmla="*/ 459921 w 892628"/>
              <a:gd name="connsiteY75" fmla="*/ 332014 h 1281792"/>
              <a:gd name="connsiteX76" fmla="*/ 454478 w 892628"/>
              <a:gd name="connsiteY76" fmla="*/ 356507 h 1281792"/>
              <a:gd name="connsiteX77" fmla="*/ 432707 w 892628"/>
              <a:gd name="connsiteY77" fmla="*/ 381000 h 1281792"/>
              <a:gd name="connsiteX78" fmla="*/ 378278 w 892628"/>
              <a:gd name="connsiteY78" fmla="*/ 312964 h 1281792"/>
              <a:gd name="connsiteX79" fmla="*/ 381000 w 892628"/>
              <a:gd name="connsiteY79" fmla="*/ 255814 h 1281792"/>
              <a:gd name="connsiteX80" fmla="*/ 419100 w 892628"/>
              <a:gd name="connsiteY80" fmla="*/ 258535 h 1281792"/>
              <a:gd name="connsiteX81" fmla="*/ 443593 w 892628"/>
              <a:gd name="connsiteY81" fmla="*/ 223157 h 1281792"/>
              <a:gd name="connsiteX82" fmla="*/ 438150 w 892628"/>
              <a:gd name="connsiteY82" fmla="*/ 168728 h 1281792"/>
              <a:gd name="connsiteX83" fmla="*/ 468086 w 892628"/>
              <a:gd name="connsiteY83" fmla="*/ 114300 h 1281792"/>
              <a:gd name="connsiteX84" fmla="*/ 492578 w 892628"/>
              <a:gd name="connsiteY84" fmla="*/ 97971 h 1281792"/>
              <a:gd name="connsiteX85" fmla="*/ 503464 w 892628"/>
              <a:gd name="connsiteY85" fmla="*/ 19050 h 1281792"/>
              <a:gd name="connsiteX86" fmla="*/ 462643 w 892628"/>
              <a:gd name="connsiteY86" fmla="*/ 8164 h 1281792"/>
              <a:gd name="connsiteX87" fmla="*/ 332014 w 892628"/>
              <a:gd name="connsiteY87" fmla="*/ 0 h 1281792"/>
              <a:gd name="connsiteX88" fmla="*/ 291193 w 892628"/>
              <a:gd name="connsiteY88" fmla="*/ 2721 h 1281792"/>
              <a:gd name="connsiteX0" fmla="*/ 291193 w 892628"/>
              <a:gd name="connsiteY0" fmla="*/ 54428 h 1333499"/>
              <a:gd name="connsiteX1" fmla="*/ 293914 w 892628"/>
              <a:gd name="connsiteY1" fmla="*/ 114299 h 1333499"/>
              <a:gd name="connsiteX2" fmla="*/ 217714 w 892628"/>
              <a:gd name="connsiteY2" fmla="*/ 133349 h 1333499"/>
              <a:gd name="connsiteX3" fmla="*/ 206828 w 892628"/>
              <a:gd name="connsiteY3" fmla="*/ 171449 h 1333499"/>
              <a:gd name="connsiteX4" fmla="*/ 179614 w 892628"/>
              <a:gd name="connsiteY4" fmla="*/ 209549 h 1333499"/>
              <a:gd name="connsiteX5" fmla="*/ 193221 w 892628"/>
              <a:gd name="connsiteY5" fmla="*/ 258535 h 1333499"/>
              <a:gd name="connsiteX6" fmla="*/ 179614 w 892628"/>
              <a:gd name="connsiteY6" fmla="*/ 274864 h 1333499"/>
              <a:gd name="connsiteX7" fmla="*/ 190500 w 892628"/>
              <a:gd name="connsiteY7" fmla="*/ 293914 h 1333499"/>
              <a:gd name="connsiteX8" fmla="*/ 163286 w 892628"/>
              <a:gd name="connsiteY8" fmla="*/ 315685 h 1333499"/>
              <a:gd name="connsiteX9" fmla="*/ 166007 w 892628"/>
              <a:gd name="connsiteY9" fmla="*/ 348342 h 1333499"/>
              <a:gd name="connsiteX10" fmla="*/ 70757 w 892628"/>
              <a:gd name="connsiteY10" fmla="*/ 337457 h 1333499"/>
              <a:gd name="connsiteX11" fmla="*/ 38100 w 892628"/>
              <a:gd name="connsiteY11" fmla="*/ 432707 h 1333499"/>
              <a:gd name="connsiteX12" fmla="*/ 32657 w 892628"/>
              <a:gd name="connsiteY12" fmla="*/ 468085 h 1333499"/>
              <a:gd name="connsiteX13" fmla="*/ 0 w 892628"/>
              <a:gd name="connsiteY13" fmla="*/ 536121 h 1333499"/>
              <a:gd name="connsiteX14" fmla="*/ 16328 w 892628"/>
              <a:gd name="connsiteY14" fmla="*/ 634092 h 1333499"/>
              <a:gd name="connsiteX15" fmla="*/ 46264 w 892628"/>
              <a:gd name="connsiteY15" fmla="*/ 642257 h 1333499"/>
              <a:gd name="connsiteX16" fmla="*/ 48986 w 892628"/>
              <a:gd name="connsiteY16" fmla="*/ 620485 h 1333499"/>
              <a:gd name="connsiteX17" fmla="*/ 95250 w 892628"/>
              <a:gd name="connsiteY17" fmla="*/ 644978 h 1333499"/>
              <a:gd name="connsiteX18" fmla="*/ 160564 w 892628"/>
              <a:gd name="connsiteY18" fmla="*/ 625928 h 1333499"/>
              <a:gd name="connsiteX19" fmla="*/ 193221 w 892628"/>
              <a:gd name="connsiteY19" fmla="*/ 672192 h 1333499"/>
              <a:gd name="connsiteX20" fmla="*/ 228600 w 892628"/>
              <a:gd name="connsiteY20" fmla="*/ 661307 h 1333499"/>
              <a:gd name="connsiteX21" fmla="*/ 234043 w 892628"/>
              <a:gd name="connsiteY21" fmla="*/ 699407 h 1333499"/>
              <a:gd name="connsiteX22" fmla="*/ 212271 w 892628"/>
              <a:gd name="connsiteY22" fmla="*/ 761999 h 1333499"/>
              <a:gd name="connsiteX23" fmla="*/ 179614 w 892628"/>
              <a:gd name="connsiteY23" fmla="*/ 781049 h 1333499"/>
              <a:gd name="connsiteX24" fmla="*/ 182336 w 892628"/>
              <a:gd name="connsiteY24" fmla="*/ 879021 h 1333499"/>
              <a:gd name="connsiteX25" fmla="*/ 160564 w 892628"/>
              <a:gd name="connsiteY25" fmla="*/ 881742 h 1333499"/>
              <a:gd name="connsiteX26" fmla="*/ 106136 w 892628"/>
              <a:gd name="connsiteY26" fmla="*/ 879021 h 1333499"/>
              <a:gd name="connsiteX27" fmla="*/ 73478 w 892628"/>
              <a:gd name="connsiteY27" fmla="*/ 870857 h 1333499"/>
              <a:gd name="connsiteX28" fmla="*/ 40821 w 892628"/>
              <a:gd name="connsiteY28" fmla="*/ 938892 h 1333499"/>
              <a:gd name="connsiteX29" fmla="*/ 51707 w 892628"/>
              <a:gd name="connsiteY29" fmla="*/ 963385 h 1333499"/>
              <a:gd name="connsiteX30" fmla="*/ 106136 w 892628"/>
              <a:gd name="connsiteY30" fmla="*/ 979714 h 1333499"/>
              <a:gd name="connsiteX31" fmla="*/ 127907 w 892628"/>
              <a:gd name="connsiteY31" fmla="*/ 1023257 h 1333499"/>
              <a:gd name="connsiteX32" fmla="*/ 187778 w 892628"/>
              <a:gd name="connsiteY32" fmla="*/ 1023257 h 1333499"/>
              <a:gd name="connsiteX33" fmla="*/ 187778 w 892628"/>
              <a:gd name="connsiteY33" fmla="*/ 1077685 h 1333499"/>
              <a:gd name="connsiteX34" fmla="*/ 228600 w 892628"/>
              <a:gd name="connsiteY34" fmla="*/ 1080407 h 1333499"/>
              <a:gd name="connsiteX35" fmla="*/ 228600 w 892628"/>
              <a:gd name="connsiteY35" fmla="*/ 1113064 h 1333499"/>
              <a:gd name="connsiteX36" fmla="*/ 223157 w 892628"/>
              <a:gd name="connsiteY36" fmla="*/ 1153885 h 1333499"/>
              <a:gd name="connsiteX37" fmla="*/ 234043 w 892628"/>
              <a:gd name="connsiteY37" fmla="*/ 1178378 h 1333499"/>
              <a:gd name="connsiteX38" fmla="*/ 223157 w 892628"/>
              <a:gd name="connsiteY38" fmla="*/ 1211035 h 1333499"/>
              <a:gd name="connsiteX39" fmla="*/ 242207 w 892628"/>
              <a:gd name="connsiteY39" fmla="*/ 1273628 h 1333499"/>
              <a:gd name="connsiteX40" fmla="*/ 266700 w 892628"/>
              <a:gd name="connsiteY40" fmla="*/ 1270907 h 1333499"/>
              <a:gd name="connsiteX41" fmla="*/ 280307 w 892628"/>
              <a:gd name="connsiteY41" fmla="*/ 1319892 h 1333499"/>
              <a:gd name="connsiteX42" fmla="*/ 364671 w 892628"/>
              <a:gd name="connsiteY42" fmla="*/ 1333499 h 1333499"/>
              <a:gd name="connsiteX43" fmla="*/ 378278 w 892628"/>
              <a:gd name="connsiteY43" fmla="*/ 1273628 h 1333499"/>
              <a:gd name="connsiteX44" fmla="*/ 408214 w 892628"/>
              <a:gd name="connsiteY44" fmla="*/ 1260021 h 1333499"/>
              <a:gd name="connsiteX45" fmla="*/ 459921 w 892628"/>
              <a:gd name="connsiteY45" fmla="*/ 1303564 h 1333499"/>
              <a:gd name="connsiteX46" fmla="*/ 503464 w 892628"/>
              <a:gd name="connsiteY46" fmla="*/ 1295399 h 1333499"/>
              <a:gd name="connsiteX47" fmla="*/ 525236 w 892628"/>
              <a:gd name="connsiteY47" fmla="*/ 1322614 h 1333499"/>
              <a:gd name="connsiteX48" fmla="*/ 555171 w 892628"/>
              <a:gd name="connsiteY48" fmla="*/ 1309007 h 1333499"/>
              <a:gd name="connsiteX49" fmla="*/ 571500 w 892628"/>
              <a:gd name="connsiteY49" fmla="*/ 1309007 h 1333499"/>
              <a:gd name="connsiteX50" fmla="*/ 587828 w 892628"/>
              <a:gd name="connsiteY50" fmla="*/ 1268185 h 1333499"/>
              <a:gd name="connsiteX51" fmla="*/ 549728 w 892628"/>
              <a:gd name="connsiteY51" fmla="*/ 1202871 h 1333499"/>
              <a:gd name="connsiteX52" fmla="*/ 549728 w 892628"/>
              <a:gd name="connsiteY52" fmla="*/ 1151164 h 1333499"/>
              <a:gd name="connsiteX53" fmla="*/ 786493 w 892628"/>
              <a:gd name="connsiteY53" fmla="*/ 1126671 h 1333499"/>
              <a:gd name="connsiteX54" fmla="*/ 832757 w 892628"/>
              <a:gd name="connsiteY54" fmla="*/ 1162049 h 1333499"/>
              <a:gd name="connsiteX55" fmla="*/ 879021 w 892628"/>
              <a:gd name="connsiteY55" fmla="*/ 1151164 h 1333499"/>
              <a:gd name="connsiteX56" fmla="*/ 892628 w 892628"/>
              <a:gd name="connsiteY56" fmla="*/ 1034142 h 1333499"/>
              <a:gd name="connsiteX57" fmla="*/ 857250 w 892628"/>
              <a:gd name="connsiteY57" fmla="*/ 966107 h 1333499"/>
              <a:gd name="connsiteX58" fmla="*/ 870857 w 892628"/>
              <a:gd name="connsiteY58" fmla="*/ 922564 h 1333499"/>
              <a:gd name="connsiteX59" fmla="*/ 846364 w 892628"/>
              <a:gd name="connsiteY59" fmla="*/ 914399 h 1333499"/>
              <a:gd name="connsiteX60" fmla="*/ 846364 w 892628"/>
              <a:gd name="connsiteY60" fmla="*/ 876299 h 1333499"/>
              <a:gd name="connsiteX61" fmla="*/ 843643 w 892628"/>
              <a:gd name="connsiteY61" fmla="*/ 846364 h 1333499"/>
              <a:gd name="connsiteX62" fmla="*/ 840921 w 892628"/>
              <a:gd name="connsiteY62" fmla="*/ 816428 h 1333499"/>
              <a:gd name="connsiteX63" fmla="*/ 840921 w 892628"/>
              <a:gd name="connsiteY63" fmla="*/ 759278 h 1333499"/>
              <a:gd name="connsiteX64" fmla="*/ 791936 w 892628"/>
              <a:gd name="connsiteY64" fmla="*/ 672192 h 1333499"/>
              <a:gd name="connsiteX65" fmla="*/ 688521 w 892628"/>
              <a:gd name="connsiteY65" fmla="*/ 530678 h 1333499"/>
              <a:gd name="connsiteX66" fmla="*/ 644978 w 892628"/>
              <a:gd name="connsiteY66" fmla="*/ 446314 h 1333499"/>
              <a:gd name="connsiteX67" fmla="*/ 642257 w 892628"/>
              <a:gd name="connsiteY67" fmla="*/ 372835 h 1333499"/>
              <a:gd name="connsiteX68" fmla="*/ 707571 w 892628"/>
              <a:gd name="connsiteY68" fmla="*/ 332014 h 1333499"/>
              <a:gd name="connsiteX69" fmla="*/ 655864 w 892628"/>
              <a:gd name="connsiteY69" fmla="*/ 318407 h 1333499"/>
              <a:gd name="connsiteX70" fmla="*/ 634093 w 892628"/>
              <a:gd name="connsiteY70" fmla="*/ 283028 h 1333499"/>
              <a:gd name="connsiteX71" fmla="*/ 582386 w 892628"/>
              <a:gd name="connsiteY71" fmla="*/ 258535 h 1333499"/>
              <a:gd name="connsiteX72" fmla="*/ 538843 w 892628"/>
              <a:gd name="connsiteY72" fmla="*/ 285749 h 1333499"/>
              <a:gd name="connsiteX73" fmla="*/ 544286 w 892628"/>
              <a:gd name="connsiteY73" fmla="*/ 323849 h 1333499"/>
              <a:gd name="connsiteX74" fmla="*/ 498021 w 892628"/>
              <a:gd name="connsiteY74" fmla="*/ 356507 h 1333499"/>
              <a:gd name="connsiteX75" fmla="*/ 459921 w 892628"/>
              <a:gd name="connsiteY75" fmla="*/ 383721 h 1333499"/>
              <a:gd name="connsiteX76" fmla="*/ 454478 w 892628"/>
              <a:gd name="connsiteY76" fmla="*/ 408214 h 1333499"/>
              <a:gd name="connsiteX77" fmla="*/ 432707 w 892628"/>
              <a:gd name="connsiteY77" fmla="*/ 432707 h 1333499"/>
              <a:gd name="connsiteX78" fmla="*/ 378278 w 892628"/>
              <a:gd name="connsiteY78" fmla="*/ 364671 h 1333499"/>
              <a:gd name="connsiteX79" fmla="*/ 381000 w 892628"/>
              <a:gd name="connsiteY79" fmla="*/ 307521 h 1333499"/>
              <a:gd name="connsiteX80" fmla="*/ 419100 w 892628"/>
              <a:gd name="connsiteY80" fmla="*/ 310242 h 1333499"/>
              <a:gd name="connsiteX81" fmla="*/ 443593 w 892628"/>
              <a:gd name="connsiteY81" fmla="*/ 274864 h 1333499"/>
              <a:gd name="connsiteX82" fmla="*/ 438150 w 892628"/>
              <a:gd name="connsiteY82" fmla="*/ 220435 h 1333499"/>
              <a:gd name="connsiteX83" fmla="*/ 468086 w 892628"/>
              <a:gd name="connsiteY83" fmla="*/ 166007 h 1333499"/>
              <a:gd name="connsiteX84" fmla="*/ 492578 w 892628"/>
              <a:gd name="connsiteY84" fmla="*/ 149678 h 1333499"/>
              <a:gd name="connsiteX85" fmla="*/ 503464 w 892628"/>
              <a:gd name="connsiteY85" fmla="*/ 70757 h 1333499"/>
              <a:gd name="connsiteX86" fmla="*/ 462643 w 892628"/>
              <a:gd name="connsiteY86" fmla="*/ 59871 h 1333499"/>
              <a:gd name="connsiteX87" fmla="*/ 323850 w 892628"/>
              <a:gd name="connsiteY87" fmla="*/ 0 h 1333499"/>
              <a:gd name="connsiteX88" fmla="*/ 291193 w 892628"/>
              <a:gd name="connsiteY88" fmla="*/ 54428 h 1333499"/>
              <a:gd name="connsiteX0" fmla="*/ 291193 w 892628"/>
              <a:gd name="connsiteY0" fmla="*/ 54428 h 1333499"/>
              <a:gd name="connsiteX1" fmla="*/ 293914 w 892628"/>
              <a:gd name="connsiteY1" fmla="*/ 114299 h 1333499"/>
              <a:gd name="connsiteX2" fmla="*/ 217714 w 892628"/>
              <a:gd name="connsiteY2" fmla="*/ 133349 h 1333499"/>
              <a:gd name="connsiteX3" fmla="*/ 206828 w 892628"/>
              <a:gd name="connsiteY3" fmla="*/ 171449 h 1333499"/>
              <a:gd name="connsiteX4" fmla="*/ 179614 w 892628"/>
              <a:gd name="connsiteY4" fmla="*/ 209549 h 1333499"/>
              <a:gd name="connsiteX5" fmla="*/ 193221 w 892628"/>
              <a:gd name="connsiteY5" fmla="*/ 258535 h 1333499"/>
              <a:gd name="connsiteX6" fmla="*/ 179614 w 892628"/>
              <a:gd name="connsiteY6" fmla="*/ 274864 h 1333499"/>
              <a:gd name="connsiteX7" fmla="*/ 190500 w 892628"/>
              <a:gd name="connsiteY7" fmla="*/ 293914 h 1333499"/>
              <a:gd name="connsiteX8" fmla="*/ 163286 w 892628"/>
              <a:gd name="connsiteY8" fmla="*/ 315685 h 1333499"/>
              <a:gd name="connsiteX9" fmla="*/ 166007 w 892628"/>
              <a:gd name="connsiteY9" fmla="*/ 348342 h 1333499"/>
              <a:gd name="connsiteX10" fmla="*/ 70757 w 892628"/>
              <a:gd name="connsiteY10" fmla="*/ 337457 h 1333499"/>
              <a:gd name="connsiteX11" fmla="*/ 38100 w 892628"/>
              <a:gd name="connsiteY11" fmla="*/ 432707 h 1333499"/>
              <a:gd name="connsiteX12" fmla="*/ 32657 w 892628"/>
              <a:gd name="connsiteY12" fmla="*/ 468085 h 1333499"/>
              <a:gd name="connsiteX13" fmla="*/ 0 w 892628"/>
              <a:gd name="connsiteY13" fmla="*/ 536121 h 1333499"/>
              <a:gd name="connsiteX14" fmla="*/ 16328 w 892628"/>
              <a:gd name="connsiteY14" fmla="*/ 634092 h 1333499"/>
              <a:gd name="connsiteX15" fmla="*/ 46264 w 892628"/>
              <a:gd name="connsiteY15" fmla="*/ 642257 h 1333499"/>
              <a:gd name="connsiteX16" fmla="*/ 48986 w 892628"/>
              <a:gd name="connsiteY16" fmla="*/ 620485 h 1333499"/>
              <a:gd name="connsiteX17" fmla="*/ 95250 w 892628"/>
              <a:gd name="connsiteY17" fmla="*/ 644978 h 1333499"/>
              <a:gd name="connsiteX18" fmla="*/ 160564 w 892628"/>
              <a:gd name="connsiteY18" fmla="*/ 625928 h 1333499"/>
              <a:gd name="connsiteX19" fmla="*/ 193221 w 892628"/>
              <a:gd name="connsiteY19" fmla="*/ 672192 h 1333499"/>
              <a:gd name="connsiteX20" fmla="*/ 228600 w 892628"/>
              <a:gd name="connsiteY20" fmla="*/ 661307 h 1333499"/>
              <a:gd name="connsiteX21" fmla="*/ 234043 w 892628"/>
              <a:gd name="connsiteY21" fmla="*/ 699407 h 1333499"/>
              <a:gd name="connsiteX22" fmla="*/ 212271 w 892628"/>
              <a:gd name="connsiteY22" fmla="*/ 761999 h 1333499"/>
              <a:gd name="connsiteX23" fmla="*/ 179614 w 892628"/>
              <a:gd name="connsiteY23" fmla="*/ 781049 h 1333499"/>
              <a:gd name="connsiteX24" fmla="*/ 182336 w 892628"/>
              <a:gd name="connsiteY24" fmla="*/ 879021 h 1333499"/>
              <a:gd name="connsiteX25" fmla="*/ 160564 w 892628"/>
              <a:gd name="connsiteY25" fmla="*/ 881742 h 1333499"/>
              <a:gd name="connsiteX26" fmla="*/ 106136 w 892628"/>
              <a:gd name="connsiteY26" fmla="*/ 879021 h 1333499"/>
              <a:gd name="connsiteX27" fmla="*/ 73478 w 892628"/>
              <a:gd name="connsiteY27" fmla="*/ 870857 h 1333499"/>
              <a:gd name="connsiteX28" fmla="*/ 40821 w 892628"/>
              <a:gd name="connsiteY28" fmla="*/ 938892 h 1333499"/>
              <a:gd name="connsiteX29" fmla="*/ 51707 w 892628"/>
              <a:gd name="connsiteY29" fmla="*/ 963385 h 1333499"/>
              <a:gd name="connsiteX30" fmla="*/ 106136 w 892628"/>
              <a:gd name="connsiteY30" fmla="*/ 979714 h 1333499"/>
              <a:gd name="connsiteX31" fmla="*/ 127907 w 892628"/>
              <a:gd name="connsiteY31" fmla="*/ 1023257 h 1333499"/>
              <a:gd name="connsiteX32" fmla="*/ 187778 w 892628"/>
              <a:gd name="connsiteY32" fmla="*/ 1023257 h 1333499"/>
              <a:gd name="connsiteX33" fmla="*/ 187778 w 892628"/>
              <a:gd name="connsiteY33" fmla="*/ 1077685 h 1333499"/>
              <a:gd name="connsiteX34" fmla="*/ 228600 w 892628"/>
              <a:gd name="connsiteY34" fmla="*/ 1080407 h 1333499"/>
              <a:gd name="connsiteX35" fmla="*/ 228600 w 892628"/>
              <a:gd name="connsiteY35" fmla="*/ 1113064 h 1333499"/>
              <a:gd name="connsiteX36" fmla="*/ 223157 w 892628"/>
              <a:gd name="connsiteY36" fmla="*/ 1153885 h 1333499"/>
              <a:gd name="connsiteX37" fmla="*/ 234043 w 892628"/>
              <a:gd name="connsiteY37" fmla="*/ 1178378 h 1333499"/>
              <a:gd name="connsiteX38" fmla="*/ 223157 w 892628"/>
              <a:gd name="connsiteY38" fmla="*/ 1211035 h 1333499"/>
              <a:gd name="connsiteX39" fmla="*/ 242207 w 892628"/>
              <a:gd name="connsiteY39" fmla="*/ 1273628 h 1333499"/>
              <a:gd name="connsiteX40" fmla="*/ 266700 w 892628"/>
              <a:gd name="connsiteY40" fmla="*/ 1270907 h 1333499"/>
              <a:gd name="connsiteX41" fmla="*/ 280307 w 892628"/>
              <a:gd name="connsiteY41" fmla="*/ 1319892 h 1333499"/>
              <a:gd name="connsiteX42" fmla="*/ 364671 w 892628"/>
              <a:gd name="connsiteY42" fmla="*/ 1333499 h 1333499"/>
              <a:gd name="connsiteX43" fmla="*/ 378278 w 892628"/>
              <a:gd name="connsiteY43" fmla="*/ 1273628 h 1333499"/>
              <a:gd name="connsiteX44" fmla="*/ 408214 w 892628"/>
              <a:gd name="connsiteY44" fmla="*/ 1260021 h 1333499"/>
              <a:gd name="connsiteX45" fmla="*/ 459921 w 892628"/>
              <a:gd name="connsiteY45" fmla="*/ 1303564 h 1333499"/>
              <a:gd name="connsiteX46" fmla="*/ 503464 w 892628"/>
              <a:gd name="connsiteY46" fmla="*/ 1295399 h 1333499"/>
              <a:gd name="connsiteX47" fmla="*/ 525236 w 892628"/>
              <a:gd name="connsiteY47" fmla="*/ 1322614 h 1333499"/>
              <a:gd name="connsiteX48" fmla="*/ 555171 w 892628"/>
              <a:gd name="connsiteY48" fmla="*/ 1309007 h 1333499"/>
              <a:gd name="connsiteX49" fmla="*/ 571500 w 892628"/>
              <a:gd name="connsiteY49" fmla="*/ 1309007 h 1333499"/>
              <a:gd name="connsiteX50" fmla="*/ 587828 w 892628"/>
              <a:gd name="connsiteY50" fmla="*/ 1268185 h 1333499"/>
              <a:gd name="connsiteX51" fmla="*/ 549728 w 892628"/>
              <a:gd name="connsiteY51" fmla="*/ 1202871 h 1333499"/>
              <a:gd name="connsiteX52" fmla="*/ 549728 w 892628"/>
              <a:gd name="connsiteY52" fmla="*/ 1151164 h 1333499"/>
              <a:gd name="connsiteX53" fmla="*/ 786493 w 892628"/>
              <a:gd name="connsiteY53" fmla="*/ 1126671 h 1333499"/>
              <a:gd name="connsiteX54" fmla="*/ 832757 w 892628"/>
              <a:gd name="connsiteY54" fmla="*/ 1162049 h 1333499"/>
              <a:gd name="connsiteX55" fmla="*/ 879021 w 892628"/>
              <a:gd name="connsiteY55" fmla="*/ 1151164 h 1333499"/>
              <a:gd name="connsiteX56" fmla="*/ 892628 w 892628"/>
              <a:gd name="connsiteY56" fmla="*/ 1034142 h 1333499"/>
              <a:gd name="connsiteX57" fmla="*/ 857250 w 892628"/>
              <a:gd name="connsiteY57" fmla="*/ 966107 h 1333499"/>
              <a:gd name="connsiteX58" fmla="*/ 870857 w 892628"/>
              <a:gd name="connsiteY58" fmla="*/ 922564 h 1333499"/>
              <a:gd name="connsiteX59" fmla="*/ 846364 w 892628"/>
              <a:gd name="connsiteY59" fmla="*/ 914399 h 1333499"/>
              <a:gd name="connsiteX60" fmla="*/ 846364 w 892628"/>
              <a:gd name="connsiteY60" fmla="*/ 876299 h 1333499"/>
              <a:gd name="connsiteX61" fmla="*/ 843643 w 892628"/>
              <a:gd name="connsiteY61" fmla="*/ 846364 h 1333499"/>
              <a:gd name="connsiteX62" fmla="*/ 840921 w 892628"/>
              <a:gd name="connsiteY62" fmla="*/ 816428 h 1333499"/>
              <a:gd name="connsiteX63" fmla="*/ 840921 w 892628"/>
              <a:gd name="connsiteY63" fmla="*/ 759278 h 1333499"/>
              <a:gd name="connsiteX64" fmla="*/ 791936 w 892628"/>
              <a:gd name="connsiteY64" fmla="*/ 672192 h 1333499"/>
              <a:gd name="connsiteX65" fmla="*/ 688521 w 892628"/>
              <a:gd name="connsiteY65" fmla="*/ 530678 h 1333499"/>
              <a:gd name="connsiteX66" fmla="*/ 644978 w 892628"/>
              <a:gd name="connsiteY66" fmla="*/ 446314 h 1333499"/>
              <a:gd name="connsiteX67" fmla="*/ 642257 w 892628"/>
              <a:gd name="connsiteY67" fmla="*/ 372835 h 1333499"/>
              <a:gd name="connsiteX68" fmla="*/ 707571 w 892628"/>
              <a:gd name="connsiteY68" fmla="*/ 332014 h 1333499"/>
              <a:gd name="connsiteX69" fmla="*/ 655864 w 892628"/>
              <a:gd name="connsiteY69" fmla="*/ 318407 h 1333499"/>
              <a:gd name="connsiteX70" fmla="*/ 634093 w 892628"/>
              <a:gd name="connsiteY70" fmla="*/ 283028 h 1333499"/>
              <a:gd name="connsiteX71" fmla="*/ 582386 w 892628"/>
              <a:gd name="connsiteY71" fmla="*/ 258535 h 1333499"/>
              <a:gd name="connsiteX72" fmla="*/ 538843 w 892628"/>
              <a:gd name="connsiteY72" fmla="*/ 285749 h 1333499"/>
              <a:gd name="connsiteX73" fmla="*/ 544286 w 892628"/>
              <a:gd name="connsiteY73" fmla="*/ 323849 h 1333499"/>
              <a:gd name="connsiteX74" fmla="*/ 498021 w 892628"/>
              <a:gd name="connsiteY74" fmla="*/ 356507 h 1333499"/>
              <a:gd name="connsiteX75" fmla="*/ 459921 w 892628"/>
              <a:gd name="connsiteY75" fmla="*/ 383721 h 1333499"/>
              <a:gd name="connsiteX76" fmla="*/ 454478 w 892628"/>
              <a:gd name="connsiteY76" fmla="*/ 408214 h 1333499"/>
              <a:gd name="connsiteX77" fmla="*/ 432707 w 892628"/>
              <a:gd name="connsiteY77" fmla="*/ 432707 h 1333499"/>
              <a:gd name="connsiteX78" fmla="*/ 378278 w 892628"/>
              <a:gd name="connsiteY78" fmla="*/ 364671 h 1333499"/>
              <a:gd name="connsiteX79" fmla="*/ 381000 w 892628"/>
              <a:gd name="connsiteY79" fmla="*/ 307521 h 1333499"/>
              <a:gd name="connsiteX80" fmla="*/ 419100 w 892628"/>
              <a:gd name="connsiteY80" fmla="*/ 310242 h 1333499"/>
              <a:gd name="connsiteX81" fmla="*/ 443593 w 892628"/>
              <a:gd name="connsiteY81" fmla="*/ 274864 h 1333499"/>
              <a:gd name="connsiteX82" fmla="*/ 438150 w 892628"/>
              <a:gd name="connsiteY82" fmla="*/ 220435 h 1333499"/>
              <a:gd name="connsiteX83" fmla="*/ 468086 w 892628"/>
              <a:gd name="connsiteY83" fmla="*/ 166007 h 1333499"/>
              <a:gd name="connsiteX84" fmla="*/ 492578 w 892628"/>
              <a:gd name="connsiteY84" fmla="*/ 149678 h 1333499"/>
              <a:gd name="connsiteX85" fmla="*/ 503464 w 892628"/>
              <a:gd name="connsiteY85" fmla="*/ 70757 h 1333499"/>
              <a:gd name="connsiteX86" fmla="*/ 462643 w 892628"/>
              <a:gd name="connsiteY86" fmla="*/ 59871 h 1333499"/>
              <a:gd name="connsiteX87" fmla="*/ 402771 w 892628"/>
              <a:gd name="connsiteY87" fmla="*/ 32658 h 1333499"/>
              <a:gd name="connsiteX88" fmla="*/ 323850 w 892628"/>
              <a:gd name="connsiteY88" fmla="*/ 0 h 1333499"/>
              <a:gd name="connsiteX89" fmla="*/ 291193 w 892628"/>
              <a:gd name="connsiteY89" fmla="*/ 54428 h 1333499"/>
              <a:gd name="connsiteX0" fmla="*/ 291193 w 892628"/>
              <a:gd name="connsiteY0" fmla="*/ 68034 h 1347105"/>
              <a:gd name="connsiteX1" fmla="*/ 293914 w 892628"/>
              <a:gd name="connsiteY1" fmla="*/ 127905 h 1347105"/>
              <a:gd name="connsiteX2" fmla="*/ 217714 w 892628"/>
              <a:gd name="connsiteY2" fmla="*/ 146955 h 1347105"/>
              <a:gd name="connsiteX3" fmla="*/ 206828 w 892628"/>
              <a:gd name="connsiteY3" fmla="*/ 185055 h 1347105"/>
              <a:gd name="connsiteX4" fmla="*/ 179614 w 892628"/>
              <a:gd name="connsiteY4" fmla="*/ 223155 h 1347105"/>
              <a:gd name="connsiteX5" fmla="*/ 193221 w 892628"/>
              <a:gd name="connsiteY5" fmla="*/ 272141 h 1347105"/>
              <a:gd name="connsiteX6" fmla="*/ 179614 w 892628"/>
              <a:gd name="connsiteY6" fmla="*/ 288470 h 1347105"/>
              <a:gd name="connsiteX7" fmla="*/ 190500 w 892628"/>
              <a:gd name="connsiteY7" fmla="*/ 307520 h 1347105"/>
              <a:gd name="connsiteX8" fmla="*/ 163286 w 892628"/>
              <a:gd name="connsiteY8" fmla="*/ 329291 h 1347105"/>
              <a:gd name="connsiteX9" fmla="*/ 166007 w 892628"/>
              <a:gd name="connsiteY9" fmla="*/ 361948 h 1347105"/>
              <a:gd name="connsiteX10" fmla="*/ 70757 w 892628"/>
              <a:gd name="connsiteY10" fmla="*/ 351063 h 1347105"/>
              <a:gd name="connsiteX11" fmla="*/ 38100 w 892628"/>
              <a:gd name="connsiteY11" fmla="*/ 446313 h 1347105"/>
              <a:gd name="connsiteX12" fmla="*/ 32657 w 892628"/>
              <a:gd name="connsiteY12" fmla="*/ 481691 h 1347105"/>
              <a:gd name="connsiteX13" fmla="*/ 0 w 892628"/>
              <a:gd name="connsiteY13" fmla="*/ 549727 h 1347105"/>
              <a:gd name="connsiteX14" fmla="*/ 16328 w 892628"/>
              <a:gd name="connsiteY14" fmla="*/ 647698 h 1347105"/>
              <a:gd name="connsiteX15" fmla="*/ 46264 w 892628"/>
              <a:gd name="connsiteY15" fmla="*/ 655863 h 1347105"/>
              <a:gd name="connsiteX16" fmla="*/ 48986 w 892628"/>
              <a:gd name="connsiteY16" fmla="*/ 634091 h 1347105"/>
              <a:gd name="connsiteX17" fmla="*/ 95250 w 892628"/>
              <a:gd name="connsiteY17" fmla="*/ 658584 h 1347105"/>
              <a:gd name="connsiteX18" fmla="*/ 160564 w 892628"/>
              <a:gd name="connsiteY18" fmla="*/ 639534 h 1347105"/>
              <a:gd name="connsiteX19" fmla="*/ 193221 w 892628"/>
              <a:gd name="connsiteY19" fmla="*/ 685798 h 1347105"/>
              <a:gd name="connsiteX20" fmla="*/ 228600 w 892628"/>
              <a:gd name="connsiteY20" fmla="*/ 674913 h 1347105"/>
              <a:gd name="connsiteX21" fmla="*/ 234043 w 892628"/>
              <a:gd name="connsiteY21" fmla="*/ 713013 h 1347105"/>
              <a:gd name="connsiteX22" fmla="*/ 212271 w 892628"/>
              <a:gd name="connsiteY22" fmla="*/ 775605 h 1347105"/>
              <a:gd name="connsiteX23" fmla="*/ 179614 w 892628"/>
              <a:gd name="connsiteY23" fmla="*/ 794655 h 1347105"/>
              <a:gd name="connsiteX24" fmla="*/ 182336 w 892628"/>
              <a:gd name="connsiteY24" fmla="*/ 892627 h 1347105"/>
              <a:gd name="connsiteX25" fmla="*/ 160564 w 892628"/>
              <a:gd name="connsiteY25" fmla="*/ 895348 h 1347105"/>
              <a:gd name="connsiteX26" fmla="*/ 106136 w 892628"/>
              <a:gd name="connsiteY26" fmla="*/ 892627 h 1347105"/>
              <a:gd name="connsiteX27" fmla="*/ 73478 w 892628"/>
              <a:gd name="connsiteY27" fmla="*/ 884463 h 1347105"/>
              <a:gd name="connsiteX28" fmla="*/ 40821 w 892628"/>
              <a:gd name="connsiteY28" fmla="*/ 952498 h 1347105"/>
              <a:gd name="connsiteX29" fmla="*/ 51707 w 892628"/>
              <a:gd name="connsiteY29" fmla="*/ 976991 h 1347105"/>
              <a:gd name="connsiteX30" fmla="*/ 106136 w 892628"/>
              <a:gd name="connsiteY30" fmla="*/ 993320 h 1347105"/>
              <a:gd name="connsiteX31" fmla="*/ 127907 w 892628"/>
              <a:gd name="connsiteY31" fmla="*/ 1036863 h 1347105"/>
              <a:gd name="connsiteX32" fmla="*/ 187778 w 892628"/>
              <a:gd name="connsiteY32" fmla="*/ 1036863 h 1347105"/>
              <a:gd name="connsiteX33" fmla="*/ 187778 w 892628"/>
              <a:gd name="connsiteY33" fmla="*/ 1091291 h 1347105"/>
              <a:gd name="connsiteX34" fmla="*/ 228600 w 892628"/>
              <a:gd name="connsiteY34" fmla="*/ 1094013 h 1347105"/>
              <a:gd name="connsiteX35" fmla="*/ 228600 w 892628"/>
              <a:gd name="connsiteY35" fmla="*/ 1126670 h 1347105"/>
              <a:gd name="connsiteX36" fmla="*/ 223157 w 892628"/>
              <a:gd name="connsiteY36" fmla="*/ 1167491 h 1347105"/>
              <a:gd name="connsiteX37" fmla="*/ 234043 w 892628"/>
              <a:gd name="connsiteY37" fmla="*/ 1191984 h 1347105"/>
              <a:gd name="connsiteX38" fmla="*/ 223157 w 892628"/>
              <a:gd name="connsiteY38" fmla="*/ 1224641 h 1347105"/>
              <a:gd name="connsiteX39" fmla="*/ 242207 w 892628"/>
              <a:gd name="connsiteY39" fmla="*/ 1287234 h 1347105"/>
              <a:gd name="connsiteX40" fmla="*/ 266700 w 892628"/>
              <a:gd name="connsiteY40" fmla="*/ 1284513 h 1347105"/>
              <a:gd name="connsiteX41" fmla="*/ 280307 w 892628"/>
              <a:gd name="connsiteY41" fmla="*/ 1333498 h 1347105"/>
              <a:gd name="connsiteX42" fmla="*/ 364671 w 892628"/>
              <a:gd name="connsiteY42" fmla="*/ 1347105 h 1347105"/>
              <a:gd name="connsiteX43" fmla="*/ 378278 w 892628"/>
              <a:gd name="connsiteY43" fmla="*/ 1287234 h 1347105"/>
              <a:gd name="connsiteX44" fmla="*/ 408214 w 892628"/>
              <a:gd name="connsiteY44" fmla="*/ 1273627 h 1347105"/>
              <a:gd name="connsiteX45" fmla="*/ 459921 w 892628"/>
              <a:gd name="connsiteY45" fmla="*/ 1317170 h 1347105"/>
              <a:gd name="connsiteX46" fmla="*/ 503464 w 892628"/>
              <a:gd name="connsiteY46" fmla="*/ 1309005 h 1347105"/>
              <a:gd name="connsiteX47" fmla="*/ 525236 w 892628"/>
              <a:gd name="connsiteY47" fmla="*/ 1336220 h 1347105"/>
              <a:gd name="connsiteX48" fmla="*/ 555171 w 892628"/>
              <a:gd name="connsiteY48" fmla="*/ 1322613 h 1347105"/>
              <a:gd name="connsiteX49" fmla="*/ 571500 w 892628"/>
              <a:gd name="connsiteY49" fmla="*/ 1322613 h 1347105"/>
              <a:gd name="connsiteX50" fmla="*/ 587828 w 892628"/>
              <a:gd name="connsiteY50" fmla="*/ 1281791 h 1347105"/>
              <a:gd name="connsiteX51" fmla="*/ 549728 w 892628"/>
              <a:gd name="connsiteY51" fmla="*/ 1216477 h 1347105"/>
              <a:gd name="connsiteX52" fmla="*/ 549728 w 892628"/>
              <a:gd name="connsiteY52" fmla="*/ 1164770 h 1347105"/>
              <a:gd name="connsiteX53" fmla="*/ 786493 w 892628"/>
              <a:gd name="connsiteY53" fmla="*/ 1140277 h 1347105"/>
              <a:gd name="connsiteX54" fmla="*/ 832757 w 892628"/>
              <a:gd name="connsiteY54" fmla="*/ 1175655 h 1347105"/>
              <a:gd name="connsiteX55" fmla="*/ 879021 w 892628"/>
              <a:gd name="connsiteY55" fmla="*/ 1164770 h 1347105"/>
              <a:gd name="connsiteX56" fmla="*/ 892628 w 892628"/>
              <a:gd name="connsiteY56" fmla="*/ 1047748 h 1347105"/>
              <a:gd name="connsiteX57" fmla="*/ 857250 w 892628"/>
              <a:gd name="connsiteY57" fmla="*/ 979713 h 1347105"/>
              <a:gd name="connsiteX58" fmla="*/ 870857 w 892628"/>
              <a:gd name="connsiteY58" fmla="*/ 936170 h 1347105"/>
              <a:gd name="connsiteX59" fmla="*/ 846364 w 892628"/>
              <a:gd name="connsiteY59" fmla="*/ 928005 h 1347105"/>
              <a:gd name="connsiteX60" fmla="*/ 846364 w 892628"/>
              <a:gd name="connsiteY60" fmla="*/ 889905 h 1347105"/>
              <a:gd name="connsiteX61" fmla="*/ 843643 w 892628"/>
              <a:gd name="connsiteY61" fmla="*/ 859970 h 1347105"/>
              <a:gd name="connsiteX62" fmla="*/ 840921 w 892628"/>
              <a:gd name="connsiteY62" fmla="*/ 830034 h 1347105"/>
              <a:gd name="connsiteX63" fmla="*/ 840921 w 892628"/>
              <a:gd name="connsiteY63" fmla="*/ 772884 h 1347105"/>
              <a:gd name="connsiteX64" fmla="*/ 791936 w 892628"/>
              <a:gd name="connsiteY64" fmla="*/ 685798 h 1347105"/>
              <a:gd name="connsiteX65" fmla="*/ 688521 w 892628"/>
              <a:gd name="connsiteY65" fmla="*/ 544284 h 1347105"/>
              <a:gd name="connsiteX66" fmla="*/ 644978 w 892628"/>
              <a:gd name="connsiteY66" fmla="*/ 459920 h 1347105"/>
              <a:gd name="connsiteX67" fmla="*/ 642257 w 892628"/>
              <a:gd name="connsiteY67" fmla="*/ 386441 h 1347105"/>
              <a:gd name="connsiteX68" fmla="*/ 707571 w 892628"/>
              <a:gd name="connsiteY68" fmla="*/ 345620 h 1347105"/>
              <a:gd name="connsiteX69" fmla="*/ 655864 w 892628"/>
              <a:gd name="connsiteY69" fmla="*/ 332013 h 1347105"/>
              <a:gd name="connsiteX70" fmla="*/ 634093 w 892628"/>
              <a:gd name="connsiteY70" fmla="*/ 296634 h 1347105"/>
              <a:gd name="connsiteX71" fmla="*/ 582386 w 892628"/>
              <a:gd name="connsiteY71" fmla="*/ 272141 h 1347105"/>
              <a:gd name="connsiteX72" fmla="*/ 538843 w 892628"/>
              <a:gd name="connsiteY72" fmla="*/ 299355 h 1347105"/>
              <a:gd name="connsiteX73" fmla="*/ 544286 w 892628"/>
              <a:gd name="connsiteY73" fmla="*/ 337455 h 1347105"/>
              <a:gd name="connsiteX74" fmla="*/ 498021 w 892628"/>
              <a:gd name="connsiteY74" fmla="*/ 370113 h 1347105"/>
              <a:gd name="connsiteX75" fmla="*/ 459921 w 892628"/>
              <a:gd name="connsiteY75" fmla="*/ 397327 h 1347105"/>
              <a:gd name="connsiteX76" fmla="*/ 454478 w 892628"/>
              <a:gd name="connsiteY76" fmla="*/ 421820 h 1347105"/>
              <a:gd name="connsiteX77" fmla="*/ 432707 w 892628"/>
              <a:gd name="connsiteY77" fmla="*/ 446313 h 1347105"/>
              <a:gd name="connsiteX78" fmla="*/ 378278 w 892628"/>
              <a:gd name="connsiteY78" fmla="*/ 378277 h 1347105"/>
              <a:gd name="connsiteX79" fmla="*/ 381000 w 892628"/>
              <a:gd name="connsiteY79" fmla="*/ 321127 h 1347105"/>
              <a:gd name="connsiteX80" fmla="*/ 419100 w 892628"/>
              <a:gd name="connsiteY80" fmla="*/ 323848 h 1347105"/>
              <a:gd name="connsiteX81" fmla="*/ 443593 w 892628"/>
              <a:gd name="connsiteY81" fmla="*/ 288470 h 1347105"/>
              <a:gd name="connsiteX82" fmla="*/ 438150 w 892628"/>
              <a:gd name="connsiteY82" fmla="*/ 234041 h 1347105"/>
              <a:gd name="connsiteX83" fmla="*/ 468086 w 892628"/>
              <a:gd name="connsiteY83" fmla="*/ 179613 h 1347105"/>
              <a:gd name="connsiteX84" fmla="*/ 492578 w 892628"/>
              <a:gd name="connsiteY84" fmla="*/ 163284 h 1347105"/>
              <a:gd name="connsiteX85" fmla="*/ 503464 w 892628"/>
              <a:gd name="connsiteY85" fmla="*/ 84363 h 1347105"/>
              <a:gd name="connsiteX86" fmla="*/ 462643 w 892628"/>
              <a:gd name="connsiteY86" fmla="*/ 73477 h 1347105"/>
              <a:gd name="connsiteX87" fmla="*/ 383721 w 892628"/>
              <a:gd name="connsiteY87" fmla="*/ 0 h 1347105"/>
              <a:gd name="connsiteX88" fmla="*/ 323850 w 892628"/>
              <a:gd name="connsiteY88" fmla="*/ 13606 h 1347105"/>
              <a:gd name="connsiteX89" fmla="*/ 291193 w 892628"/>
              <a:gd name="connsiteY89" fmla="*/ 68034 h 134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92628" h="1347105">
                <a:moveTo>
                  <a:pt x="291193" y="68034"/>
                </a:moveTo>
                <a:lnTo>
                  <a:pt x="293914" y="127905"/>
                </a:lnTo>
                <a:lnTo>
                  <a:pt x="217714" y="146955"/>
                </a:lnTo>
                <a:lnTo>
                  <a:pt x="206828" y="185055"/>
                </a:lnTo>
                <a:lnTo>
                  <a:pt x="179614" y="223155"/>
                </a:lnTo>
                <a:lnTo>
                  <a:pt x="193221" y="272141"/>
                </a:lnTo>
                <a:lnTo>
                  <a:pt x="179614" y="288470"/>
                </a:lnTo>
                <a:lnTo>
                  <a:pt x="190500" y="307520"/>
                </a:lnTo>
                <a:lnTo>
                  <a:pt x="163286" y="329291"/>
                </a:lnTo>
                <a:lnTo>
                  <a:pt x="166007" y="361948"/>
                </a:lnTo>
                <a:lnTo>
                  <a:pt x="70757" y="351063"/>
                </a:lnTo>
                <a:lnTo>
                  <a:pt x="38100" y="446313"/>
                </a:lnTo>
                <a:lnTo>
                  <a:pt x="32657" y="481691"/>
                </a:lnTo>
                <a:lnTo>
                  <a:pt x="0" y="549727"/>
                </a:lnTo>
                <a:lnTo>
                  <a:pt x="16328" y="647698"/>
                </a:lnTo>
                <a:lnTo>
                  <a:pt x="46264" y="655863"/>
                </a:lnTo>
                <a:lnTo>
                  <a:pt x="48986" y="634091"/>
                </a:lnTo>
                <a:lnTo>
                  <a:pt x="95250" y="658584"/>
                </a:lnTo>
                <a:lnTo>
                  <a:pt x="160564" y="639534"/>
                </a:lnTo>
                <a:lnTo>
                  <a:pt x="193221" y="685798"/>
                </a:lnTo>
                <a:lnTo>
                  <a:pt x="228600" y="674913"/>
                </a:lnTo>
                <a:lnTo>
                  <a:pt x="234043" y="713013"/>
                </a:lnTo>
                <a:lnTo>
                  <a:pt x="212271" y="775605"/>
                </a:lnTo>
                <a:lnTo>
                  <a:pt x="179614" y="794655"/>
                </a:lnTo>
                <a:cubicBezTo>
                  <a:pt x="180521" y="827312"/>
                  <a:pt x="181429" y="859970"/>
                  <a:pt x="182336" y="892627"/>
                </a:cubicBezTo>
                <a:lnTo>
                  <a:pt x="160564" y="895348"/>
                </a:lnTo>
                <a:lnTo>
                  <a:pt x="106136" y="892627"/>
                </a:lnTo>
                <a:lnTo>
                  <a:pt x="73478" y="884463"/>
                </a:lnTo>
                <a:lnTo>
                  <a:pt x="40821" y="952498"/>
                </a:lnTo>
                <a:lnTo>
                  <a:pt x="51707" y="976991"/>
                </a:lnTo>
                <a:lnTo>
                  <a:pt x="106136" y="993320"/>
                </a:lnTo>
                <a:lnTo>
                  <a:pt x="127907" y="1036863"/>
                </a:lnTo>
                <a:lnTo>
                  <a:pt x="187778" y="1036863"/>
                </a:lnTo>
                <a:lnTo>
                  <a:pt x="187778" y="1091291"/>
                </a:lnTo>
                <a:lnTo>
                  <a:pt x="228600" y="1094013"/>
                </a:lnTo>
                <a:lnTo>
                  <a:pt x="228600" y="1126670"/>
                </a:lnTo>
                <a:lnTo>
                  <a:pt x="223157" y="1167491"/>
                </a:lnTo>
                <a:lnTo>
                  <a:pt x="234043" y="1191984"/>
                </a:lnTo>
                <a:lnTo>
                  <a:pt x="223157" y="1224641"/>
                </a:lnTo>
                <a:lnTo>
                  <a:pt x="242207" y="1287234"/>
                </a:lnTo>
                <a:lnTo>
                  <a:pt x="266700" y="1284513"/>
                </a:lnTo>
                <a:lnTo>
                  <a:pt x="280307" y="1333498"/>
                </a:lnTo>
                <a:lnTo>
                  <a:pt x="364671" y="1347105"/>
                </a:lnTo>
                <a:lnTo>
                  <a:pt x="378278" y="1287234"/>
                </a:lnTo>
                <a:lnTo>
                  <a:pt x="408214" y="1273627"/>
                </a:lnTo>
                <a:lnTo>
                  <a:pt x="459921" y="1317170"/>
                </a:lnTo>
                <a:lnTo>
                  <a:pt x="503464" y="1309005"/>
                </a:lnTo>
                <a:lnTo>
                  <a:pt x="525236" y="1336220"/>
                </a:lnTo>
                <a:lnTo>
                  <a:pt x="555171" y="1322613"/>
                </a:lnTo>
                <a:lnTo>
                  <a:pt x="571500" y="1322613"/>
                </a:lnTo>
                <a:lnTo>
                  <a:pt x="587828" y="1281791"/>
                </a:lnTo>
                <a:lnTo>
                  <a:pt x="549728" y="1216477"/>
                </a:lnTo>
                <a:lnTo>
                  <a:pt x="549728" y="1164770"/>
                </a:lnTo>
                <a:lnTo>
                  <a:pt x="786493" y="1140277"/>
                </a:lnTo>
                <a:lnTo>
                  <a:pt x="832757" y="1175655"/>
                </a:lnTo>
                <a:lnTo>
                  <a:pt x="879021" y="1164770"/>
                </a:lnTo>
                <a:lnTo>
                  <a:pt x="892628" y="1047748"/>
                </a:lnTo>
                <a:lnTo>
                  <a:pt x="857250" y="979713"/>
                </a:lnTo>
                <a:lnTo>
                  <a:pt x="870857" y="936170"/>
                </a:lnTo>
                <a:lnTo>
                  <a:pt x="846364" y="928005"/>
                </a:lnTo>
                <a:lnTo>
                  <a:pt x="846364" y="889905"/>
                </a:lnTo>
                <a:lnTo>
                  <a:pt x="843643" y="859970"/>
                </a:lnTo>
                <a:lnTo>
                  <a:pt x="840921" y="830034"/>
                </a:lnTo>
                <a:lnTo>
                  <a:pt x="840921" y="772884"/>
                </a:lnTo>
                <a:lnTo>
                  <a:pt x="791936" y="685798"/>
                </a:lnTo>
                <a:lnTo>
                  <a:pt x="688521" y="544284"/>
                </a:lnTo>
                <a:lnTo>
                  <a:pt x="644978" y="459920"/>
                </a:lnTo>
                <a:lnTo>
                  <a:pt x="642257" y="386441"/>
                </a:lnTo>
                <a:lnTo>
                  <a:pt x="707571" y="345620"/>
                </a:lnTo>
                <a:lnTo>
                  <a:pt x="655864" y="332013"/>
                </a:lnTo>
                <a:lnTo>
                  <a:pt x="634093" y="296634"/>
                </a:lnTo>
                <a:lnTo>
                  <a:pt x="582386" y="272141"/>
                </a:lnTo>
                <a:lnTo>
                  <a:pt x="538843" y="299355"/>
                </a:lnTo>
                <a:lnTo>
                  <a:pt x="544286" y="337455"/>
                </a:lnTo>
                <a:lnTo>
                  <a:pt x="498021" y="370113"/>
                </a:lnTo>
                <a:lnTo>
                  <a:pt x="459921" y="397327"/>
                </a:lnTo>
                <a:lnTo>
                  <a:pt x="454478" y="421820"/>
                </a:lnTo>
                <a:lnTo>
                  <a:pt x="432707" y="446313"/>
                </a:lnTo>
                <a:lnTo>
                  <a:pt x="378278" y="378277"/>
                </a:lnTo>
                <a:lnTo>
                  <a:pt x="381000" y="321127"/>
                </a:lnTo>
                <a:lnTo>
                  <a:pt x="419100" y="323848"/>
                </a:lnTo>
                <a:lnTo>
                  <a:pt x="443593" y="288470"/>
                </a:lnTo>
                <a:lnTo>
                  <a:pt x="438150" y="234041"/>
                </a:lnTo>
                <a:lnTo>
                  <a:pt x="468086" y="179613"/>
                </a:lnTo>
                <a:lnTo>
                  <a:pt x="492578" y="163284"/>
                </a:lnTo>
                <a:lnTo>
                  <a:pt x="503464" y="84363"/>
                </a:lnTo>
                <a:lnTo>
                  <a:pt x="462643" y="73477"/>
                </a:lnTo>
                <a:lnTo>
                  <a:pt x="383721" y="0"/>
                </a:lnTo>
                <a:lnTo>
                  <a:pt x="323850" y="13606"/>
                </a:lnTo>
                <a:lnTo>
                  <a:pt x="291193" y="68034"/>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6063878" y="3917925"/>
            <a:ext cx="931863" cy="788987"/>
          </a:xfrm>
          <a:custGeom>
            <a:avLst/>
            <a:gdLst>
              <a:gd name="connsiteX0" fmla="*/ 762000 w 930728"/>
              <a:gd name="connsiteY0" fmla="*/ 19050 h 699407"/>
              <a:gd name="connsiteX1" fmla="*/ 680357 w 930728"/>
              <a:gd name="connsiteY1" fmla="*/ 32657 h 699407"/>
              <a:gd name="connsiteX2" fmla="*/ 585107 w 930728"/>
              <a:gd name="connsiteY2" fmla="*/ 130629 h 699407"/>
              <a:gd name="connsiteX3" fmla="*/ 468085 w 930728"/>
              <a:gd name="connsiteY3" fmla="*/ 136072 h 699407"/>
              <a:gd name="connsiteX4" fmla="*/ 440871 w 930728"/>
              <a:gd name="connsiteY4" fmla="*/ 59872 h 699407"/>
              <a:gd name="connsiteX5" fmla="*/ 405492 w 930728"/>
              <a:gd name="connsiteY5" fmla="*/ 21772 h 699407"/>
              <a:gd name="connsiteX6" fmla="*/ 394607 w 930728"/>
              <a:gd name="connsiteY6" fmla="*/ 0 h 699407"/>
              <a:gd name="connsiteX7" fmla="*/ 329292 w 930728"/>
              <a:gd name="connsiteY7" fmla="*/ 62593 h 699407"/>
              <a:gd name="connsiteX8" fmla="*/ 329292 w 930728"/>
              <a:gd name="connsiteY8" fmla="*/ 62593 h 699407"/>
              <a:gd name="connsiteX9" fmla="*/ 220435 w 930728"/>
              <a:gd name="connsiteY9" fmla="*/ 87086 h 699407"/>
              <a:gd name="connsiteX10" fmla="*/ 195942 w 930728"/>
              <a:gd name="connsiteY10" fmla="*/ 97972 h 699407"/>
              <a:gd name="connsiteX11" fmla="*/ 155121 w 930728"/>
              <a:gd name="connsiteY11" fmla="*/ 57150 h 699407"/>
              <a:gd name="connsiteX12" fmla="*/ 100692 w 930728"/>
              <a:gd name="connsiteY12" fmla="*/ 108857 h 699407"/>
              <a:gd name="connsiteX13" fmla="*/ 48985 w 930728"/>
              <a:gd name="connsiteY13" fmla="*/ 127907 h 699407"/>
              <a:gd name="connsiteX14" fmla="*/ 32657 w 930728"/>
              <a:gd name="connsiteY14" fmla="*/ 201386 h 699407"/>
              <a:gd name="connsiteX15" fmla="*/ 62592 w 930728"/>
              <a:gd name="connsiteY15" fmla="*/ 228600 h 699407"/>
              <a:gd name="connsiteX16" fmla="*/ 95250 w 930728"/>
              <a:gd name="connsiteY16" fmla="*/ 247650 h 699407"/>
              <a:gd name="connsiteX17" fmla="*/ 87085 w 930728"/>
              <a:gd name="connsiteY17" fmla="*/ 299357 h 699407"/>
              <a:gd name="connsiteX18" fmla="*/ 29935 w 930728"/>
              <a:gd name="connsiteY18" fmla="*/ 296636 h 699407"/>
              <a:gd name="connsiteX19" fmla="*/ 10885 w 930728"/>
              <a:gd name="connsiteY19" fmla="*/ 323850 h 699407"/>
              <a:gd name="connsiteX20" fmla="*/ 81642 w 930728"/>
              <a:gd name="connsiteY20" fmla="*/ 410936 h 699407"/>
              <a:gd name="connsiteX21" fmla="*/ 130628 w 930728"/>
              <a:gd name="connsiteY21" fmla="*/ 421822 h 699407"/>
              <a:gd name="connsiteX22" fmla="*/ 111578 w 930728"/>
              <a:gd name="connsiteY22" fmla="*/ 508907 h 699407"/>
              <a:gd name="connsiteX23" fmla="*/ 62592 w 930728"/>
              <a:gd name="connsiteY23" fmla="*/ 579664 h 699407"/>
              <a:gd name="connsiteX24" fmla="*/ 70757 w 930728"/>
              <a:gd name="connsiteY24" fmla="*/ 604157 h 699407"/>
              <a:gd name="connsiteX25" fmla="*/ 46264 w 930728"/>
              <a:gd name="connsiteY25" fmla="*/ 653143 h 699407"/>
              <a:gd name="connsiteX26" fmla="*/ 0 w 930728"/>
              <a:gd name="connsiteY26" fmla="*/ 658586 h 699407"/>
              <a:gd name="connsiteX27" fmla="*/ 8164 w 930728"/>
              <a:gd name="connsiteY27" fmla="*/ 688522 h 699407"/>
              <a:gd name="connsiteX28" fmla="*/ 117021 w 930728"/>
              <a:gd name="connsiteY28" fmla="*/ 699407 h 699407"/>
              <a:gd name="connsiteX29" fmla="*/ 174171 w 930728"/>
              <a:gd name="connsiteY29" fmla="*/ 666750 h 699407"/>
              <a:gd name="connsiteX30" fmla="*/ 174171 w 930728"/>
              <a:gd name="connsiteY30" fmla="*/ 634093 h 699407"/>
              <a:gd name="connsiteX31" fmla="*/ 198664 w 930728"/>
              <a:gd name="connsiteY31" fmla="*/ 609600 h 699407"/>
              <a:gd name="connsiteX32" fmla="*/ 255814 w 930728"/>
              <a:gd name="connsiteY32" fmla="*/ 631372 h 699407"/>
              <a:gd name="connsiteX33" fmla="*/ 299357 w 930728"/>
              <a:gd name="connsiteY33" fmla="*/ 549729 h 699407"/>
              <a:gd name="connsiteX34" fmla="*/ 408214 w 930728"/>
              <a:gd name="connsiteY34" fmla="*/ 451757 h 699407"/>
              <a:gd name="connsiteX35" fmla="*/ 383721 w 930728"/>
              <a:gd name="connsiteY35" fmla="*/ 429986 h 699407"/>
              <a:gd name="connsiteX36" fmla="*/ 381000 w 930728"/>
              <a:gd name="connsiteY36" fmla="*/ 405493 h 699407"/>
              <a:gd name="connsiteX37" fmla="*/ 356507 w 930728"/>
              <a:gd name="connsiteY37" fmla="*/ 394607 h 699407"/>
              <a:gd name="connsiteX38" fmla="*/ 372835 w 930728"/>
              <a:gd name="connsiteY38" fmla="*/ 351064 h 699407"/>
              <a:gd name="connsiteX39" fmla="*/ 476250 w 930728"/>
              <a:gd name="connsiteY39" fmla="*/ 334736 h 699407"/>
              <a:gd name="connsiteX40" fmla="*/ 487135 w 930728"/>
              <a:gd name="connsiteY40" fmla="*/ 323850 h 699407"/>
              <a:gd name="connsiteX41" fmla="*/ 555171 w 930728"/>
              <a:gd name="connsiteY41" fmla="*/ 321129 h 699407"/>
              <a:gd name="connsiteX42" fmla="*/ 555171 w 930728"/>
              <a:gd name="connsiteY42" fmla="*/ 321129 h 699407"/>
              <a:gd name="connsiteX43" fmla="*/ 595992 w 930728"/>
              <a:gd name="connsiteY43" fmla="*/ 310243 h 699407"/>
              <a:gd name="connsiteX44" fmla="*/ 644978 w 930728"/>
              <a:gd name="connsiteY44" fmla="*/ 340179 h 699407"/>
              <a:gd name="connsiteX45" fmla="*/ 642257 w 930728"/>
              <a:gd name="connsiteY45" fmla="*/ 383722 h 699407"/>
              <a:gd name="connsiteX46" fmla="*/ 653142 w 930728"/>
              <a:gd name="connsiteY46" fmla="*/ 408214 h 699407"/>
              <a:gd name="connsiteX47" fmla="*/ 696685 w 930728"/>
              <a:gd name="connsiteY47" fmla="*/ 405493 h 699407"/>
              <a:gd name="connsiteX48" fmla="*/ 764721 w 930728"/>
              <a:gd name="connsiteY48" fmla="*/ 372836 h 699407"/>
              <a:gd name="connsiteX49" fmla="*/ 775607 w 930728"/>
              <a:gd name="connsiteY49" fmla="*/ 391886 h 699407"/>
              <a:gd name="connsiteX50" fmla="*/ 832757 w 930728"/>
              <a:gd name="connsiteY50" fmla="*/ 372836 h 699407"/>
              <a:gd name="connsiteX51" fmla="*/ 810985 w 930728"/>
              <a:gd name="connsiteY51" fmla="*/ 351064 h 699407"/>
              <a:gd name="connsiteX52" fmla="*/ 862692 w 930728"/>
              <a:gd name="connsiteY52" fmla="*/ 326572 h 699407"/>
              <a:gd name="connsiteX53" fmla="*/ 881742 w 930728"/>
              <a:gd name="connsiteY53" fmla="*/ 296636 h 699407"/>
              <a:gd name="connsiteX54" fmla="*/ 857250 w 930728"/>
              <a:gd name="connsiteY54" fmla="*/ 283029 h 699407"/>
              <a:gd name="connsiteX55" fmla="*/ 900792 w 930728"/>
              <a:gd name="connsiteY55" fmla="*/ 231322 h 699407"/>
              <a:gd name="connsiteX56" fmla="*/ 884464 w 930728"/>
              <a:gd name="connsiteY56" fmla="*/ 223157 h 699407"/>
              <a:gd name="connsiteX57" fmla="*/ 898071 w 930728"/>
              <a:gd name="connsiteY57" fmla="*/ 195943 h 699407"/>
              <a:gd name="connsiteX58" fmla="*/ 930728 w 930728"/>
              <a:gd name="connsiteY58" fmla="*/ 187779 h 699407"/>
              <a:gd name="connsiteX59" fmla="*/ 919842 w 930728"/>
              <a:gd name="connsiteY59" fmla="*/ 155122 h 699407"/>
              <a:gd name="connsiteX60" fmla="*/ 854528 w 930728"/>
              <a:gd name="connsiteY60" fmla="*/ 97972 h 699407"/>
              <a:gd name="connsiteX61" fmla="*/ 762000 w 930728"/>
              <a:gd name="connsiteY61" fmla="*/ 19050 h 699407"/>
              <a:gd name="connsiteX0" fmla="*/ 762000 w 930728"/>
              <a:gd name="connsiteY0" fmla="*/ 19050 h 699407"/>
              <a:gd name="connsiteX1" fmla="*/ 680357 w 930728"/>
              <a:gd name="connsiteY1" fmla="*/ 32657 h 699407"/>
              <a:gd name="connsiteX2" fmla="*/ 585107 w 930728"/>
              <a:gd name="connsiteY2" fmla="*/ 130629 h 699407"/>
              <a:gd name="connsiteX3" fmla="*/ 468085 w 930728"/>
              <a:gd name="connsiteY3" fmla="*/ 136072 h 699407"/>
              <a:gd name="connsiteX4" fmla="*/ 440871 w 930728"/>
              <a:gd name="connsiteY4" fmla="*/ 59872 h 699407"/>
              <a:gd name="connsiteX5" fmla="*/ 405492 w 930728"/>
              <a:gd name="connsiteY5" fmla="*/ 21772 h 699407"/>
              <a:gd name="connsiteX6" fmla="*/ 394607 w 930728"/>
              <a:gd name="connsiteY6" fmla="*/ 0 h 699407"/>
              <a:gd name="connsiteX7" fmla="*/ 329292 w 930728"/>
              <a:gd name="connsiteY7" fmla="*/ 62593 h 699407"/>
              <a:gd name="connsiteX8" fmla="*/ 329292 w 930728"/>
              <a:gd name="connsiteY8" fmla="*/ 62593 h 699407"/>
              <a:gd name="connsiteX9" fmla="*/ 220435 w 930728"/>
              <a:gd name="connsiteY9" fmla="*/ 87086 h 699407"/>
              <a:gd name="connsiteX10" fmla="*/ 195942 w 930728"/>
              <a:gd name="connsiteY10" fmla="*/ 97972 h 699407"/>
              <a:gd name="connsiteX11" fmla="*/ 155121 w 930728"/>
              <a:gd name="connsiteY11" fmla="*/ 57150 h 699407"/>
              <a:gd name="connsiteX12" fmla="*/ 100692 w 930728"/>
              <a:gd name="connsiteY12" fmla="*/ 108857 h 699407"/>
              <a:gd name="connsiteX13" fmla="*/ 48985 w 930728"/>
              <a:gd name="connsiteY13" fmla="*/ 127907 h 699407"/>
              <a:gd name="connsiteX14" fmla="*/ 32657 w 930728"/>
              <a:gd name="connsiteY14" fmla="*/ 201386 h 699407"/>
              <a:gd name="connsiteX15" fmla="*/ 62592 w 930728"/>
              <a:gd name="connsiteY15" fmla="*/ 228600 h 699407"/>
              <a:gd name="connsiteX16" fmla="*/ 95250 w 930728"/>
              <a:gd name="connsiteY16" fmla="*/ 247650 h 699407"/>
              <a:gd name="connsiteX17" fmla="*/ 87085 w 930728"/>
              <a:gd name="connsiteY17" fmla="*/ 299357 h 699407"/>
              <a:gd name="connsiteX18" fmla="*/ 29935 w 930728"/>
              <a:gd name="connsiteY18" fmla="*/ 296636 h 699407"/>
              <a:gd name="connsiteX19" fmla="*/ 10885 w 930728"/>
              <a:gd name="connsiteY19" fmla="*/ 323850 h 699407"/>
              <a:gd name="connsiteX20" fmla="*/ 81642 w 930728"/>
              <a:gd name="connsiteY20" fmla="*/ 410936 h 699407"/>
              <a:gd name="connsiteX21" fmla="*/ 130628 w 930728"/>
              <a:gd name="connsiteY21" fmla="*/ 421822 h 699407"/>
              <a:gd name="connsiteX22" fmla="*/ 111578 w 930728"/>
              <a:gd name="connsiteY22" fmla="*/ 508907 h 699407"/>
              <a:gd name="connsiteX23" fmla="*/ 62592 w 930728"/>
              <a:gd name="connsiteY23" fmla="*/ 579664 h 699407"/>
              <a:gd name="connsiteX24" fmla="*/ 70757 w 930728"/>
              <a:gd name="connsiteY24" fmla="*/ 604157 h 699407"/>
              <a:gd name="connsiteX25" fmla="*/ 46264 w 930728"/>
              <a:gd name="connsiteY25" fmla="*/ 653143 h 699407"/>
              <a:gd name="connsiteX26" fmla="*/ 0 w 930728"/>
              <a:gd name="connsiteY26" fmla="*/ 658586 h 699407"/>
              <a:gd name="connsiteX27" fmla="*/ 8164 w 930728"/>
              <a:gd name="connsiteY27" fmla="*/ 688522 h 699407"/>
              <a:gd name="connsiteX28" fmla="*/ 57150 w 930728"/>
              <a:gd name="connsiteY28" fmla="*/ 691243 h 699407"/>
              <a:gd name="connsiteX29" fmla="*/ 117021 w 930728"/>
              <a:gd name="connsiteY29" fmla="*/ 699407 h 699407"/>
              <a:gd name="connsiteX30" fmla="*/ 174171 w 930728"/>
              <a:gd name="connsiteY30" fmla="*/ 666750 h 699407"/>
              <a:gd name="connsiteX31" fmla="*/ 174171 w 930728"/>
              <a:gd name="connsiteY31" fmla="*/ 634093 h 699407"/>
              <a:gd name="connsiteX32" fmla="*/ 198664 w 930728"/>
              <a:gd name="connsiteY32" fmla="*/ 609600 h 699407"/>
              <a:gd name="connsiteX33" fmla="*/ 255814 w 930728"/>
              <a:gd name="connsiteY33" fmla="*/ 631372 h 699407"/>
              <a:gd name="connsiteX34" fmla="*/ 299357 w 930728"/>
              <a:gd name="connsiteY34" fmla="*/ 549729 h 699407"/>
              <a:gd name="connsiteX35" fmla="*/ 408214 w 930728"/>
              <a:gd name="connsiteY35" fmla="*/ 451757 h 699407"/>
              <a:gd name="connsiteX36" fmla="*/ 383721 w 930728"/>
              <a:gd name="connsiteY36" fmla="*/ 429986 h 699407"/>
              <a:gd name="connsiteX37" fmla="*/ 381000 w 930728"/>
              <a:gd name="connsiteY37" fmla="*/ 405493 h 699407"/>
              <a:gd name="connsiteX38" fmla="*/ 356507 w 930728"/>
              <a:gd name="connsiteY38" fmla="*/ 394607 h 699407"/>
              <a:gd name="connsiteX39" fmla="*/ 372835 w 930728"/>
              <a:gd name="connsiteY39" fmla="*/ 351064 h 699407"/>
              <a:gd name="connsiteX40" fmla="*/ 476250 w 930728"/>
              <a:gd name="connsiteY40" fmla="*/ 334736 h 699407"/>
              <a:gd name="connsiteX41" fmla="*/ 487135 w 930728"/>
              <a:gd name="connsiteY41" fmla="*/ 323850 h 699407"/>
              <a:gd name="connsiteX42" fmla="*/ 555171 w 930728"/>
              <a:gd name="connsiteY42" fmla="*/ 321129 h 699407"/>
              <a:gd name="connsiteX43" fmla="*/ 555171 w 930728"/>
              <a:gd name="connsiteY43" fmla="*/ 321129 h 699407"/>
              <a:gd name="connsiteX44" fmla="*/ 595992 w 930728"/>
              <a:gd name="connsiteY44" fmla="*/ 310243 h 699407"/>
              <a:gd name="connsiteX45" fmla="*/ 644978 w 930728"/>
              <a:gd name="connsiteY45" fmla="*/ 340179 h 699407"/>
              <a:gd name="connsiteX46" fmla="*/ 642257 w 930728"/>
              <a:gd name="connsiteY46" fmla="*/ 383722 h 699407"/>
              <a:gd name="connsiteX47" fmla="*/ 653142 w 930728"/>
              <a:gd name="connsiteY47" fmla="*/ 408214 h 699407"/>
              <a:gd name="connsiteX48" fmla="*/ 696685 w 930728"/>
              <a:gd name="connsiteY48" fmla="*/ 405493 h 699407"/>
              <a:gd name="connsiteX49" fmla="*/ 764721 w 930728"/>
              <a:gd name="connsiteY49" fmla="*/ 372836 h 699407"/>
              <a:gd name="connsiteX50" fmla="*/ 775607 w 930728"/>
              <a:gd name="connsiteY50" fmla="*/ 391886 h 699407"/>
              <a:gd name="connsiteX51" fmla="*/ 832757 w 930728"/>
              <a:gd name="connsiteY51" fmla="*/ 372836 h 699407"/>
              <a:gd name="connsiteX52" fmla="*/ 810985 w 930728"/>
              <a:gd name="connsiteY52" fmla="*/ 351064 h 699407"/>
              <a:gd name="connsiteX53" fmla="*/ 862692 w 930728"/>
              <a:gd name="connsiteY53" fmla="*/ 326572 h 699407"/>
              <a:gd name="connsiteX54" fmla="*/ 881742 w 930728"/>
              <a:gd name="connsiteY54" fmla="*/ 296636 h 699407"/>
              <a:gd name="connsiteX55" fmla="*/ 857250 w 930728"/>
              <a:gd name="connsiteY55" fmla="*/ 283029 h 699407"/>
              <a:gd name="connsiteX56" fmla="*/ 900792 w 930728"/>
              <a:gd name="connsiteY56" fmla="*/ 231322 h 699407"/>
              <a:gd name="connsiteX57" fmla="*/ 884464 w 930728"/>
              <a:gd name="connsiteY57" fmla="*/ 223157 h 699407"/>
              <a:gd name="connsiteX58" fmla="*/ 898071 w 930728"/>
              <a:gd name="connsiteY58" fmla="*/ 195943 h 699407"/>
              <a:gd name="connsiteX59" fmla="*/ 930728 w 930728"/>
              <a:gd name="connsiteY59" fmla="*/ 187779 h 699407"/>
              <a:gd name="connsiteX60" fmla="*/ 919842 w 930728"/>
              <a:gd name="connsiteY60" fmla="*/ 155122 h 699407"/>
              <a:gd name="connsiteX61" fmla="*/ 854528 w 930728"/>
              <a:gd name="connsiteY61" fmla="*/ 97972 h 699407"/>
              <a:gd name="connsiteX62" fmla="*/ 762000 w 930728"/>
              <a:gd name="connsiteY62" fmla="*/ 19050 h 699407"/>
              <a:gd name="connsiteX0" fmla="*/ 762000 w 930728"/>
              <a:gd name="connsiteY0" fmla="*/ 19050 h 737507"/>
              <a:gd name="connsiteX1" fmla="*/ 680357 w 930728"/>
              <a:gd name="connsiteY1" fmla="*/ 32657 h 737507"/>
              <a:gd name="connsiteX2" fmla="*/ 585107 w 930728"/>
              <a:gd name="connsiteY2" fmla="*/ 130629 h 737507"/>
              <a:gd name="connsiteX3" fmla="*/ 468085 w 930728"/>
              <a:gd name="connsiteY3" fmla="*/ 136072 h 737507"/>
              <a:gd name="connsiteX4" fmla="*/ 440871 w 930728"/>
              <a:gd name="connsiteY4" fmla="*/ 59872 h 737507"/>
              <a:gd name="connsiteX5" fmla="*/ 405492 w 930728"/>
              <a:gd name="connsiteY5" fmla="*/ 21772 h 737507"/>
              <a:gd name="connsiteX6" fmla="*/ 394607 w 930728"/>
              <a:gd name="connsiteY6" fmla="*/ 0 h 737507"/>
              <a:gd name="connsiteX7" fmla="*/ 329292 w 930728"/>
              <a:gd name="connsiteY7" fmla="*/ 62593 h 737507"/>
              <a:gd name="connsiteX8" fmla="*/ 329292 w 930728"/>
              <a:gd name="connsiteY8" fmla="*/ 62593 h 737507"/>
              <a:gd name="connsiteX9" fmla="*/ 220435 w 930728"/>
              <a:gd name="connsiteY9" fmla="*/ 87086 h 737507"/>
              <a:gd name="connsiteX10" fmla="*/ 195942 w 930728"/>
              <a:gd name="connsiteY10" fmla="*/ 97972 h 737507"/>
              <a:gd name="connsiteX11" fmla="*/ 155121 w 930728"/>
              <a:gd name="connsiteY11" fmla="*/ 57150 h 737507"/>
              <a:gd name="connsiteX12" fmla="*/ 100692 w 930728"/>
              <a:gd name="connsiteY12" fmla="*/ 108857 h 737507"/>
              <a:gd name="connsiteX13" fmla="*/ 48985 w 930728"/>
              <a:gd name="connsiteY13" fmla="*/ 127907 h 737507"/>
              <a:gd name="connsiteX14" fmla="*/ 32657 w 930728"/>
              <a:gd name="connsiteY14" fmla="*/ 201386 h 737507"/>
              <a:gd name="connsiteX15" fmla="*/ 62592 w 930728"/>
              <a:gd name="connsiteY15" fmla="*/ 228600 h 737507"/>
              <a:gd name="connsiteX16" fmla="*/ 95250 w 930728"/>
              <a:gd name="connsiteY16" fmla="*/ 247650 h 737507"/>
              <a:gd name="connsiteX17" fmla="*/ 87085 w 930728"/>
              <a:gd name="connsiteY17" fmla="*/ 299357 h 737507"/>
              <a:gd name="connsiteX18" fmla="*/ 29935 w 930728"/>
              <a:gd name="connsiteY18" fmla="*/ 296636 h 737507"/>
              <a:gd name="connsiteX19" fmla="*/ 10885 w 930728"/>
              <a:gd name="connsiteY19" fmla="*/ 323850 h 737507"/>
              <a:gd name="connsiteX20" fmla="*/ 81642 w 930728"/>
              <a:gd name="connsiteY20" fmla="*/ 410936 h 737507"/>
              <a:gd name="connsiteX21" fmla="*/ 130628 w 930728"/>
              <a:gd name="connsiteY21" fmla="*/ 421822 h 737507"/>
              <a:gd name="connsiteX22" fmla="*/ 111578 w 930728"/>
              <a:gd name="connsiteY22" fmla="*/ 508907 h 737507"/>
              <a:gd name="connsiteX23" fmla="*/ 62592 w 930728"/>
              <a:gd name="connsiteY23" fmla="*/ 579664 h 737507"/>
              <a:gd name="connsiteX24" fmla="*/ 70757 w 930728"/>
              <a:gd name="connsiteY24" fmla="*/ 604157 h 737507"/>
              <a:gd name="connsiteX25" fmla="*/ 46264 w 930728"/>
              <a:gd name="connsiteY25" fmla="*/ 653143 h 737507"/>
              <a:gd name="connsiteX26" fmla="*/ 0 w 930728"/>
              <a:gd name="connsiteY26" fmla="*/ 658586 h 737507"/>
              <a:gd name="connsiteX27" fmla="*/ 8164 w 930728"/>
              <a:gd name="connsiteY27" fmla="*/ 688522 h 737507"/>
              <a:gd name="connsiteX28" fmla="*/ 95250 w 930728"/>
              <a:gd name="connsiteY28" fmla="*/ 737507 h 737507"/>
              <a:gd name="connsiteX29" fmla="*/ 117021 w 930728"/>
              <a:gd name="connsiteY29" fmla="*/ 699407 h 737507"/>
              <a:gd name="connsiteX30" fmla="*/ 174171 w 930728"/>
              <a:gd name="connsiteY30" fmla="*/ 666750 h 737507"/>
              <a:gd name="connsiteX31" fmla="*/ 174171 w 930728"/>
              <a:gd name="connsiteY31" fmla="*/ 634093 h 737507"/>
              <a:gd name="connsiteX32" fmla="*/ 198664 w 930728"/>
              <a:gd name="connsiteY32" fmla="*/ 609600 h 737507"/>
              <a:gd name="connsiteX33" fmla="*/ 255814 w 930728"/>
              <a:gd name="connsiteY33" fmla="*/ 631372 h 737507"/>
              <a:gd name="connsiteX34" fmla="*/ 299357 w 930728"/>
              <a:gd name="connsiteY34" fmla="*/ 549729 h 737507"/>
              <a:gd name="connsiteX35" fmla="*/ 408214 w 930728"/>
              <a:gd name="connsiteY35" fmla="*/ 451757 h 737507"/>
              <a:gd name="connsiteX36" fmla="*/ 383721 w 930728"/>
              <a:gd name="connsiteY36" fmla="*/ 429986 h 737507"/>
              <a:gd name="connsiteX37" fmla="*/ 381000 w 930728"/>
              <a:gd name="connsiteY37" fmla="*/ 405493 h 737507"/>
              <a:gd name="connsiteX38" fmla="*/ 356507 w 930728"/>
              <a:gd name="connsiteY38" fmla="*/ 394607 h 737507"/>
              <a:gd name="connsiteX39" fmla="*/ 372835 w 930728"/>
              <a:gd name="connsiteY39" fmla="*/ 351064 h 737507"/>
              <a:gd name="connsiteX40" fmla="*/ 476250 w 930728"/>
              <a:gd name="connsiteY40" fmla="*/ 334736 h 737507"/>
              <a:gd name="connsiteX41" fmla="*/ 487135 w 930728"/>
              <a:gd name="connsiteY41" fmla="*/ 323850 h 737507"/>
              <a:gd name="connsiteX42" fmla="*/ 555171 w 930728"/>
              <a:gd name="connsiteY42" fmla="*/ 321129 h 737507"/>
              <a:gd name="connsiteX43" fmla="*/ 555171 w 930728"/>
              <a:gd name="connsiteY43" fmla="*/ 321129 h 737507"/>
              <a:gd name="connsiteX44" fmla="*/ 595992 w 930728"/>
              <a:gd name="connsiteY44" fmla="*/ 310243 h 737507"/>
              <a:gd name="connsiteX45" fmla="*/ 644978 w 930728"/>
              <a:gd name="connsiteY45" fmla="*/ 340179 h 737507"/>
              <a:gd name="connsiteX46" fmla="*/ 642257 w 930728"/>
              <a:gd name="connsiteY46" fmla="*/ 383722 h 737507"/>
              <a:gd name="connsiteX47" fmla="*/ 653142 w 930728"/>
              <a:gd name="connsiteY47" fmla="*/ 408214 h 737507"/>
              <a:gd name="connsiteX48" fmla="*/ 696685 w 930728"/>
              <a:gd name="connsiteY48" fmla="*/ 405493 h 737507"/>
              <a:gd name="connsiteX49" fmla="*/ 764721 w 930728"/>
              <a:gd name="connsiteY49" fmla="*/ 372836 h 737507"/>
              <a:gd name="connsiteX50" fmla="*/ 775607 w 930728"/>
              <a:gd name="connsiteY50" fmla="*/ 391886 h 737507"/>
              <a:gd name="connsiteX51" fmla="*/ 832757 w 930728"/>
              <a:gd name="connsiteY51" fmla="*/ 372836 h 737507"/>
              <a:gd name="connsiteX52" fmla="*/ 810985 w 930728"/>
              <a:gd name="connsiteY52" fmla="*/ 351064 h 737507"/>
              <a:gd name="connsiteX53" fmla="*/ 862692 w 930728"/>
              <a:gd name="connsiteY53" fmla="*/ 326572 h 737507"/>
              <a:gd name="connsiteX54" fmla="*/ 881742 w 930728"/>
              <a:gd name="connsiteY54" fmla="*/ 296636 h 737507"/>
              <a:gd name="connsiteX55" fmla="*/ 857250 w 930728"/>
              <a:gd name="connsiteY55" fmla="*/ 283029 h 737507"/>
              <a:gd name="connsiteX56" fmla="*/ 900792 w 930728"/>
              <a:gd name="connsiteY56" fmla="*/ 231322 h 737507"/>
              <a:gd name="connsiteX57" fmla="*/ 884464 w 930728"/>
              <a:gd name="connsiteY57" fmla="*/ 223157 h 737507"/>
              <a:gd name="connsiteX58" fmla="*/ 898071 w 930728"/>
              <a:gd name="connsiteY58" fmla="*/ 195943 h 737507"/>
              <a:gd name="connsiteX59" fmla="*/ 930728 w 930728"/>
              <a:gd name="connsiteY59" fmla="*/ 187779 h 737507"/>
              <a:gd name="connsiteX60" fmla="*/ 919842 w 930728"/>
              <a:gd name="connsiteY60" fmla="*/ 155122 h 737507"/>
              <a:gd name="connsiteX61" fmla="*/ 854528 w 930728"/>
              <a:gd name="connsiteY61" fmla="*/ 97972 h 737507"/>
              <a:gd name="connsiteX62" fmla="*/ 762000 w 930728"/>
              <a:gd name="connsiteY62" fmla="*/ 19050 h 737507"/>
              <a:gd name="connsiteX0" fmla="*/ 762000 w 930728"/>
              <a:gd name="connsiteY0" fmla="*/ 19050 h 737507"/>
              <a:gd name="connsiteX1" fmla="*/ 680357 w 930728"/>
              <a:gd name="connsiteY1" fmla="*/ 32657 h 737507"/>
              <a:gd name="connsiteX2" fmla="*/ 585107 w 930728"/>
              <a:gd name="connsiteY2" fmla="*/ 130629 h 737507"/>
              <a:gd name="connsiteX3" fmla="*/ 468085 w 930728"/>
              <a:gd name="connsiteY3" fmla="*/ 136072 h 737507"/>
              <a:gd name="connsiteX4" fmla="*/ 440871 w 930728"/>
              <a:gd name="connsiteY4" fmla="*/ 59872 h 737507"/>
              <a:gd name="connsiteX5" fmla="*/ 405492 w 930728"/>
              <a:gd name="connsiteY5" fmla="*/ 21772 h 737507"/>
              <a:gd name="connsiteX6" fmla="*/ 394607 w 930728"/>
              <a:gd name="connsiteY6" fmla="*/ 0 h 737507"/>
              <a:gd name="connsiteX7" fmla="*/ 329292 w 930728"/>
              <a:gd name="connsiteY7" fmla="*/ 62593 h 737507"/>
              <a:gd name="connsiteX8" fmla="*/ 329292 w 930728"/>
              <a:gd name="connsiteY8" fmla="*/ 62593 h 737507"/>
              <a:gd name="connsiteX9" fmla="*/ 220435 w 930728"/>
              <a:gd name="connsiteY9" fmla="*/ 87086 h 737507"/>
              <a:gd name="connsiteX10" fmla="*/ 195942 w 930728"/>
              <a:gd name="connsiteY10" fmla="*/ 97972 h 737507"/>
              <a:gd name="connsiteX11" fmla="*/ 155121 w 930728"/>
              <a:gd name="connsiteY11" fmla="*/ 57150 h 737507"/>
              <a:gd name="connsiteX12" fmla="*/ 100692 w 930728"/>
              <a:gd name="connsiteY12" fmla="*/ 108857 h 737507"/>
              <a:gd name="connsiteX13" fmla="*/ 48985 w 930728"/>
              <a:gd name="connsiteY13" fmla="*/ 127907 h 737507"/>
              <a:gd name="connsiteX14" fmla="*/ 32657 w 930728"/>
              <a:gd name="connsiteY14" fmla="*/ 201386 h 737507"/>
              <a:gd name="connsiteX15" fmla="*/ 62592 w 930728"/>
              <a:gd name="connsiteY15" fmla="*/ 228600 h 737507"/>
              <a:gd name="connsiteX16" fmla="*/ 95250 w 930728"/>
              <a:gd name="connsiteY16" fmla="*/ 247650 h 737507"/>
              <a:gd name="connsiteX17" fmla="*/ 87085 w 930728"/>
              <a:gd name="connsiteY17" fmla="*/ 299357 h 737507"/>
              <a:gd name="connsiteX18" fmla="*/ 29935 w 930728"/>
              <a:gd name="connsiteY18" fmla="*/ 296636 h 737507"/>
              <a:gd name="connsiteX19" fmla="*/ 10885 w 930728"/>
              <a:gd name="connsiteY19" fmla="*/ 323850 h 737507"/>
              <a:gd name="connsiteX20" fmla="*/ 81642 w 930728"/>
              <a:gd name="connsiteY20" fmla="*/ 410936 h 737507"/>
              <a:gd name="connsiteX21" fmla="*/ 130628 w 930728"/>
              <a:gd name="connsiteY21" fmla="*/ 421822 h 737507"/>
              <a:gd name="connsiteX22" fmla="*/ 111578 w 930728"/>
              <a:gd name="connsiteY22" fmla="*/ 508907 h 737507"/>
              <a:gd name="connsiteX23" fmla="*/ 62592 w 930728"/>
              <a:gd name="connsiteY23" fmla="*/ 579664 h 737507"/>
              <a:gd name="connsiteX24" fmla="*/ 70757 w 930728"/>
              <a:gd name="connsiteY24" fmla="*/ 604157 h 737507"/>
              <a:gd name="connsiteX25" fmla="*/ 46264 w 930728"/>
              <a:gd name="connsiteY25" fmla="*/ 653143 h 737507"/>
              <a:gd name="connsiteX26" fmla="*/ 0 w 930728"/>
              <a:gd name="connsiteY26" fmla="*/ 658586 h 737507"/>
              <a:gd name="connsiteX27" fmla="*/ 8164 w 930728"/>
              <a:gd name="connsiteY27" fmla="*/ 688522 h 737507"/>
              <a:gd name="connsiteX28" fmla="*/ 46264 w 930728"/>
              <a:gd name="connsiteY28" fmla="*/ 710293 h 737507"/>
              <a:gd name="connsiteX29" fmla="*/ 95250 w 930728"/>
              <a:gd name="connsiteY29" fmla="*/ 737507 h 737507"/>
              <a:gd name="connsiteX30" fmla="*/ 117021 w 930728"/>
              <a:gd name="connsiteY30" fmla="*/ 699407 h 737507"/>
              <a:gd name="connsiteX31" fmla="*/ 174171 w 930728"/>
              <a:gd name="connsiteY31" fmla="*/ 666750 h 737507"/>
              <a:gd name="connsiteX32" fmla="*/ 174171 w 930728"/>
              <a:gd name="connsiteY32" fmla="*/ 634093 h 737507"/>
              <a:gd name="connsiteX33" fmla="*/ 198664 w 930728"/>
              <a:gd name="connsiteY33" fmla="*/ 609600 h 737507"/>
              <a:gd name="connsiteX34" fmla="*/ 255814 w 930728"/>
              <a:gd name="connsiteY34" fmla="*/ 631372 h 737507"/>
              <a:gd name="connsiteX35" fmla="*/ 299357 w 930728"/>
              <a:gd name="connsiteY35" fmla="*/ 549729 h 737507"/>
              <a:gd name="connsiteX36" fmla="*/ 408214 w 930728"/>
              <a:gd name="connsiteY36" fmla="*/ 451757 h 737507"/>
              <a:gd name="connsiteX37" fmla="*/ 383721 w 930728"/>
              <a:gd name="connsiteY37" fmla="*/ 429986 h 737507"/>
              <a:gd name="connsiteX38" fmla="*/ 381000 w 930728"/>
              <a:gd name="connsiteY38" fmla="*/ 405493 h 737507"/>
              <a:gd name="connsiteX39" fmla="*/ 356507 w 930728"/>
              <a:gd name="connsiteY39" fmla="*/ 394607 h 737507"/>
              <a:gd name="connsiteX40" fmla="*/ 372835 w 930728"/>
              <a:gd name="connsiteY40" fmla="*/ 351064 h 737507"/>
              <a:gd name="connsiteX41" fmla="*/ 476250 w 930728"/>
              <a:gd name="connsiteY41" fmla="*/ 334736 h 737507"/>
              <a:gd name="connsiteX42" fmla="*/ 487135 w 930728"/>
              <a:gd name="connsiteY42" fmla="*/ 323850 h 737507"/>
              <a:gd name="connsiteX43" fmla="*/ 555171 w 930728"/>
              <a:gd name="connsiteY43" fmla="*/ 321129 h 737507"/>
              <a:gd name="connsiteX44" fmla="*/ 555171 w 930728"/>
              <a:gd name="connsiteY44" fmla="*/ 321129 h 737507"/>
              <a:gd name="connsiteX45" fmla="*/ 595992 w 930728"/>
              <a:gd name="connsiteY45" fmla="*/ 310243 h 737507"/>
              <a:gd name="connsiteX46" fmla="*/ 644978 w 930728"/>
              <a:gd name="connsiteY46" fmla="*/ 340179 h 737507"/>
              <a:gd name="connsiteX47" fmla="*/ 642257 w 930728"/>
              <a:gd name="connsiteY47" fmla="*/ 383722 h 737507"/>
              <a:gd name="connsiteX48" fmla="*/ 653142 w 930728"/>
              <a:gd name="connsiteY48" fmla="*/ 408214 h 737507"/>
              <a:gd name="connsiteX49" fmla="*/ 696685 w 930728"/>
              <a:gd name="connsiteY49" fmla="*/ 405493 h 737507"/>
              <a:gd name="connsiteX50" fmla="*/ 764721 w 930728"/>
              <a:gd name="connsiteY50" fmla="*/ 372836 h 737507"/>
              <a:gd name="connsiteX51" fmla="*/ 775607 w 930728"/>
              <a:gd name="connsiteY51" fmla="*/ 391886 h 737507"/>
              <a:gd name="connsiteX52" fmla="*/ 832757 w 930728"/>
              <a:gd name="connsiteY52" fmla="*/ 372836 h 737507"/>
              <a:gd name="connsiteX53" fmla="*/ 810985 w 930728"/>
              <a:gd name="connsiteY53" fmla="*/ 351064 h 737507"/>
              <a:gd name="connsiteX54" fmla="*/ 862692 w 930728"/>
              <a:gd name="connsiteY54" fmla="*/ 326572 h 737507"/>
              <a:gd name="connsiteX55" fmla="*/ 881742 w 930728"/>
              <a:gd name="connsiteY55" fmla="*/ 296636 h 737507"/>
              <a:gd name="connsiteX56" fmla="*/ 857250 w 930728"/>
              <a:gd name="connsiteY56" fmla="*/ 283029 h 737507"/>
              <a:gd name="connsiteX57" fmla="*/ 900792 w 930728"/>
              <a:gd name="connsiteY57" fmla="*/ 231322 h 737507"/>
              <a:gd name="connsiteX58" fmla="*/ 884464 w 930728"/>
              <a:gd name="connsiteY58" fmla="*/ 223157 h 737507"/>
              <a:gd name="connsiteX59" fmla="*/ 898071 w 930728"/>
              <a:gd name="connsiteY59" fmla="*/ 195943 h 737507"/>
              <a:gd name="connsiteX60" fmla="*/ 930728 w 930728"/>
              <a:gd name="connsiteY60" fmla="*/ 187779 h 737507"/>
              <a:gd name="connsiteX61" fmla="*/ 919842 w 930728"/>
              <a:gd name="connsiteY61" fmla="*/ 155122 h 737507"/>
              <a:gd name="connsiteX62" fmla="*/ 854528 w 930728"/>
              <a:gd name="connsiteY62" fmla="*/ 97972 h 737507"/>
              <a:gd name="connsiteX63" fmla="*/ 762000 w 930728"/>
              <a:gd name="connsiteY63" fmla="*/ 19050 h 737507"/>
              <a:gd name="connsiteX0" fmla="*/ 762000 w 930728"/>
              <a:gd name="connsiteY0" fmla="*/ 19050 h 737507"/>
              <a:gd name="connsiteX1" fmla="*/ 680357 w 930728"/>
              <a:gd name="connsiteY1" fmla="*/ 32657 h 737507"/>
              <a:gd name="connsiteX2" fmla="*/ 585107 w 930728"/>
              <a:gd name="connsiteY2" fmla="*/ 130629 h 737507"/>
              <a:gd name="connsiteX3" fmla="*/ 468085 w 930728"/>
              <a:gd name="connsiteY3" fmla="*/ 136072 h 737507"/>
              <a:gd name="connsiteX4" fmla="*/ 440871 w 930728"/>
              <a:gd name="connsiteY4" fmla="*/ 59872 h 737507"/>
              <a:gd name="connsiteX5" fmla="*/ 405492 w 930728"/>
              <a:gd name="connsiteY5" fmla="*/ 21772 h 737507"/>
              <a:gd name="connsiteX6" fmla="*/ 394607 w 930728"/>
              <a:gd name="connsiteY6" fmla="*/ 0 h 737507"/>
              <a:gd name="connsiteX7" fmla="*/ 329292 w 930728"/>
              <a:gd name="connsiteY7" fmla="*/ 62593 h 737507"/>
              <a:gd name="connsiteX8" fmla="*/ 329292 w 930728"/>
              <a:gd name="connsiteY8" fmla="*/ 62593 h 737507"/>
              <a:gd name="connsiteX9" fmla="*/ 220435 w 930728"/>
              <a:gd name="connsiteY9" fmla="*/ 87086 h 737507"/>
              <a:gd name="connsiteX10" fmla="*/ 195942 w 930728"/>
              <a:gd name="connsiteY10" fmla="*/ 97972 h 737507"/>
              <a:gd name="connsiteX11" fmla="*/ 155121 w 930728"/>
              <a:gd name="connsiteY11" fmla="*/ 57150 h 737507"/>
              <a:gd name="connsiteX12" fmla="*/ 100692 w 930728"/>
              <a:gd name="connsiteY12" fmla="*/ 108857 h 737507"/>
              <a:gd name="connsiteX13" fmla="*/ 48985 w 930728"/>
              <a:gd name="connsiteY13" fmla="*/ 127907 h 737507"/>
              <a:gd name="connsiteX14" fmla="*/ 32657 w 930728"/>
              <a:gd name="connsiteY14" fmla="*/ 201386 h 737507"/>
              <a:gd name="connsiteX15" fmla="*/ 62592 w 930728"/>
              <a:gd name="connsiteY15" fmla="*/ 228600 h 737507"/>
              <a:gd name="connsiteX16" fmla="*/ 95250 w 930728"/>
              <a:gd name="connsiteY16" fmla="*/ 247650 h 737507"/>
              <a:gd name="connsiteX17" fmla="*/ 87085 w 930728"/>
              <a:gd name="connsiteY17" fmla="*/ 299357 h 737507"/>
              <a:gd name="connsiteX18" fmla="*/ 29935 w 930728"/>
              <a:gd name="connsiteY18" fmla="*/ 296636 h 737507"/>
              <a:gd name="connsiteX19" fmla="*/ 10885 w 930728"/>
              <a:gd name="connsiteY19" fmla="*/ 323850 h 737507"/>
              <a:gd name="connsiteX20" fmla="*/ 81642 w 930728"/>
              <a:gd name="connsiteY20" fmla="*/ 410936 h 737507"/>
              <a:gd name="connsiteX21" fmla="*/ 130628 w 930728"/>
              <a:gd name="connsiteY21" fmla="*/ 421822 h 737507"/>
              <a:gd name="connsiteX22" fmla="*/ 111578 w 930728"/>
              <a:gd name="connsiteY22" fmla="*/ 508907 h 737507"/>
              <a:gd name="connsiteX23" fmla="*/ 62592 w 930728"/>
              <a:gd name="connsiteY23" fmla="*/ 579664 h 737507"/>
              <a:gd name="connsiteX24" fmla="*/ 70757 w 930728"/>
              <a:gd name="connsiteY24" fmla="*/ 604157 h 737507"/>
              <a:gd name="connsiteX25" fmla="*/ 46264 w 930728"/>
              <a:gd name="connsiteY25" fmla="*/ 653143 h 737507"/>
              <a:gd name="connsiteX26" fmla="*/ 0 w 930728"/>
              <a:gd name="connsiteY26" fmla="*/ 658586 h 737507"/>
              <a:gd name="connsiteX27" fmla="*/ 8164 w 930728"/>
              <a:gd name="connsiteY27" fmla="*/ 688522 h 737507"/>
              <a:gd name="connsiteX28" fmla="*/ 13607 w 930728"/>
              <a:gd name="connsiteY28" fmla="*/ 718457 h 737507"/>
              <a:gd name="connsiteX29" fmla="*/ 95250 w 930728"/>
              <a:gd name="connsiteY29" fmla="*/ 737507 h 737507"/>
              <a:gd name="connsiteX30" fmla="*/ 117021 w 930728"/>
              <a:gd name="connsiteY30" fmla="*/ 699407 h 737507"/>
              <a:gd name="connsiteX31" fmla="*/ 174171 w 930728"/>
              <a:gd name="connsiteY31" fmla="*/ 666750 h 737507"/>
              <a:gd name="connsiteX32" fmla="*/ 174171 w 930728"/>
              <a:gd name="connsiteY32" fmla="*/ 634093 h 737507"/>
              <a:gd name="connsiteX33" fmla="*/ 198664 w 930728"/>
              <a:gd name="connsiteY33" fmla="*/ 609600 h 737507"/>
              <a:gd name="connsiteX34" fmla="*/ 255814 w 930728"/>
              <a:gd name="connsiteY34" fmla="*/ 631372 h 737507"/>
              <a:gd name="connsiteX35" fmla="*/ 299357 w 930728"/>
              <a:gd name="connsiteY35" fmla="*/ 549729 h 737507"/>
              <a:gd name="connsiteX36" fmla="*/ 408214 w 930728"/>
              <a:gd name="connsiteY36" fmla="*/ 451757 h 737507"/>
              <a:gd name="connsiteX37" fmla="*/ 383721 w 930728"/>
              <a:gd name="connsiteY37" fmla="*/ 429986 h 737507"/>
              <a:gd name="connsiteX38" fmla="*/ 381000 w 930728"/>
              <a:gd name="connsiteY38" fmla="*/ 405493 h 737507"/>
              <a:gd name="connsiteX39" fmla="*/ 356507 w 930728"/>
              <a:gd name="connsiteY39" fmla="*/ 394607 h 737507"/>
              <a:gd name="connsiteX40" fmla="*/ 372835 w 930728"/>
              <a:gd name="connsiteY40" fmla="*/ 351064 h 737507"/>
              <a:gd name="connsiteX41" fmla="*/ 476250 w 930728"/>
              <a:gd name="connsiteY41" fmla="*/ 334736 h 737507"/>
              <a:gd name="connsiteX42" fmla="*/ 487135 w 930728"/>
              <a:gd name="connsiteY42" fmla="*/ 323850 h 737507"/>
              <a:gd name="connsiteX43" fmla="*/ 555171 w 930728"/>
              <a:gd name="connsiteY43" fmla="*/ 321129 h 737507"/>
              <a:gd name="connsiteX44" fmla="*/ 555171 w 930728"/>
              <a:gd name="connsiteY44" fmla="*/ 321129 h 737507"/>
              <a:gd name="connsiteX45" fmla="*/ 595992 w 930728"/>
              <a:gd name="connsiteY45" fmla="*/ 310243 h 737507"/>
              <a:gd name="connsiteX46" fmla="*/ 644978 w 930728"/>
              <a:gd name="connsiteY46" fmla="*/ 340179 h 737507"/>
              <a:gd name="connsiteX47" fmla="*/ 642257 w 930728"/>
              <a:gd name="connsiteY47" fmla="*/ 383722 h 737507"/>
              <a:gd name="connsiteX48" fmla="*/ 653142 w 930728"/>
              <a:gd name="connsiteY48" fmla="*/ 408214 h 737507"/>
              <a:gd name="connsiteX49" fmla="*/ 696685 w 930728"/>
              <a:gd name="connsiteY49" fmla="*/ 405493 h 737507"/>
              <a:gd name="connsiteX50" fmla="*/ 764721 w 930728"/>
              <a:gd name="connsiteY50" fmla="*/ 372836 h 737507"/>
              <a:gd name="connsiteX51" fmla="*/ 775607 w 930728"/>
              <a:gd name="connsiteY51" fmla="*/ 391886 h 737507"/>
              <a:gd name="connsiteX52" fmla="*/ 832757 w 930728"/>
              <a:gd name="connsiteY52" fmla="*/ 372836 h 737507"/>
              <a:gd name="connsiteX53" fmla="*/ 810985 w 930728"/>
              <a:gd name="connsiteY53" fmla="*/ 351064 h 737507"/>
              <a:gd name="connsiteX54" fmla="*/ 862692 w 930728"/>
              <a:gd name="connsiteY54" fmla="*/ 326572 h 737507"/>
              <a:gd name="connsiteX55" fmla="*/ 881742 w 930728"/>
              <a:gd name="connsiteY55" fmla="*/ 296636 h 737507"/>
              <a:gd name="connsiteX56" fmla="*/ 857250 w 930728"/>
              <a:gd name="connsiteY56" fmla="*/ 283029 h 737507"/>
              <a:gd name="connsiteX57" fmla="*/ 900792 w 930728"/>
              <a:gd name="connsiteY57" fmla="*/ 231322 h 737507"/>
              <a:gd name="connsiteX58" fmla="*/ 884464 w 930728"/>
              <a:gd name="connsiteY58" fmla="*/ 223157 h 737507"/>
              <a:gd name="connsiteX59" fmla="*/ 898071 w 930728"/>
              <a:gd name="connsiteY59" fmla="*/ 195943 h 737507"/>
              <a:gd name="connsiteX60" fmla="*/ 930728 w 930728"/>
              <a:gd name="connsiteY60" fmla="*/ 187779 h 737507"/>
              <a:gd name="connsiteX61" fmla="*/ 919842 w 930728"/>
              <a:gd name="connsiteY61" fmla="*/ 155122 h 737507"/>
              <a:gd name="connsiteX62" fmla="*/ 854528 w 930728"/>
              <a:gd name="connsiteY62" fmla="*/ 97972 h 737507"/>
              <a:gd name="connsiteX63" fmla="*/ 762000 w 930728"/>
              <a:gd name="connsiteY63" fmla="*/ 19050 h 737507"/>
              <a:gd name="connsiteX0" fmla="*/ 762000 w 930728"/>
              <a:gd name="connsiteY0" fmla="*/ 19050 h 737507"/>
              <a:gd name="connsiteX1" fmla="*/ 680357 w 930728"/>
              <a:gd name="connsiteY1" fmla="*/ 32657 h 737507"/>
              <a:gd name="connsiteX2" fmla="*/ 585107 w 930728"/>
              <a:gd name="connsiteY2" fmla="*/ 130629 h 737507"/>
              <a:gd name="connsiteX3" fmla="*/ 468085 w 930728"/>
              <a:gd name="connsiteY3" fmla="*/ 136072 h 737507"/>
              <a:gd name="connsiteX4" fmla="*/ 440871 w 930728"/>
              <a:gd name="connsiteY4" fmla="*/ 59872 h 737507"/>
              <a:gd name="connsiteX5" fmla="*/ 405492 w 930728"/>
              <a:gd name="connsiteY5" fmla="*/ 21772 h 737507"/>
              <a:gd name="connsiteX6" fmla="*/ 394607 w 930728"/>
              <a:gd name="connsiteY6" fmla="*/ 0 h 737507"/>
              <a:gd name="connsiteX7" fmla="*/ 329292 w 930728"/>
              <a:gd name="connsiteY7" fmla="*/ 62593 h 737507"/>
              <a:gd name="connsiteX8" fmla="*/ 329292 w 930728"/>
              <a:gd name="connsiteY8" fmla="*/ 62593 h 737507"/>
              <a:gd name="connsiteX9" fmla="*/ 220435 w 930728"/>
              <a:gd name="connsiteY9" fmla="*/ 87086 h 737507"/>
              <a:gd name="connsiteX10" fmla="*/ 195942 w 930728"/>
              <a:gd name="connsiteY10" fmla="*/ 97972 h 737507"/>
              <a:gd name="connsiteX11" fmla="*/ 155121 w 930728"/>
              <a:gd name="connsiteY11" fmla="*/ 57150 h 737507"/>
              <a:gd name="connsiteX12" fmla="*/ 100692 w 930728"/>
              <a:gd name="connsiteY12" fmla="*/ 108857 h 737507"/>
              <a:gd name="connsiteX13" fmla="*/ 48985 w 930728"/>
              <a:gd name="connsiteY13" fmla="*/ 127907 h 737507"/>
              <a:gd name="connsiteX14" fmla="*/ 32657 w 930728"/>
              <a:gd name="connsiteY14" fmla="*/ 201386 h 737507"/>
              <a:gd name="connsiteX15" fmla="*/ 62592 w 930728"/>
              <a:gd name="connsiteY15" fmla="*/ 228600 h 737507"/>
              <a:gd name="connsiteX16" fmla="*/ 95250 w 930728"/>
              <a:gd name="connsiteY16" fmla="*/ 247650 h 737507"/>
              <a:gd name="connsiteX17" fmla="*/ 87085 w 930728"/>
              <a:gd name="connsiteY17" fmla="*/ 299357 h 737507"/>
              <a:gd name="connsiteX18" fmla="*/ 29935 w 930728"/>
              <a:gd name="connsiteY18" fmla="*/ 296636 h 737507"/>
              <a:gd name="connsiteX19" fmla="*/ 10885 w 930728"/>
              <a:gd name="connsiteY19" fmla="*/ 323850 h 737507"/>
              <a:gd name="connsiteX20" fmla="*/ 81642 w 930728"/>
              <a:gd name="connsiteY20" fmla="*/ 410936 h 737507"/>
              <a:gd name="connsiteX21" fmla="*/ 130628 w 930728"/>
              <a:gd name="connsiteY21" fmla="*/ 421822 h 737507"/>
              <a:gd name="connsiteX22" fmla="*/ 111578 w 930728"/>
              <a:gd name="connsiteY22" fmla="*/ 508907 h 737507"/>
              <a:gd name="connsiteX23" fmla="*/ 62592 w 930728"/>
              <a:gd name="connsiteY23" fmla="*/ 579664 h 737507"/>
              <a:gd name="connsiteX24" fmla="*/ 70757 w 930728"/>
              <a:gd name="connsiteY24" fmla="*/ 604157 h 737507"/>
              <a:gd name="connsiteX25" fmla="*/ 46264 w 930728"/>
              <a:gd name="connsiteY25" fmla="*/ 653143 h 737507"/>
              <a:gd name="connsiteX26" fmla="*/ 0 w 930728"/>
              <a:gd name="connsiteY26" fmla="*/ 658586 h 737507"/>
              <a:gd name="connsiteX27" fmla="*/ 8164 w 930728"/>
              <a:gd name="connsiteY27" fmla="*/ 688522 h 737507"/>
              <a:gd name="connsiteX28" fmla="*/ 13607 w 930728"/>
              <a:gd name="connsiteY28" fmla="*/ 718457 h 737507"/>
              <a:gd name="connsiteX29" fmla="*/ 68035 w 930728"/>
              <a:gd name="connsiteY29" fmla="*/ 726622 h 737507"/>
              <a:gd name="connsiteX30" fmla="*/ 95250 w 930728"/>
              <a:gd name="connsiteY30" fmla="*/ 737507 h 737507"/>
              <a:gd name="connsiteX31" fmla="*/ 117021 w 930728"/>
              <a:gd name="connsiteY31" fmla="*/ 699407 h 737507"/>
              <a:gd name="connsiteX32" fmla="*/ 174171 w 930728"/>
              <a:gd name="connsiteY32" fmla="*/ 666750 h 737507"/>
              <a:gd name="connsiteX33" fmla="*/ 174171 w 930728"/>
              <a:gd name="connsiteY33" fmla="*/ 634093 h 737507"/>
              <a:gd name="connsiteX34" fmla="*/ 198664 w 930728"/>
              <a:gd name="connsiteY34" fmla="*/ 609600 h 737507"/>
              <a:gd name="connsiteX35" fmla="*/ 255814 w 930728"/>
              <a:gd name="connsiteY35" fmla="*/ 631372 h 737507"/>
              <a:gd name="connsiteX36" fmla="*/ 299357 w 930728"/>
              <a:gd name="connsiteY36" fmla="*/ 549729 h 737507"/>
              <a:gd name="connsiteX37" fmla="*/ 408214 w 930728"/>
              <a:gd name="connsiteY37" fmla="*/ 451757 h 737507"/>
              <a:gd name="connsiteX38" fmla="*/ 383721 w 930728"/>
              <a:gd name="connsiteY38" fmla="*/ 429986 h 737507"/>
              <a:gd name="connsiteX39" fmla="*/ 381000 w 930728"/>
              <a:gd name="connsiteY39" fmla="*/ 405493 h 737507"/>
              <a:gd name="connsiteX40" fmla="*/ 356507 w 930728"/>
              <a:gd name="connsiteY40" fmla="*/ 394607 h 737507"/>
              <a:gd name="connsiteX41" fmla="*/ 372835 w 930728"/>
              <a:gd name="connsiteY41" fmla="*/ 351064 h 737507"/>
              <a:gd name="connsiteX42" fmla="*/ 476250 w 930728"/>
              <a:gd name="connsiteY42" fmla="*/ 334736 h 737507"/>
              <a:gd name="connsiteX43" fmla="*/ 487135 w 930728"/>
              <a:gd name="connsiteY43" fmla="*/ 323850 h 737507"/>
              <a:gd name="connsiteX44" fmla="*/ 555171 w 930728"/>
              <a:gd name="connsiteY44" fmla="*/ 321129 h 737507"/>
              <a:gd name="connsiteX45" fmla="*/ 555171 w 930728"/>
              <a:gd name="connsiteY45" fmla="*/ 321129 h 737507"/>
              <a:gd name="connsiteX46" fmla="*/ 595992 w 930728"/>
              <a:gd name="connsiteY46" fmla="*/ 310243 h 737507"/>
              <a:gd name="connsiteX47" fmla="*/ 644978 w 930728"/>
              <a:gd name="connsiteY47" fmla="*/ 340179 h 737507"/>
              <a:gd name="connsiteX48" fmla="*/ 642257 w 930728"/>
              <a:gd name="connsiteY48" fmla="*/ 383722 h 737507"/>
              <a:gd name="connsiteX49" fmla="*/ 653142 w 930728"/>
              <a:gd name="connsiteY49" fmla="*/ 408214 h 737507"/>
              <a:gd name="connsiteX50" fmla="*/ 696685 w 930728"/>
              <a:gd name="connsiteY50" fmla="*/ 405493 h 737507"/>
              <a:gd name="connsiteX51" fmla="*/ 764721 w 930728"/>
              <a:gd name="connsiteY51" fmla="*/ 372836 h 737507"/>
              <a:gd name="connsiteX52" fmla="*/ 775607 w 930728"/>
              <a:gd name="connsiteY52" fmla="*/ 391886 h 737507"/>
              <a:gd name="connsiteX53" fmla="*/ 832757 w 930728"/>
              <a:gd name="connsiteY53" fmla="*/ 372836 h 737507"/>
              <a:gd name="connsiteX54" fmla="*/ 810985 w 930728"/>
              <a:gd name="connsiteY54" fmla="*/ 351064 h 737507"/>
              <a:gd name="connsiteX55" fmla="*/ 862692 w 930728"/>
              <a:gd name="connsiteY55" fmla="*/ 326572 h 737507"/>
              <a:gd name="connsiteX56" fmla="*/ 881742 w 930728"/>
              <a:gd name="connsiteY56" fmla="*/ 296636 h 737507"/>
              <a:gd name="connsiteX57" fmla="*/ 857250 w 930728"/>
              <a:gd name="connsiteY57" fmla="*/ 283029 h 737507"/>
              <a:gd name="connsiteX58" fmla="*/ 900792 w 930728"/>
              <a:gd name="connsiteY58" fmla="*/ 231322 h 737507"/>
              <a:gd name="connsiteX59" fmla="*/ 884464 w 930728"/>
              <a:gd name="connsiteY59" fmla="*/ 223157 h 737507"/>
              <a:gd name="connsiteX60" fmla="*/ 898071 w 930728"/>
              <a:gd name="connsiteY60" fmla="*/ 195943 h 737507"/>
              <a:gd name="connsiteX61" fmla="*/ 930728 w 930728"/>
              <a:gd name="connsiteY61" fmla="*/ 187779 h 737507"/>
              <a:gd name="connsiteX62" fmla="*/ 919842 w 930728"/>
              <a:gd name="connsiteY62" fmla="*/ 155122 h 737507"/>
              <a:gd name="connsiteX63" fmla="*/ 854528 w 930728"/>
              <a:gd name="connsiteY63" fmla="*/ 97972 h 737507"/>
              <a:gd name="connsiteX64" fmla="*/ 762000 w 930728"/>
              <a:gd name="connsiteY64" fmla="*/ 19050 h 737507"/>
              <a:gd name="connsiteX0" fmla="*/ 762000 w 930728"/>
              <a:gd name="connsiteY0" fmla="*/ 19050 h 789215"/>
              <a:gd name="connsiteX1" fmla="*/ 680357 w 930728"/>
              <a:gd name="connsiteY1" fmla="*/ 32657 h 789215"/>
              <a:gd name="connsiteX2" fmla="*/ 585107 w 930728"/>
              <a:gd name="connsiteY2" fmla="*/ 130629 h 789215"/>
              <a:gd name="connsiteX3" fmla="*/ 468085 w 930728"/>
              <a:gd name="connsiteY3" fmla="*/ 136072 h 789215"/>
              <a:gd name="connsiteX4" fmla="*/ 440871 w 930728"/>
              <a:gd name="connsiteY4" fmla="*/ 59872 h 789215"/>
              <a:gd name="connsiteX5" fmla="*/ 405492 w 930728"/>
              <a:gd name="connsiteY5" fmla="*/ 21772 h 789215"/>
              <a:gd name="connsiteX6" fmla="*/ 394607 w 930728"/>
              <a:gd name="connsiteY6" fmla="*/ 0 h 789215"/>
              <a:gd name="connsiteX7" fmla="*/ 329292 w 930728"/>
              <a:gd name="connsiteY7" fmla="*/ 62593 h 789215"/>
              <a:gd name="connsiteX8" fmla="*/ 329292 w 930728"/>
              <a:gd name="connsiteY8" fmla="*/ 62593 h 789215"/>
              <a:gd name="connsiteX9" fmla="*/ 220435 w 930728"/>
              <a:gd name="connsiteY9" fmla="*/ 87086 h 789215"/>
              <a:gd name="connsiteX10" fmla="*/ 195942 w 930728"/>
              <a:gd name="connsiteY10" fmla="*/ 97972 h 789215"/>
              <a:gd name="connsiteX11" fmla="*/ 155121 w 930728"/>
              <a:gd name="connsiteY11" fmla="*/ 57150 h 789215"/>
              <a:gd name="connsiteX12" fmla="*/ 100692 w 930728"/>
              <a:gd name="connsiteY12" fmla="*/ 108857 h 789215"/>
              <a:gd name="connsiteX13" fmla="*/ 48985 w 930728"/>
              <a:gd name="connsiteY13" fmla="*/ 127907 h 789215"/>
              <a:gd name="connsiteX14" fmla="*/ 32657 w 930728"/>
              <a:gd name="connsiteY14" fmla="*/ 201386 h 789215"/>
              <a:gd name="connsiteX15" fmla="*/ 62592 w 930728"/>
              <a:gd name="connsiteY15" fmla="*/ 228600 h 789215"/>
              <a:gd name="connsiteX16" fmla="*/ 95250 w 930728"/>
              <a:gd name="connsiteY16" fmla="*/ 247650 h 789215"/>
              <a:gd name="connsiteX17" fmla="*/ 87085 w 930728"/>
              <a:gd name="connsiteY17" fmla="*/ 299357 h 789215"/>
              <a:gd name="connsiteX18" fmla="*/ 29935 w 930728"/>
              <a:gd name="connsiteY18" fmla="*/ 296636 h 789215"/>
              <a:gd name="connsiteX19" fmla="*/ 10885 w 930728"/>
              <a:gd name="connsiteY19" fmla="*/ 323850 h 789215"/>
              <a:gd name="connsiteX20" fmla="*/ 81642 w 930728"/>
              <a:gd name="connsiteY20" fmla="*/ 410936 h 789215"/>
              <a:gd name="connsiteX21" fmla="*/ 130628 w 930728"/>
              <a:gd name="connsiteY21" fmla="*/ 421822 h 789215"/>
              <a:gd name="connsiteX22" fmla="*/ 111578 w 930728"/>
              <a:gd name="connsiteY22" fmla="*/ 508907 h 789215"/>
              <a:gd name="connsiteX23" fmla="*/ 62592 w 930728"/>
              <a:gd name="connsiteY23" fmla="*/ 579664 h 789215"/>
              <a:gd name="connsiteX24" fmla="*/ 70757 w 930728"/>
              <a:gd name="connsiteY24" fmla="*/ 604157 h 789215"/>
              <a:gd name="connsiteX25" fmla="*/ 46264 w 930728"/>
              <a:gd name="connsiteY25" fmla="*/ 653143 h 789215"/>
              <a:gd name="connsiteX26" fmla="*/ 0 w 930728"/>
              <a:gd name="connsiteY26" fmla="*/ 658586 h 789215"/>
              <a:gd name="connsiteX27" fmla="*/ 8164 w 930728"/>
              <a:gd name="connsiteY27" fmla="*/ 688522 h 789215"/>
              <a:gd name="connsiteX28" fmla="*/ 13607 w 930728"/>
              <a:gd name="connsiteY28" fmla="*/ 718457 h 789215"/>
              <a:gd name="connsiteX29" fmla="*/ 62593 w 930728"/>
              <a:gd name="connsiteY29" fmla="*/ 789215 h 789215"/>
              <a:gd name="connsiteX30" fmla="*/ 95250 w 930728"/>
              <a:gd name="connsiteY30" fmla="*/ 737507 h 789215"/>
              <a:gd name="connsiteX31" fmla="*/ 117021 w 930728"/>
              <a:gd name="connsiteY31" fmla="*/ 699407 h 789215"/>
              <a:gd name="connsiteX32" fmla="*/ 174171 w 930728"/>
              <a:gd name="connsiteY32" fmla="*/ 666750 h 789215"/>
              <a:gd name="connsiteX33" fmla="*/ 174171 w 930728"/>
              <a:gd name="connsiteY33" fmla="*/ 634093 h 789215"/>
              <a:gd name="connsiteX34" fmla="*/ 198664 w 930728"/>
              <a:gd name="connsiteY34" fmla="*/ 609600 h 789215"/>
              <a:gd name="connsiteX35" fmla="*/ 255814 w 930728"/>
              <a:gd name="connsiteY35" fmla="*/ 631372 h 789215"/>
              <a:gd name="connsiteX36" fmla="*/ 299357 w 930728"/>
              <a:gd name="connsiteY36" fmla="*/ 549729 h 789215"/>
              <a:gd name="connsiteX37" fmla="*/ 408214 w 930728"/>
              <a:gd name="connsiteY37" fmla="*/ 451757 h 789215"/>
              <a:gd name="connsiteX38" fmla="*/ 383721 w 930728"/>
              <a:gd name="connsiteY38" fmla="*/ 429986 h 789215"/>
              <a:gd name="connsiteX39" fmla="*/ 381000 w 930728"/>
              <a:gd name="connsiteY39" fmla="*/ 405493 h 789215"/>
              <a:gd name="connsiteX40" fmla="*/ 356507 w 930728"/>
              <a:gd name="connsiteY40" fmla="*/ 394607 h 789215"/>
              <a:gd name="connsiteX41" fmla="*/ 372835 w 930728"/>
              <a:gd name="connsiteY41" fmla="*/ 351064 h 789215"/>
              <a:gd name="connsiteX42" fmla="*/ 476250 w 930728"/>
              <a:gd name="connsiteY42" fmla="*/ 334736 h 789215"/>
              <a:gd name="connsiteX43" fmla="*/ 487135 w 930728"/>
              <a:gd name="connsiteY43" fmla="*/ 323850 h 789215"/>
              <a:gd name="connsiteX44" fmla="*/ 555171 w 930728"/>
              <a:gd name="connsiteY44" fmla="*/ 321129 h 789215"/>
              <a:gd name="connsiteX45" fmla="*/ 555171 w 930728"/>
              <a:gd name="connsiteY45" fmla="*/ 321129 h 789215"/>
              <a:gd name="connsiteX46" fmla="*/ 595992 w 930728"/>
              <a:gd name="connsiteY46" fmla="*/ 310243 h 789215"/>
              <a:gd name="connsiteX47" fmla="*/ 644978 w 930728"/>
              <a:gd name="connsiteY47" fmla="*/ 340179 h 789215"/>
              <a:gd name="connsiteX48" fmla="*/ 642257 w 930728"/>
              <a:gd name="connsiteY48" fmla="*/ 383722 h 789215"/>
              <a:gd name="connsiteX49" fmla="*/ 653142 w 930728"/>
              <a:gd name="connsiteY49" fmla="*/ 408214 h 789215"/>
              <a:gd name="connsiteX50" fmla="*/ 696685 w 930728"/>
              <a:gd name="connsiteY50" fmla="*/ 405493 h 789215"/>
              <a:gd name="connsiteX51" fmla="*/ 764721 w 930728"/>
              <a:gd name="connsiteY51" fmla="*/ 372836 h 789215"/>
              <a:gd name="connsiteX52" fmla="*/ 775607 w 930728"/>
              <a:gd name="connsiteY52" fmla="*/ 391886 h 789215"/>
              <a:gd name="connsiteX53" fmla="*/ 832757 w 930728"/>
              <a:gd name="connsiteY53" fmla="*/ 372836 h 789215"/>
              <a:gd name="connsiteX54" fmla="*/ 810985 w 930728"/>
              <a:gd name="connsiteY54" fmla="*/ 351064 h 789215"/>
              <a:gd name="connsiteX55" fmla="*/ 862692 w 930728"/>
              <a:gd name="connsiteY55" fmla="*/ 326572 h 789215"/>
              <a:gd name="connsiteX56" fmla="*/ 881742 w 930728"/>
              <a:gd name="connsiteY56" fmla="*/ 296636 h 789215"/>
              <a:gd name="connsiteX57" fmla="*/ 857250 w 930728"/>
              <a:gd name="connsiteY57" fmla="*/ 283029 h 789215"/>
              <a:gd name="connsiteX58" fmla="*/ 900792 w 930728"/>
              <a:gd name="connsiteY58" fmla="*/ 231322 h 789215"/>
              <a:gd name="connsiteX59" fmla="*/ 884464 w 930728"/>
              <a:gd name="connsiteY59" fmla="*/ 223157 h 789215"/>
              <a:gd name="connsiteX60" fmla="*/ 898071 w 930728"/>
              <a:gd name="connsiteY60" fmla="*/ 195943 h 789215"/>
              <a:gd name="connsiteX61" fmla="*/ 930728 w 930728"/>
              <a:gd name="connsiteY61" fmla="*/ 187779 h 789215"/>
              <a:gd name="connsiteX62" fmla="*/ 919842 w 930728"/>
              <a:gd name="connsiteY62" fmla="*/ 155122 h 789215"/>
              <a:gd name="connsiteX63" fmla="*/ 854528 w 930728"/>
              <a:gd name="connsiteY63" fmla="*/ 97972 h 789215"/>
              <a:gd name="connsiteX64" fmla="*/ 762000 w 930728"/>
              <a:gd name="connsiteY64" fmla="*/ 19050 h 78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930728" h="789215">
                <a:moveTo>
                  <a:pt x="762000" y="19050"/>
                </a:moveTo>
                <a:lnTo>
                  <a:pt x="680357" y="32657"/>
                </a:lnTo>
                <a:lnTo>
                  <a:pt x="585107" y="130629"/>
                </a:lnTo>
                <a:lnTo>
                  <a:pt x="468085" y="136072"/>
                </a:lnTo>
                <a:lnTo>
                  <a:pt x="440871" y="59872"/>
                </a:lnTo>
                <a:lnTo>
                  <a:pt x="405492" y="21772"/>
                </a:lnTo>
                <a:lnTo>
                  <a:pt x="394607" y="0"/>
                </a:lnTo>
                <a:lnTo>
                  <a:pt x="329292" y="62593"/>
                </a:lnTo>
                <a:lnTo>
                  <a:pt x="329292" y="62593"/>
                </a:lnTo>
                <a:lnTo>
                  <a:pt x="220435" y="87086"/>
                </a:lnTo>
                <a:lnTo>
                  <a:pt x="195942" y="97972"/>
                </a:lnTo>
                <a:lnTo>
                  <a:pt x="155121" y="57150"/>
                </a:lnTo>
                <a:lnTo>
                  <a:pt x="100692" y="108857"/>
                </a:lnTo>
                <a:lnTo>
                  <a:pt x="48985" y="127907"/>
                </a:lnTo>
                <a:lnTo>
                  <a:pt x="32657" y="201386"/>
                </a:lnTo>
                <a:lnTo>
                  <a:pt x="62592" y="228600"/>
                </a:lnTo>
                <a:lnTo>
                  <a:pt x="95250" y="247650"/>
                </a:lnTo>
                <a:lnTo>
                  <a:pt x="87085" y="299357"/>
                </a:lnTo>
                <a:lnTo>
                  <a:pt x="29935" y="296636"/>
                </a:lnTo>
                <a:lnTo>
                  <a:pt x="10885" y="323850"/>
                </a:lnTo>
                <a:lnTo>
                  <a:pt x="81642" y="410936"/>
                </a:lnTo>
                <a:lnTo>
                  <a:pt x="130628" y="421822"/>
                </a:lnTo>
                <a:lnTo>
                  <a:pt x="111578" y="508907"/>
                </a:lnTo>
                <a:lnTo>
                  <a:pt x="62592" y="579664"/>
                </a:lnTo>
                <a:lnTo>
                  <a:pt x="70757" y="604157"/>
                </a:lnTo>
                <a:lnTo>
                  <a:pt x="46264" y="653143"/>
                </a:lnTo>
                <a:lnTo>
                  <a:pt x="0" y="658586"/>
                </a:lnTo>
                <a:lnTo>
                  <a:pt x="8164" y="688522"/>
                </a:lnTo>
                <a:lnTo>
                  <a:pt x="13607" y="718457"/>
                </a:lnTo>
                <a:lnTo>
                  <a:pt x="62593" y="789215"/>
                </a:lnTo>
                <a:lnTo>
                  <a:pt x="95250" y="737507"/>
                </a:lnTo>
                <a:lnTo>
                  <a:pt x="117021" y="699407"/>
                </a:lnTo>
                <a:lnTo>
                  <a:pt x="174171" y="666750"/>
                </a:lnTo>
                <a:lnTo>
                  <a:pt x="174171" y="634093"/>
                </a:lnTo>
                <a:lnTo>
                  <a:pt x="198664" y="609600"/>
                </a:lnTo>
                <a:lnTo>
                  <a:pt x="255814" y="631372"/>
                </a:lnTo>
                <a:lnTo>
                  <a:pt x="299357" y="549729"/>
                </a:lnTo>
                <a:lnTo>
                  <a:pt x="408214" y="451757"/>
                </a:lnTo>
                <a:lnTo>
                  <a:pt x="383721" y="429986"/>
                </a:lnTo>
                <a:lnTo>
                  <a:pt x="381000" y="405493"/>
                </a:lnTo>
                <a:lnTo>
                  <a:pt x="356507" y="394607"/>
                </a:lnTo>
                <a:lnTo>
                  <a:pt x="372835" y="351064"/>
                </a:lnTo>
                <a:lnTo>
                  <a:pt x="476250" y="334736"/>
                </a:lnTo>
                <a:lnTo>
                  <a:pt x="487135" y="323850"/>
                </a:lnTo>
                <a:lnTo>
                  <a:pt x="555171" y="321129"/>
                </a:lnTo>
                <a:lnTo>
                  <a:pt x="555171" y="321129"/>
                </a:lnTo>
                <a:lnTo>
                  <a:pt x="595992" y="310243"/>
                </a:lnTo>
                <a:lnTo>
                  <a:pt x="644978" y="340179"/>
                </a:lnTo>
                <a:lnTo>
                  <a:pt x="642257" y="383722"/>
                </a:lnTo>
                <a:lnTo>
                  <a:pt x="653142" y="408214"/>
                </a:lnTo>
                <a:lnTo>
                  <a:pt x="696685" y="405493"/>
                </a:lnTo>
                <a:lnTo>
                  <a:pt x="764721" y="372836"/>
                </a:lnTo>
                <a:lnTo>
                  <a:pt x="775607" y="391886"/>
                </a:lnTo>
                <a:lnTo>
                  <a:pt x="832757" y="372836"/>
                </a:lnTo>
                <a:lnTo>
                  <a:pt x="810985" y="351064"/>
                </a:lnTo>
                <a:lnTo>
                  <a:pt x="862692" y="326572"/>
                </a:lnTo>
                <a:lnTo>
                  <a:pt x="881742" y="296636"/>
                </a:lnTo>
                <a:lnTo>
                  <a:pt x="857250" y="283029"/>
                </a:lnTo>
                <a:lnTo>
                  <a:pt x="900792" y="231322"/>
                </a:lnTo>
                <a:lnTo>
                  <a:pt x="884464" y="223157"/>
                </a:lnTo>
                <a:lnTo>
                  <a:pt x="898071" y="195943"/>
                </a:lnTo>
                <a:lnTo>
                  <a:pt x="930728" y="187779"/>
                </a:lnTo>
                <a:lnTo>
                  <a:pt x="919842" y="155122"/>
                </a:lnTo>
                <a:lnTo>
                  <a:pt x="854528" y="97972"/>
                </a:lnTo>
                <a:lnTo>
                  <a:pt x="762000" y="1905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8" name="Freeform 77"/>
          <p:cNvSpPr/>
          <p:nvPr/>
        </p:nvSpPr>
        <p:spPr>
          <a:xfrm>
            <a:off x="6184528" y="3394050"/>
            <a:ext cx="854075" cy="657225"/>
          </a:xfrm>
          <a:custGeom>
            <a:avLst/>
            <a:gdLst>
              <a:gd name="connsiteX0" fmla="*/ 549729 w 854529"/>
              <a:gd name="connsiteY0" fmla="*/ 0 h 655864"/>
              <a:gd name="connsiteX1" fmla="*/ 495300 w 854529"/>
              <a:gd name="connsiteY1" fmla="*/ 29936 h 655864"/>
              <a:gd name="connsiteX2" fmla="*/ 508908 w 854529"/>
              <a:gd name="connsiteY2" fmla="*/ 68036 h 655864"/>
              <a:gd name="connsiteX3" fmla="*/ 500743 w 854529"/>
              <a:gd name="connsiteY3" fmla="*/ 92528 h 655864"/>
              <a:gd name="connsiteX4" fmla="*/ 489858 w 854529"/>
              <a:gd name="connsiteY4" fmla="*/ 108857 h 655864"/>
              <a:gd name="connsiteX5" fmla="*/ 457200 w 854529"/>
              <a:gd name="connsiteY5" fmla="*/ 92528 h 655864"/>
              <a:gd name="connsiteX6" fmla="*/ 429986 w 854529"/>
              <a:gd name="connsiteY6" fmla="*/ 138793 h 655864"/>
              <a:gd name="connsiteX7" fmla="*/ 397329 w 854529"/>
              <a:gd name="connsiteY7" fmla="*/ 125186 h 655864"/>
              <a:gd name="connsiteX8" fmla="*/ 370115 w 854529"/>
              <a:gd name="connsiteY8" fmla="*/ 179614 h 655864"/>
              <a:gd name="connsiteX9" fmla="*/ 321129 w 854529"/>
              <a:gd name="connsiteY9" fmla="*/ 182336 h 655864"/>
              <a:gd name="connsiteX10" fmla="*/ 340179 w 854529"/>
              <a:gd name="connsiteY10" fmla="*/ 261257 h 655864"/>
              <a:gd name="connsiteX11" fmla="*/ 312965 w 854529"/>
              <a:gd name="connsiteY11" fmla="*/ 274864 h 655864"/>
              <a:gd name="connsiteX12" fmla="*/ 293915 w 854529"/>
              <a:gd name="connsiteY12" fmla="*/ 288471 h 655864"/>
              <a:gd name="connsiteX13" fmla="*/ 258536 w 854529"/>
              <a:gd name="connsiteY13" fmla="*/ 323850 h 655864"/>
              <a:gd name="connsiteX14" fmla="*/ 261258 w 854529"/>
              <a:gd name="connsiteY14" fmla="*/ 353786 h 655864"/>
              <a:gd name="connsiteX15" fmla="*/ 244929 w 854529"/>
              <a:gd name="connsiteY15" fmla="*/ 370114 h 655864"/>
              <a:gd name="connsiteX16" fmla="*/ 220436 w 854529"/>
              <a:gd name="connsiteY16" fmla="*/ 359228 h 655864"/>
              <a:gd name="connsiteX17" fmla="*/ 190500 w 854529"/>
              <a:gd name="connsiteY17" fmla="*/ 367393 h 655864"/>
              <a:gd name="connsiteX18" fmla="*/ 97972 w 854529"/>
              <a:gd name="connsiteY18" fmla="*/ 356507 h 655864"/>
              <a:gd name="connsiteX19" fmla="*/ 48986 w 854529"/>
              <a:gd name="connsiteY19" fmla="*/ 375557 h 655864"/>
              <a:gd name="connsiteX20" fmla="*/ 59872 w 854529"/>
              <a:gd name="connsiteY20" fmla="*/ 465364 h 655864"/>
              <a:gd name="connsiteX21" fmla="*/ 19050 w 854529"/>
              <a:gd name="connsiteY21" fmla="*/ 470807 h 655864"/>
              <a:gd name="connsiteX22" fmla="*/ 0 w 854529"/>
              <a:gd name="connsiteY22" fmla="*/ 487136 h 655864"/>
              <a:gd name="connsiteX23" fmla="*/ 40822 w 854529"/>
              <a:gd name="connsiteY23" fmla="*/ 590550 h 655864"/>
              <a:gd name="connsiteX24" fmla="*/ 76200 w 854529"/>
              <a:gd name="connsiteY24" fmla="*/ 615043 h 655864"/>
              <a:gd name="connsiteX25" fmla="*/ 220436 w 854529"/>
              <a:gd name="connsiteY25" fmla="*/ 587828 h 655864"/>
              <a:gd name="connsiteX26" fmla="*/ 272143 w 854529"/>
              <a:gd name="connsiteY26" fmla="*/ 519793 h 655864"/>
              <a:gd name="connsiteX27" fmla="*/ 283029 w 854529"/>
              <a:gd name="connsiteY27" fmla="*/ 557893 h 655864"/>
              <a:gd name="connsiteX28" fmla="*/ 323850 w 854529"/>
              <a:gd name="connsiteY28" fmla="*/ 579664 h 655864"/>
              <a:gd name="connsiteX29" fmla="*/ 345622 w 854529"/>
              <a:gd name="connsiteY29" fmla="*/ 655864 h 655864"/>
              <a:gd name="connsiteX30" fmla="*/ 468086 w 854529"/>
              <a:gd name="connsiteY30" fmla="*/ 650421 h 655864"/>
              <a:gd name="connsiteX31" fmla="*/ 560615 w 854529"/>
              <a:gd name="connsiteY31" fmla="*/ 549728 h 655864"/>
              <a:gd name="connsiteX32" fmla="*/ 636815 w 854529"/>
              <a:gd name="connsiteY32" fmla="*/ 541564 h 655864"/>
              <a:gd name="connsiteX33" fmla="*/ 636815 w 854529"/>
              <a:gd name="connsiteY33" fmla="*/ 522514 h 655864"/>
              <a:gd name="connsiteX34" fmla="*/ 748393 w 854529"/>
              <a:gd name="connsiteY34" fmla="*/ 465364 h 655864"/>
              <a:gd name="connsiteX35" fmla="*/ 748393 w 854529"/>
              <a:gd name="connsiteY35" fmla="*/ 429986 h 655864"/>
              <a:gd name="connsiteX36" fmla="*/ 791936 w 854529"/>
              <a:gd name="connsiteY36" fmla="*/ 386443 h 655864"/>
              <a:gd name="connsiteX37" fmla="*/ 783772 w 854529"/>
              <a:gd name="connsiteY37" fmla="*/ 329293 h 655864"/>
              <a:gd name="connsiteX38" fmla="*/ 802822 w 854529"/>
              <a:gd name="connsiteY38" fmla="*/ 323850 h 655864"/>
              <a:gd name="connsiteX39" fmla="*/ 813708 w 854529"/>
              <a:gd name="connsiteY39" fmla="*/ 258536 h 655864"/>
              <a:gd name="connsiteX40" fmla="*/ 854529 w 854529"/>
              <a:gd name="connsiteY40" fmla="*/ 236764 h 655864"/>
              <a:gd name="connsiteX41" fmla="*/ 824593 w 854529"/>
              <a:gd name="connsiteY41" fmla="*/ 179614 h 655864"/>
              <a:gd name="connsiteX42" fmla="*/ 775608 w 854529"/>
              <a:gd name="connsiteY42" fmla="*/ 220436 h 655864"/>
              <a:gd name="connsiteX43" fmla="*/ 639536 w 854529"/>
              <a:gd name="connsiteY43" fmla="*/ 136071 h 655864"/>
              <a:gd name="connsiteX44" fmla="*/ 609600 w 854529"/>
              <a:gd name="connsiteY44" fmla="*/ 27214 h 655864"/>
              <a:gd name="connsiteX45" fmla="*/ 549729 w 854529"/>
              <a:gd name="connsiteY45" fmla="*/ 0 h 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54529" h="655864">
                <a:moveTo>
                  <a:pt x="549729" y="0"/>
                </a:moveTo>
                <a:lnTo>
                  <a:pt x="495300" y="29936"/>
                </a:lnTo>
                <a:lnTo>
                  <a:pt x="508908" y="68036"/>
                </a:lnTo>
                <a:lnTo>
                  <a:pt x="500743" y="92528"/>
                </a:lnTo>
                <a:lnTo>
                  <a:pt x="489858" y="108857"/>
                </a:lnTo>
                <a:lnTo>
                  <a:pt x="457200" y="92528"/>
                </a:lnTo>
                <a:lnTo>
                  <a:pt x="429986" y="138793"/>
                </a:lnTo>
                <a:lnTo>
                  <a:pt x="397329" y="125186"/>
                </a:lnTo>
                <a:lnTo>
                  <a:pt x="370115" y="179614"/>
                </a:lnTo>
                <a:lnTo>
                  <a:pt x="321129" y="182336"/>
                </a:lnTo>
                <a:lnTo>
                  <a:pt x="340179" y="261257"/>
                </a:lnTo>
                <a:lnTo>
                  <a:pt x="312965" y="274864"/>
                </a:lnTo>
                <a:lnTo>
                  <a:pt x="293915" y="288471"/>
                </a:lnTo>
                <a:lnTo>
                  <a:pt x="258536" y="323850"/>
                </a:lnTo>
                <a:lnTo>
                  <a:pt x="261258" y="353786"/>
                </a:lnTo>
                <a:lnTo>
                  <a:pt x="244929" y="370114"/>
                </a:lnTo>
                <a:lnTo>
                  <a:pt x="220436" y="359228"/>
                </a:lnTo>
                <a:lnTo>
                  <a:pt x="190500" y="367393"/>
                </a:lnTo>
                <a:lnTo>
                  <a:pt x="97972" y="356507"/>
                </a:lnTo>
                <a:lnTo>
                  <a:pt x="48986" y="375557"/>
                </a:lnTo>
                <a:lnTo>
                  <a:pt x="59872" y="465364"/>
                </a:lnTo>
                <a:lnTo>
                  <a:pt x="19050" y="470807"/>
                </a:lnTo>
                <a:lnTo>
                  <a:pt x="0" y="487136"/>
                </a:lnTo>
                <a:lnTo>
                  <a:pt x="40822" y="590550"/>
                </a:lnTo>
                <a:lnTo>
                  <a:pt x="76200" y="615043"/>
                </a:lnTo>
                <a:lnTo>
                  <a:pt x="220436" y="587828"/>
                </a:lnTo>
                <a:lnTo>
                  <a:pt x="272143" y="519793"/>
                </a:lnTo>
                <a:lnTo>
                  <a:pt x="283029" y="557893"/>
                </a:lnTo>
                <a:lnTo>
                  <a:pt x="323850" y="579664"/>
                </a:lnTo>
                <a:lnTo>
                  <a:pt x="345622" y="655864"/>
                </a:lnTo>
                <a:lnTo>
                  <a:pt x="468086" y="650421"/>
                </a:lnTo>
                <a:lnTo>
                  <a:pt x="560615" y="549728"/>
                </a:lnTo>
                <a:lnTo>
                  <a:pt x="636815" y="541564"/>
                </a:lnTo>
                <a:lnTo>
                  <a:pt x="636815" y="522514"/>
                </a:lnTo>
                <a:lnTo>
                  <a:pt x="748393" y="465364"/>
                </a:lnTo>
                <a:lnTo>
                  <a:pt x="748393" y="429986"/>
                </a:lnTo>
                <a:lnTo>
                  <a:pt x="791936" y="386443"/>
                </a:lnTo>
                <a:lnTo>
                  <a:pt x="783772" y="329293"/>
                </a:lnTo>
                <a:lnTo>
                  <a:pt x="802822" y="323850"/>
                </a:lnTo>
                <a:lnTo>
                  <a:pt x="813708" y="258536"/>
                </a:lnTo>
                <a:lnTo>
                  <a:pt x="854529" y="236764"/>
                </a:lnTo>
                <a:lnTo>
                  <a:pt x="824593" y="179614"/>
                </a:lnTo>
                <a:lnTo>
                  <a:pt x="775608" y="220436"/>
                </a:lnTo>
                <a:lnTo>
                  <a:pt x="639536" y="136071"/>
                </a:lnTo>
                <a:lnTo>
                  <a:pt x="609600" y="27214"/>
                </a:lnTo>
                <a:lnTo>
                  <a:pt x="549729"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9" name="Freeform 78"/>
          <p:cNvSpPr/>
          <p:nvPr/>
        </p:nvSpPr>
        <p:spPr>
          <a:xfrm>
            <a:off x="6170241" y="2681262"/>
            <a:ext cx="1036637" cy="776288"/>
          </a:xfrm>
          <a:custGeom>
            <a:avLst/>
            <a:gdLst>
              <a:gd name="connsiteX0" fmla="*/ 598715 w 1036865"/>
              <a:gd name="connsiteY0" fmla="*/ 277585 h 775607"/>
              <a:gd name="connsiteX1" fmla="*/ 500743 w 1036865"/>
              <a:gd name="connsiteY1" fmla="*/ 231321 h 775607"/>
              <a:gd name="connsiteX2" fmla="*/ 462643 w 1036865"/>
              <a:gd name="connsiteY2" fmla="*/ 280307 h 775607"/>
              <a:gd name="connsiteX3" fmla="*/ 443593 w 1036865"/>
              <a:gd name="connsiteY3" fmla="*/ 261257 h 775607"/>
              <a:gd name="connsiteX4" fmla="*/ 413657 w 1036865"/>
              <a:gd name="connsiteY4" fmla="*/ 261257 h 775607"/>
              <a:gd name="connsiteX5" fmla="*/ 389165 w 1036865"/>
              <a:gd name="connsiteY5" fmla="*/ 239485 h 775607"/>
              <a:gd name="connsiteX6" fmla="*/ 356507 w 1036865"/>
              <a:gd name="connsiteY6" fmla="*/ 231321 h 775607"/>
              <a:gd name="connsiteX7" fmla="*/ 326572 w 1036865"/>
              <a:gd name="connsiteY7" fmla="*/ 174171 h 775607"/>
              <a:gd name="connsiteX8" fmla="*/ 302079 w 1036865"/>
              <a:gd name="connsiteY8" fmla="*/ 136071 h 775607"/>
              <a:gd name="connsiteX9" fmla="*/ 266700 w 1036865"/>
              <a:gd name="connsiteY9" fmla="*/ 149678 h 775607"/>
              <a:gd name="connsiteX10" fmla="*/ 242207 w 1036865"/>
              <a:gd name="connsiteY10" fmla="*/ 130628 h 775607"/>
              <a:gd name="connsiteX11" fmla="*/ 220436 w 1036865"/>
              <a:gd name="connsiteY11" fmla="*/ 130628 h 775607"/>
              <a:gd name="connsiteX12" fmla="*/ 190500 w 1036865"/>
              <a:gd name="connsiteY12" fmla="*/ 138792 h 775607"/>
              <a:gd name="connsiteX13" fmla="*/ 155122 w 1036865"/>
              <a:gd name="connsiteY13" fmla="*/ 125185 h 775607"/>
              <a:gd name="connsiteX14" fmla="*/ 171450 w 1036865"/>
              <a:gd name="connsiteY14" fmla="*/ 59871 h 775607"/>
              <a:gd name="connsiteX15" fmla="*/ 141515 w 1036865"/>
              <a:gd name="connsiteY15" fmla="*/ 5442 h 775607"/>
              <a:gd name="connsiteX16" fmla="*/ 84365 w 1036865"/>
              <a:gd name="connsiteY16" fmla="*/ 0 h 775607"/>
              <a:gd name="connsiteX17" fmla="*/ 48986 w 1036865"/>
              <a:gd name="connsiteY17" fmla="*/ 68035 h 775607"/>
              <a:gd name="connsiteX18" fmla="*/ 0 w 1036865"/>
              <a:gd name="connsiteY18" fmla="*/ 70757 h 775607"/>
              <a:gd name="connsiteX19" fmla="*/ 5443 w 1036865"/>
              <a:gd name="connsiteY19" fmla="*/ 119742 h 775607"/>
              <a:gd name="connsiteX20" fmla="*/ 2722 w 1036865"/>
              <a:gd name="connsiteY20" fmla="*/ 152400 h 775607"/>
              <a:gd name="connsiteX21" fmla="*/ 35379 w 1036865"/>
              <a:gd name="connsiteY21" fmla="*/ 157842 h 775607"/>
              <a:gd name="connsiteX22" fmla="*/ 108857 w 1036865"/>
              <a:gd name="connsiteY22" fmla="*/ 201385 h 775607"/>
              <a:gd name="connsiteX23" fmla="*/ 187779 w 1036865"/>
              <a:gd name="connsiteY23" fmla="*/ 285750 h 775607"/>
              <a:gd name="connsiteX24" fmla="*/ 228600 w 1036865"/>
              <a:gd name="connsiteY24" fmla="*/ 266700 h 775607"/>
              <a:gd name="connsiteX25" fmla="*/ 242207 w 1036865"/>
              <a:gd name="connsiteY25" fmla="*/ 280307 h 775607"/>
              <a:gd name="connsiteX26" fmla="*/ 261257 w 1036865"/>
              <a:gd name="connsiteY26" fmla="*/ 312964 h 775607"/>
              <a:gd name="connsiteX27" fmla="*/ 299357 w 1036865"/>
              <a:gd name="connsiteY27" fmla="*/ 329292 h 775607"/>
              <a:gd name="connsiteX28" fmla="*/ 356507 w 1036865"/>
              <a:gd name="connsiteY28" fmla="*/ 391885 h 775607"/>
              <a:gd name="connsiteX29" fmla="*/ 375557 w 1036865"/>
              <a:gd name="connsiteY29" fmla="*/ 391885 h 775607"/>
              <a:gd name="connsiteX30" fmla="*/ 361950 w 1036865"/>
              <a:gd name="connsiteY30" fmla="*/ 473528 h 775607"/>
              <a:gd name="connsiteX31" fmla="*/ 342900 w 1036865"/>
              <a:gd name="connsiteY31" fmla="*/ 517071 h 775607"/>
              <a:gd name="connsiteX32" fmla="*/ 386443 w 1036865"/>
              <a:gd name="connsiteY32" fmla="*/ 566057 h 775607"/>
              <a:gd name="connsiteX33" fmla="*/ 372836 w 1036865"/>
              <a:gd name="connsiteY33" fmla="*/ 601435 h 775607"/>
              <a:gd name="connsiteX34" fmla="*/ 361950 w 1036865"/>
              <a:gd name="connsiteY34" fmla="*/ 628650 h 775607"/>
              <a:gd name="connsiteX35" fmla="*/ 402772 w 1036865"/>
              <a:gd name="connsiteY35" fmla="*/ 636814 h 775607"/>
              <a:gd name="connsiteX36" fmla="*/ 408215 w 1036865"/>
              <a:gd name="connsiteY36" fmla="*/ 623207 h 775607"/>
              <a:gd name="connsiteX37" fmla="*/ 451757 w 1036865"/>
              <a:gd name="connsiteY37" fmla="*/ 628650 h 775607"/>
              <a:gd name="connsiteX38" fmla="*/ 454479 w 1036865"/>
              <a:gd name="connsiteY38" fmla="*/ 669471 h 775607"/>
              <a:gd name="connsiteX39" fmla="*/ 451757 w 1036865"/>
              <a:gd name="connsiteY39" fmla="*/ 699407 h 775607"/>
              <a:gd name="connsiteX40" fmla="*/ 506186 w 1036865"/>
              <a:gd name="connsiteY40" fmla="*/ 732064 h 775607"/>
              <a:gd name="connsiteX41" fmla="*/ 549729 w 1036865"/>
              <a:gd name="connsiteY41" fmla="*/ 713014 h 775607"/>
              <a:gd name="connsiteX42" fmla="*/ 623207 w 1036865"/>
              <a:gd name="connsiteY42" fmla="*/ 702128 h 775607"/>
              <a:gd name="connsiteX43" fmla="*/ 661307 w 1036865"/>
              <a:gd name="connsiteY43" fmla="*/ 753835 h 775607"/>
              <a:gd name="connsiteX44" fmla="*/ 699407 w 1036865"/>
              <a:gd name="connsiteY44" fmla="*/ 732064 h 775607"/>
              <a:gd name="connsiteX45" fmla="*/ 748393 w 1036865"/>
              <a:gd name="connsiteY45" fmla="*/ 756557 h 775607"/>
              <a:gd name="connsiteX46" fmla="*/ 772886 w 1036865"/>
              <a:gd name="connsiteY46" fmla="*/ 762000 h 775607"/>
              <a:gd name="connsiteX47" fmla="*/ 843643 w 1036865"/>
              <a:gd name="connsiteY47" fmla="*/ 759278 h 775607"/>
              <a:gd name="connsiteX48" fmla="*/ 862693 w 1036865"/>
              <a:gd name="connsiteY48" fmla="*/ 775607 h 775607"/>
              <a:gd name="connsiteX49" fmla="*/ 865415 w 1036865"/>
              <a:gd name="connsiteY49" fmla="*/ 734785 h 775607"/>
              <a:gd name="connsiteX50" fmla="*/ 911679 w 1036865"/>
              <a:gd name="connsiteY50" fmla="*/ 742950 h 775607"/>
              <a:gd name="connsiteX51" fmla="*/ 884465 w 1036865"/>
              <a:gd name="connsiteY51" fmla="*/ 625928 h 775607"/>
              <a:gd name="connsiteX52" fmla="*/ 900793 w 1036865"/>
              <a:gd name="connsiteY52" fmla="*/ 636814 h 775607"/>
              <a:gd name="connsiteX53" fmla="*/ 911679 w 1036865"/>
              <a:gd name="connsiteY53" fmla="*/ 604157 h 775607"/>
              <a:gd name="connsiteX54" fmla="*/ 982436 w 1036865"/>
              <a:gd name="connsiteY54" fmla="*/ 631371 h 775607"/>
              <a:gd name="connsiteX55" fmla="*/ 1036865 w 1036865"/>
              <a:gd name="connsiteY55" fmla="*/ 574221 h 775607"/>
              <a:gd name="connsiteX56" fmla="*/ 985157 w 1036865"/>
              <a:gd name="connsiteY56" fmla="*/ 547007 h 775607"/>
              <a:gd name="connsiteX57" fmla="*/ 968829 w 1036865"/>
              <a:gd name="connsiteY57" fmla="*/ 478971 h 775607"/>
              <a:gd name="connsiteX58" fmla="*/ 830036 w 1036865"/>
              <a:gd name="connsiteY58" fmla="*/ 312964 h 775607"/>
              <a:gd name="connsiteX59" fmla="*/ 805543 w 1036865"/>
              <a:gd name="connsiteY59" fmla="*/ 326571 h 775607"/>
              <a:gd name="connsiteX60" fmla="*/ 791936 w 1036865"/>
              <a:gd name="connsiteY60" fmla="*/ 296635 h 775607"/>
              <a:gd name="connsiteX61" fmla="*/ 723900 w 1036865"/>
              <a:gd name="connsiteY61" fmla="*/ 321128 h 775607"/>
              <a:gd name="connsiteX62" fmla="*/ 693965 w 1036865"/>
              <a:gd name="connsiteY62" fmla="*/ 315685 h 775607"/>
              <a:gd name="connsiteX63" fmla="*/ 634093 w 1036865"/>
              <a:gd name="connsiteY63" fmla="*/ 315685 h 775607"/>
              <a:gd name="connsiteX64" fmla="*/ 598715 w 1036865"/>
              <a:gd name="connsiteY64" fmla="*/ 277585 h 77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36865" h="775607">
                <a:moveTo>
                  <a:pt x="598715" y="277585"/>
                </a:moveTo>
                <a:lnTo>
                  <a:pt x="500743" y="231321"/>
                </a:lnTo>
                <a:lnTo>
                  <a:pt x="462643" y="280307"/>
                </a:lnTo>
                <a:lnTo>
                  <a:pt x="443593" y="261257"/>
                </a:lnTo>
                <a:lnTo>
                  <a:pt x="413657" y="261257"/>
                </a:lnTo>
                <a:lnTo>
                  <a:pt x="389165" y="239485"/>
                </a:lnTo>
                <a:lnTo>
                  <a:pt x="356507" y="231321"/>
                </a:lnTo>
                <a:lnTo>
                  <a:pt x="326572" y="174171"/>
                </a:lnTo>
                <a:lnTo>
                  <a:pt x="302079" y="136071"/>
                </a:lnTo>
                <a:lnTo>
                  <a:pt x="266700" y="149678"/>
                </a:lnTo>
                <a:lnTo>
                  <a:pt x="242207" y="130628"/>
                </a:lnTo>
                <a:lnTo>
                  <a:pt x="220436" y="130628"/>
                </a:lnTo>
                <a:lnTo>
                  <a:pt x="190500" y="138792"/>
                </a:lnTo>
                <a:lnTo>
                  <a:pt x="155122" y="125185"/>
                </a:lnTo>
                <a:lnTo>
                  <a:pt x="171450" y="59871"/>
                </a:lnTo>
                <a:lnTo>
                  <a:pt x="141515" y="5442"/>
                </a:lnTo>
                <a:lnTo>
                  <a:pt x="84365" y="0"/>
                </a:lnTo>
                <a:lnTo>
                  <a:pt x="48986" y="68035"/>
                </a:lnTo>
                <a:lnTo>
                  <a:pt x="0" y="70757"/>
                </a:lnTo>
                <a:lnTo>
                  <a:pt x="5443" y="119742"/>
                </a:lnTo>
                <a:lnTo>
                  <a:pt x="2722" y="152400"/>
                </a:lnTo>
                <a:lnTo>
                  <a:pt x="35379" y="157842"/>
                </a:lnTo>
                <a:lnTo>
                  <a:pt x="108857" y="201385"/>
                </a:lnTo>
                <a:lnTo>
                  <a:pt x="187779" y="285750"/>
                </a:lnTo>
                <a:lnTo>
                  <a:pt x="228600" y="266700"/>
                </a:lnTo>
                <a:lnTo>
                  <a:pt x="242207" y="280307"/>
                </a:lnTo>
                <a:lnTo>
                  <a:pt x="261257" y="312964"/>
                </a:lnTo>
                <a:lnTo>
                  <a:pt x="299357" y="329292"/>
                </a:lnTo>
                <a:lnTo>
                  <a:pt x="356507" y="391885"/>
                </a:lnTo>
                <a:lnTo>
                  <a:pt x="375557" y="391885"/>
                </a:lnTo>
                <a:lnTo>
                  <a:pt x="361950" y="473528"/>
                </a:lnTo>
                <a:lnTo>
                  <a:pt x="342900" y="517071"/>
                </a:lnTo>
                <a:lnTo>
                  <a:pt x="386443" y="566057"/>
                </a:lnTo>
                <a:lnTo>
                  <a:pt x="372836" y="601435"/>
                </a:lnTo>
                <a:lnTo>
                  <a:pt x="361950" y="628650"/>
                </a:lnTo>
                <a:lnTo>
                  <a:pt x="402772" y="636814"/>
                </a:lnTo>
                <a:lnTo>
                  <a:pt x="408215" y="623207"/>
                </a:lnTo>
                <a:lnTo>
                  <a:pt x="451757" y="628650"/>
                </a:lnTo>
                <a:lnTo>
                  <a:pt x="454479" y="669471"/>
                </a:lnTo>
                <a:lnTo>
                  <a:pt x="451757" y="699407"/>
                </a:lnTo>
                <a:lnTo>
                  <a:pt x="506186" y="732064"/>
                </a:lnTo>
                <a:lnTo>
                  <a:pt x="549729" y="713014"/>
                </a:lnTo>
                <a:lnTo>
                  <a:pt x="623207" y="702128"/>
                </a:lnTo>
                <a:lnTo>
                  <a:pt x="661307" y="753835"/>
                </a:lnTo>
                <a:lnTo>
                  <a:pt x="699407" y="732064"/>
                </a:lnTo>
                <a:lnTo>
                  <a:pt x="748393" y="756557"/>
                </a:lnTo>
                <a:lnTo>
                  <a:pt x="772886" y="762000"/>
                </a:lnTo>
                <a:lnTo>
                  <a:pt x="843643" y="759278"/>
                </a:lnTo>
                <a:lnTo>
                  <a:pt x="862693" y="775607"/>
                </a:lnTo>
                <a:lnTo>
                  <a:pt x="865415" y="734785"/>
                </a:lnTo>
                <a:lnTo>
                  <a:pt x="911679" y="742950"/>
                </a:lnTo>
                <a:lnTo>
                  <a:pt x="884465" y="625928"/>
                </a:lnTo>
                <a:lnTo>
                  <a:pt x="900793" y="636814"/>
                </a:lnTo>
                <a:lnTo>
                  <a:pt x="911679" y="604157"/>
                </a:lnTo>
                <a:lnTo>
                  <a:pt x="982436" y="631371"/>
                </a:lnTo>
                <a:lnTo>
                  <a:pt x="1036865" y="574221"/>
                </a:lnTo>
                <a:lnTo>
                  <a:pt x="985157" y="547007"/>
                </a:lnTo>
                <a:lnTo>
                  <a:pt x="968829" y="478971"/>
                </a:lnTo>
                <a:lnTo>
                  <a:pt x="830036" y="312964"/>
                </a:lnTo>
                <a:lnTo>
                  <a:pt x="805543" y="326571"/>
                </a:lnTo>
                <a:lnTo>
                  <a:pt x="791936" y="296635"/>
                </a:lnTo>
                <a:lnTo>
                  <a:pt x="723900" y="321128"/>
                </a:lnTo>
                <a:lnTo>
                  <a:pt x="693965" y="315685"/>
                </a:lnTo>
                <a:lnTo>
                  <a:pt x="634093" y="315685"/>
                </a:lnTo>
                <a:lnTo>
                  <a:pt x="598715" y="277585"/>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pPr>
            <a:endParaRPr lang="en-GB">
              <a:solidFill>
                <a:schemeClr val="bg1"/>
              </a:solidFill>
              <a:ea typeface="ＭＳ Ｐゴシック" charset="-128"/>
            </a:endParaRPr>
          </a:p>
        </p:txBody>
      </p:sp>
      <p:sp>
        <p:nvSpPr>
          <p:cNvPr id="80" name="Freeform 79"/>
          <p:cNvSpPr/>
          <p:nvPr/>
        </p:nvSpPr>
        <p:spPr>
          <a:xfrm>
            <a:off x="5881316" y="2425675"/>
            <a:ext cx="657225" cy="936625"/>
          </a:xfrm>
          <a:custGeom>
            <a:avLst/>
            <a:gdLst>
              <a:gd name="connsiteX0" fmla="*/ 108857 w 655864"/>
              <a:gd name="connsiteY0" fmla="*/ 0 h 936172"/>
              <a:gd name="connsiteX1" fmla="*/ 16328 w 655864"/>
              <a:gd name="connsiteY1" fmla="*/ 19050 h 936172"/>
              <a:gd name="connsiteX2" fmla="*/ 0 w 655864"/>
              <a:gd name="connsiteY2" fmla="*/ 48986 h 936172"/>
              <a:gd name="connsiteX3" fmla="*/ 48986 w 655864"/>
              <a:gd name="connsiteY3" fmla="*/ 76200 h 936172"/>
              <a:gd name="connsiteX4" fmla="*/ 32657 w 655864"/>
              <a:gd name="connsiteY4" fmla="*/ 149679 h 936172"/>
              <a:gd name="connsiteX5" fmla="*/ 16328 w 655864"/>
              <a:gd name="connsiteY5" fmla="*/ 157843 h 936172"/>
              <a:gd name="connsiteX6" fmla="*/ 24493 w 655864"/>
              <a:gd name="connsiteY6" fmla="*/ 212272 h 936172"/>
              <a:gd name="connsiteX7" fmla="*/ 32657 w 655864"/>
              <a:gd name="connsiteY7" fmla="*/ 223157 h 936172"/>
              <a:gd name="connsiteX8" fmla="*/ 46264 w 655864"/>
              <a:gd name="connsiteY8" fmla="*/ 280307 h 936172"/>
              <a:gd name="connsiteX9" fmla="*/ 43543 w 655864"/>
              <a:gd name="connsiteY9" fmla="*/ 323850 h 936172"/>
              <a:gd name="connsiteX10" fmla="*/ 43543 w 655864"/>
              <a:gd name="connsiteY10" fmla="*/ 397329 h 936172"/>
              <a:gd name="connsiteX11" fmla="*/ 62593 w 655864"/>
              <a:gd name="connsiteY11" fmla="*/ 424543 h 936172"/>
              <a:gd name="connsiteX12" fmla="*/ 87086 w 655864"/>
              <a:gd name="connsiteY12" fmla="*/ 438150 h 936172"/>
              <a:gd name="connsiteX13" fmla="*/ 144236 w 655864"/>
              <a:gd name="connsiteY13" fmla="*/ 457200 h 936172"/>
              <a:gd name="connsiteX14" fmla="*/ 179614 w 655864"/>
              <a:gd name="connsiteY14" fmla="*/ 536122 h 936172"/>
              <a:gd name="connsiteX15" fmla="*/ 214993 w 655864"/>
              <a:gd name="connsiteY15" fmla="*/ 498022 h 936172"/>
              <a:gd name="connsiteX16" fmla="*/ 280307 w 655864"/>
              <a:gd name="connsiteY16" fmla="*/ 527957 h 936172"/>
              <a:gd name="connsiteX17" fmla="*/ 277586 w 655864"/>
              <a:gd name="connsiteY17" fmla="*/ 582386 h 936172"/>
              <a:gd name="connsiteX18" fmla="*/ 236764 w 655864"/>
              <a:gd name="connsiteY18" fmla="*/ 615043 h 936172"/>
              <a:gd name="connsiteX19" fmla="*/ 239486 w 655864"/>
              <a:gd name="connsiteY19" fmla="*/ 677636 h 936172"/>
              <a:gd name="connsiteX20" fmla="*/ 217714 w 655864"/>
              <a:gd name="connsiteY20" fmla="*/ 723900 h 936172"/>
              <a:gd name="connsiteX21" fmla="*/ 263978 w 655864"/>
              <a:gd name="connsiteY21" fmla="*/ 794657 h 936172"/>
              <a:gd name="connsiteX22" fmla="*/ 307521 w 655864"/>
              <a:gd name="connsiteY22" fmla="*/ 772886 h 936172"/>
              <a:gd name="connsiteX23" fmla="*/ 342900 w 655864"/>
              <a:gd name="connsiteY23" fmla="*/ 868136 h 936172"/>
              <a:gd name="connsiteX24" fmla="*/ 410936 w 655864"/>
              <a:gd name="connsiteY24" fmla="*/ 900793 h 936172"/>
              <a:gd name="connsiteX25" fmla="*/ 421821 w 655864"/>
              <a:gd name="connsiteY25" fmla="*/ 936172 h 936172"/>
              <a:gd name="connsiteX26" fmla="*/ 487136 w 655864"/>
              <a:gd name="connsiteY26" fmla="*/ 919843 h 936172"/>
              <a:gd name="connsiteX27" fmla="*/ 489857 w 655864"/>
              <a:gd name="connsiteY27" fmla="*/ 862693 h 936172"/>
              <a:gd name="connsiteX28" fmla="*/ 541564 w 655864"/>
              <a:gd name="connsiteY28" fmla="*/ 851807 h 936172"/>
              <a:gd name="connsiteX29" fmla="*/ 634093 w 655864"/>
              <a:gd name="connsiteY29" fmla="*/ 767443 h 936172"/>
              <a:gd name="connsiteX30" fmla="*/ 655864 w 655864"/>
              <a:gd name="connsiteY30" fmla="*/ 666750 h 936172"/>
              <a:gd name="connsiteX31" fmla="*/ 642257 w 655864"/>
              <a:gd name="connsiteY31" fmla="*/ 655865 h 936172"/>
              <a:gd name="connsiteX32" fmla="*/ 587828 w 655864"/>
              <a:gd name="connsiteY32" fmla="*/ 587829 h 936172"/>
              <a:gd name="connsiteX33" fmla="*/ 544286 w 655864"/>
              <a:gd name="connsiteY33" fmla="*/ 582386 h 936172"/>
              <a:gd name="connsiteX34" fmla="*/ 517071 w 655864"/>
              <a:gd name="connsiteY34" fmla="*/ 533400 h 936172"/>
              <a:gd name="connsiteX35" fmla="*/ 473528 w 655864"/>
              <a:gd name="connsiteY35" fmla="*/ 541565 h 936172"/>
              <a:gd name="connsiteX36" fmla="*/ 408214 w 655864"/>
              <a:gd name="connsiteY36" fmla="*/ 468086 h 936172"/>
              <a:gd name="connsiteX37" fmla="*/ 321128 w 655864"/>
              <a:gd name="connsiteY37" fmla="*/ 413657 h 936172"/>
              <a:gd name="connsiteX38" fmla="*/ 296636 w 655864"/>
              <a:gd name="connsiteY38" fmla="*/ 410936 h 936172"/>
              <a:gd name="connsiteX39" fmla="*/ 293914 w 655864"/>
              <a:gd name="connsiteY39" fmla="*/ 334736 h 936172"/>
              <a:gd name="connsiteX40" fmla="*/ 348343 w 655864"/>
              <a:gd name="connsiteY40" fmla="*/ 307522 h 936172"/>
              <a:gd name="connsiteX41" fmla="*/ 386443 w 655864"/>
              <a:gd name="connsiteY41" fmla="*/ 253093 h 936172"/>
              <a:gd name="connsiteX42" fmla="*/ 342900 w 655864"/>
              <a:gd name="connsiteY42" fmla="*/ 176893 h 936172"/>
              <a:gd name="connsiteX43" fmla="*/ 304800 w 655864"/>
              <a:gd name="connsiteY43" fmla="*/ 168729 h 936172"/>
              <a:gd name="connsiteX44" fmla="*/ 217714 w 655864"/>
              <a:gd name="connsiteY44" fmla="*/ 21772 h 936172"/>
              <a:gd name="connsiteX45" fmla="*/ 108857 w 655864"/>
              <a:gd name="connsiteY45" fmla="*/ 0 h 936172"/>
              <a:gd name="connsiteX0" fmla="*/ 108857 w 655864"/>
              <a:gd name="connsiteY0" fmla="*/ 0 h 936187"/>
              <a:gd name="connsiteX1" fmla="*/ 16328 w 655864"/>
              <a:gd name="connsiteY1" fmla="*/ 19050 h 936187"/>
              <a:gd name="connsiteX2" fmla="*/ 0 w 655864"/>
              <a:gd name="connsiteY2" fmla="*/ 48986 h 936187"/>
              <a:gd name="connsiteX3" fmla="*/ 48986 w 655864"/>
              <a:gd name="connsiteY3" fmla="*/ 76200 h 936187"/>
              <a:gd name="connsiteX4" fmla="*/ 32657 w 655864"/>
              <a:gd name="connsiteY4" fmla="*/ 149679 h 936187"/>
              <a:gd name="connsiteX5" fmla="*/ 16328 w 655864"/>
              <a:gd name="connsiteY5" fmla="*/ 157843 h 936187"/>
              <a:gd name="connsiteX6" fmla="*/ 24493 w 655864"/>
              <a:gd name="connsiteY6" fmla="*/ 212272 h 936187"/>
              <a:gd name="connsiteX7" fmla="*/ 32657 w 655864"/>
              <a:gd name="connsiteY7" fmla="*/ 223157 h 936187"/>
              <a:gd name="connsiteX8" fmla="*/ 46264 w 655864"/>
              <a:gd name="connsiteY8" fmla="*/ 280307 h 936187"/>
              <a:gd name="connsiteX9" fmla="*/ 43543 w 655864"/>
              <a:gd name="connsiteY9" fmla="*/ 323850 h 936187"/>
              <a:gd name="connsiteX10" fmla="*/ 43543 w 655864"/>
              <a:gd name="connsiteY10" fmla="*/ 397329 h 936187"/>
              <a:gd name="connsiteX11" fmla="*/ 62593 w 655864"/>
              <a:gd name="connsiteY11" fmla="*/ 424543 h 936187"/>
              <a:gd name="connsiteX12" fmla="*/ 87086 w 655864"/>
              <a:gd name="connsiteY12" fmla="*/ 438150 h 936187"/>
              <a:gd name="connsiteX13" fmla="*/ 144236 w 655864"/>
              <a:gd name="connsiteY13" fmla="*/ 457200 h 936187"/>
              <a:gd name="connsiteX14" fmla="*/ 179614 w 655864"/>
              <a:gd name="connsiteY14" fmla="*/ 536122 h 936187"/>
              <a:gd name="connsiteX15" fmla="*/ 214993 w 655864"/>
              <a:gd name="connsiteY15" fmla="*/ 498022 h 936187"/>
              <a:gd name="connsiteX16" fmla="*/ 280307 w 655864"/>
              <a:gd name="connsiteY16" fmla="*/ 527957 h 936187"/>
              <a:gd name="connsiteX17" fmla="*/ 277586 w 655864"/>
              <a:gd name="connsiteY17" fmla="*/ 582386 h 936187"/>
              <a:gd name="connsiteX18" fmla="*/ 236764 w 655864"/>
              <a:gd name="connsiteY18" fmla="*/ 615043 h 936187"/>
              <a:gd name="connsiteX19" fmla="*/ 239486 w 655864"/>
              <a:gd name="connsiteY19" fmla="*/ 677636 h 936187"/>
              <a:gd name="connsiteX20" fmla="*/ 217714 w 655864"/>
              <a:gd name="connsiteY20" fmla="*/ 723900 h 936187"/>
              <a:gd name="connsiteX21" fmla="*/ 263978 w 655864"/>
              <a:gd name="connsiteY21" fmla="*/ 794657 h 936187"/>
              <a:gd name="connsiteX22" fmla="*/ 307521 w 655864"/>
              <a:gd name="connsiteY22" fmla="*/ 772886 h 936187"/>
              <a:gd name="connsiteX23" fmla="*/ 342900 w 655864"/>
              <a:gd name="connsiteY23" fmla="*/ 868136 h 936187"/>
              <a:gd name="connsiteX24" fmla="*/ 394607 w 655864"/>
              <a:gd name="connsiteY24" fmla="*/ 922564 h 936187"/>
              <a:gd name="connsiteX25" fmla="*/ 421821 w 655864"/>
              <a:gd name="connsiteY25" fmla="*/ 936172 h 936187"/>
              <a:gd name="connsiteX26" fmla="*/ 487136 w 655864"/>
              <a:gd name="connsiteY26" fmla="*/ 919843 h 936187"/>
              <a:gd name="connsiteX27" fmla="*/ 489857 w 655864"/>
              <a:gd name="connsiteY27" fmla="*/ 862693 h 936187"/>
              <a:gd name="connsiteX28" fmla="*/ 541564 w 655864"/>
              <a:gd name="connsiteY28" fmla="*/ 851807 h 936187"/>
              <a:gd name="connsiteX29" fmla="*/ 634093 w 655864"/>
              <a:gd name="connsiteY29" fmla="*/ 767443 h 936187"/>
              <a:gd name="connsiteX30" fmla="*/ 655864 w 655864"/>
              <a:gd name="connsiteY30" fmla="*/ 666750 h 936187"/>
              <a:gd name="connsiteX31" fmla="*/ 642257 w 655864"/>
              <a:gd name="connsiteY31" fmla="*/ 655865 h 936187"/>
              <a:gd name="connsiteX32" fmla="*/ 587828 w 655864"/>
              <a:gd name="connsiteY32" fmla="*/ 587829 h 936187"/>
              <a:gd name="connsiteX33" fmla="*/ 544286 w 655864"/>
              <a:gd name="connsiteY33" fmla="*/ 582386 h 936187"/>
              <a:gd name="connsiteX34" fmla="*/ 517071 w 655864"/>
              <a:gd name="connsiteY34" fmla="*/ 533400 h 936187"/>
              <a:gd name="connsiteX35" fmla="*/ 473528 w 655864"/>
              <a:gd name="connsiteY35" fmla="*/ 541565 h 936187"/>
              <a:gd name="connsiteX36" fmla="*/ 408214 w 655864"/>
              <a:gd name="connsiteY36" fmla="*/ 468086 h 936187"/>
              <a:gd name="connsiteX37" fmla="*/ 321128 w 655864"/>
              <a:gd name="connsiteY37" fmla="*/ 413657 h 936187"/>
              <a:gd name="connsiteX38" fmla="*/ 296636 w 655864"/>
              <a:gd name="connsiteY38" fmla="*/ 410936 h 936187"/>
              <a:gd name="connsiteX39" fmla="*/ 293914 w 655864"/>
              <a:gd name="connsiteY39" fmla="*/ 334736 h 936187"/>
              <a:gd name="connsiteX40" fmla="*/ 348343 w 655864"/>
              <a:gd name="connsiteY40" fmla="*/ 307522 h 936187"/>
              <a:gd name="connsiteX41" fmla="*/ 386443 w 655864"/>
              <a:gd name="connsiteY41" fmla="*/ 253093 h 936187"/>
              <a:gd name="connsiteX42" fmla="*/ 342900 w 655864"/>
              <a:gd name="connsiteY42" fmla="*/ 176893 h 936187"/>
              <a:gd name="connsiteX43" fmla="*/ 304800 w 655864"/>
              <a:gd name="connsiteY43" fmla="*/ 168729 h 936187"/>
              <a:gd name="connsiteX44" fmla="*/ 217714 w 655864"/>
              <a:gd name="connsiteY44" fmla="*/ 21772 h 936187"/>
              <a:gd name="connsiteX45" fmla="*/ 108857 w 655864"/>
              <a:gd name="connsiteY45" fmla="*/ 0 h 93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55864" h="936187">
                <a:moveTo>
                  <a:pt x="108857" y="0"/>
                </a:moveTo>
                <a:lnTo>
                  <a:pt x="16328" y="19050"/>
                </a:lnTo>
                <a:lnTo>
                  <a:pt x="0" y="48986"/>
                </a:lnTo>
                <a:lnTo>
                  <a:pt x="48986" y="76200"/>
                </a:lnTo>
                <a:lnTo>
                  <a:pt x="32657" y="149679"/>
                </a:lnTo>
                <a:lnTo>
                  <a:pt x="16328" y="157843"/>
                </a:lnTo>
                <a:lnTo>
                  <a:pt x="24493" y="212272"/>
                </a:lnTo>
                <a:lnTo>
                  <a:pt x="32657" y="223157"/>
                </a:lnTo>
                <a:lnTo>
                  <a:pt x="46264" y="280307"/>
                </a:lnTo>
                <a:lnTo>
                  <a:pt x="43543" y="323850"/>
                </a:lnTo>
                <a:lnTo>
                  <a:pt x="43543" y="397329"/>
                </a:lnTo>
                <a:lnTo>
                  <a:pt x="62593" y="424543"/>
                </a:lnTo>
                <a:lnTo>
                  <a:pt x="87086" y="438150"/>
                </a:lnTo>
                <a:lnTo>
                  <a:pt x="144236" y="457200"/>
                </a:lnTo>
                <a:lnTo>
                  <a:pt x="179614" y="536122"/>
                </a:lnTo>
                <a:lnTo>
                  <a:pt x="214993" y="498022"/>
                </a:lnTo>
                <a:lnTo>
                  <a:pt x="280307" y="527957"/>
                </a:lnTo>
                <a:lnTo>
                  <a:pt x="277586" y="582386"/>
                </a:lnTo>
                <a:lnTo>
                  <a:pt x="236764" y="615043"/>
                </a:lnTo>
                <a:lnTo>
                  <a:pt x="239486" y="677636"/>
                </a:lnTo>
                <a:lnTo>
                  <a:pt x="217714" y="723900"/>
                </a:lnTo>
                <a:lnTo>
                  <a:pt x="263978" y="794657"/>
                </a:lnTo>
                <a:lnTo>
                  <a:pt x="307521" y="772886"/>
                </a:lnTo>
                <a:lnTo>
                  <a:pt x="342900" y="868136"/>
                </a:lnTo>
                <a:lnTo>
                  <a:pt x="394607" y="922564"/>
                </a:lnTo>
                <a:cubicBezTo>
                  <a:pt x="403678" y="927100"/>
                  <a:pt x="406400" y="936625"/>
                  <a:pt x="421821" y="936172"/>
                </a:cubicBezTo>
                <a:cubicBezTo>
                  <a:pt x="437242" y="935719"/>
                  <a:pt x="465364" y="925286"/>
                  <a:pt x="487136" y="919843"/>
                </a:cubicBezTo>
                <a:lnTo>
                  <a:pt x="489857" y="862693"/>
                </a:lnTo>
                <a:lnTo>
                  <a:pt x="541564" y="851807"/>
                </a:lnTo>
                <a:lnTo>
                  <a:pt x="634093" y="767443"/>
                </a:lnTo>
                <a:lnTo>
                  <a:pt x="655864" y="666750"/>
                </a:lnTo>
                <a:lnTo>
                  <a:pt x="642257" y="655865"/>
                </a:lnTo>
                <a:lnTo>
                  <a:pt x="587828" y="587829"/>
                </a:lnTo>
                <a:lnTo>
                  <a:pt x="544286" y="582386"/>
                </a:lnTo>
                <a:lnTo>
                  <a:pt x="517071" y="533400"/>
                </a:lnTo>
                <a:lnTo>
                  <a:pt x="473528" y="541565"/>
                </a:lnTo>
                <a:lnTo>
                  <a:pt x="408214" y="468086"/>
                </a:lnTo>
                <a:lnTo>
                  <a:pt x="321128" y="413657"/>
                </a:lnTo>
                <a:lnTo>
                  <a:pt x="296636" y="410936"/>
                </a:lnTo>
                <a:cubicBezTo>
                  <a:pt x="295729" y="385536"/>
                  <a:pt x="294821" y="360136"/>
                  <a:pt x="293914" y="334736"/>
                </a:cubicBezTo>
                <a:lnTo>
                  <a:pt x="348343" y="307522"/>
                </a:lnTo>
                <a:lnTo>
                  <a:pt x="386443" y="253093"/>
                </a:lnTo>
                <a:lnTo>
                  <a:pt x="342900" y="176893"/>
                </a:lnTo>
                <a:lnTo>
                  <a:pt x="304800" y="168729"/>
                </a:lnTo>
                <a:lnTo>
                  <a:pt x="217714" y="21772"/>
                </a:lnTo>
                <a:lnTo>
                  <a:pt x="108857"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1" name="Freeform 80"/>
          <p:cNvSpPr/>
          <p:nvPr/>
        </p:nvSpPr>
        <p:spPr>
          <a:xfrm>
            <a:off x="6157541" y="3198787"/>
            <a:ext cx="530225" cy="571500"/>
          </a:xfrm>
          <a:custGeom>
            <a:avLst/>
            <a:gdLst>
              <a:gd name="connsiteX0" fmla="*/ 146957 w 530679"/>
              <a:gd name="connsiteY0" fmla="*/ 171450 h 571500"/>
              <a:gd name="connsiteX1" fmla="*/ 122464 w 530679"/>
              <a:gd name="connsiteY1" fmla="*/ 239486 h 571500"/>
              <a:gd name="connsiteX2" fmla="*/ 62593 w 530679"/>
              <a:gd name="connsiteY2" fmla="*/ 266700 h 571500"/>
              <a:gd name="connsiteX3" fmla="*/ 16329 w 530679"/>
              <a:gd name="connsiteY3" fmla="*/ 340179 h 571500"/>
              <a:gd name="connsiteX4" fmla="*/ 0 w 530679"/>
              <a:gd name="connsiteY4" fmla="*/ 421821 h 571500"/>
              <a:gd name="connsiteX5" fmla="*/ 16329 w 530679"/>
              <a:gd name="connsiteY5" fmla="*/ 468086 h 571500"/>
              <a:gd name="connsiteX6" fmla="*/ 35379 w 530679"/>
              <a:gd name="connsiteY6" fmla="*/ 522514 h 571500"/>
              <a:gd name="connsiteX7" fmla="*/ 108857 w 530679"/>
              <a:gd name="connsiteY7" fmla="*/ 506186 h 571500"/>
              <a:gd name="connsiteX8" fmla="*/ 149679 w 530679"/>
              <a:gd name="connsiteY8" fmla="*/ 557893 h 571500"/>
              <a:gd name="connsiteX9" fmla="*/ 214993 w 530679"/>
              <a:gd name="connsiteY9" fmla="*/ 560614 h 571500"/>
              <a:gd name="connsiteX10" fmla="*/ 255814 w 530679"/>
              <a:gd name="connsiteY10" fmla="*/ 557893 h 571500"/>
              <a:gd name="connsiteX11" fmla="*/ 280307 w 530679"/>
              <a:gd name="connsiteY11" fmla="*/ 571500 h 571500"/>
              <a:gd name="connsiteX12" fmla="*/ 285750 w 530679"/>
              <a:gd name="connsiteY12" fmla="*/ 555171 h 571500"/>
              <a:gd name="connsiteX13" fmla="*/ 288472 w 530679"/>
              <a:gd name="connsiteY13" fmla="*/ 522514 h 571500"/>
              <a:gd name="connsiteX14" fmla="*/ 361950 w 530679"/>
              <a:gd name="connsiteY14" fmla="*/ 446314 h 571500"/>
              <a:gd name="connsiteX15" fmla="*/ 359229 w 530679"/>
              <a:gd name="connsiteY15" fmla="*/ 375557 h 571500"/>
              <a:gd name="connsiteX16" fmla="*/ 400050 w 530679"/>
              <a:gd name="connsiteY16" fmla="*/ 375557 h 571500"/>
              <a:gd name="connsiteX17" fmla="*/ 424543 w 530679"/>
              <a:gd name="connsiteY17" fmla="*/ 326571 h 571500"/>
              <a:gd name="connsiteX18" fmla="*/ 457200 w 530679"/>
              <a:gd name="connsiteY18" fmla="*/ 332014 h 571500"/>
              <a:gd name="connsiteX19" fmla="*/ 478972 w 530679"/>
              <a:gd name="connsiteY19" fmla="*/ 291193 h 571500"/>
              <a:gd name="connsiteX20" fmla="*/ 519793 w 530679"/>
              <a:gd name="connsiteY20" fmla="*/ 302079 h 571500"/>
              <a:gd name="connsiteX21" fmla="*/ 530679 w 530679"/>
              <a:gd name="connsiteY21" fmla="*/ 266700 h 571500"/>
              <a:gd name="connsiteX22" fmla="*/ 527957 w 530679"/>
              <a:gd name="connsiteY22" fmla="*/ 212271 h 571500"/>
              <a:gd name="connsiteX23" fmla="*/ 468086 w 530679"/>
              <a:gd name="connsiteY23" fmla="*/ 179614 h 571500"/>
              <a:gd name="connsiteX24" fmla="*/ 459922 w 530679"/>
              <a:gd name="connsiteY24" fmla="*/ 117021 h 571500"/>
              <a:gd name="connsiteX25" fmla="*/ 432707 w 530679"/>
              <a:gd name="connsiteY25" fmla="*/ 103414 h 571500"/>
              <a:gd name="connsiteX26" fmla="*/ 410936 w 530679"/>
              <a:gd name="connsiteY26" fmla="*/ 117021 h 571500"/>
              <a:gd name="connsiteX27" fmla="*/ 386443 w 530679"/>
              <a:gd name="connsiteY27" fmla="*/ 106136 h 571500"/>
              <a:gd name="connsiteX28" fmla="*/ 389164 w 530679"/>
              <a:gd name="connsiteY28" fmla="*/ 48986 h 571500"/>
              <a:gd name="connsiteX29" fmla="*/ 364672 w 530679"/>
              <a:gd name="connsiteY29" fmla="*/ 0 h 571500"/>
              <a:gd name="connsiteX30" fmla="*/ 261257 w 530679"/>
              <a:gd name="connsiteY30" fmla="*/ 76200 h 571500"/>
              <a:gd name="connsiteX31" fmla="*/ 223157 w 530679"/>
              <a:gd name="connsiteY31" fmla="*/ 84364 h 571500"/>
              <a:gd name="connsiteX32" fmla="*/ 212272 w 530679"/>
              <a:gd name="connsiteY32" fmla="*/ 155121 h 571500"/>
              <a:gd name="connsiteX33" fmla="*/ 146957 w 530679"/>
              <a:gd name="connsiteY33" fmla="*/ 171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0679" h="571500">
                <a:moveTo>
                  <a:pt x="146957" y="171450"/>
                </a:moveTo>
                <a:lnTo>
                  <a:pt x="122464" y="239486"/>
                </a:lnTo>
                <a:lnTo>
                  <a:pt x="62593" y="266700"/>
                </a:lnTo>
                <a:lnTo>
                  <a:pt x="16329" y="340179"/>
                </a:lnTo>
                <a:lnTo>
                  <a:pt x="0" y="421821"/>
                </a:lnTo>
                <a:lnTo>
                  <a:pt x="16329" y="468086"/>
                </a:lnTo>
                <a:lnTo>
                  <a:pt x="35379" y="522514"/>
                </a:lnTo>
                <a:lnTo>
                  <a:pt x="108857" y="506186"/>
                </a:lnTo>
                <a:lnTo>
                  <a:pt x="149679" y="557893"/>
                </a:lnTo>
                <a:lnTo>
                  <a:pt x="214993" y="560614"/>
                </a:lnTo>
                <a:lnTo>
                  <a:pt x="255814" y="557893"/>
                </a:lnTo>
                <a:lnTo>
                  <a:pt x="280307" y="571500"/>
                </a:lnTo>
                <a:lnTo>
                  <a:pt x="285750" y="555171"/>
                </a:lnTo>
                <a:lnTo>
                  <a:pt x="288472" y="522514"/>
                </a:lnTo>
                <a:lnTo>
                  <a:pt x="361950" y="446314"/>
                </a:lnTo>
                <a:lnTo>
                  <a:pt x="359229" y="375557"/>
                </a:lnTo>
                <a:lnTo>
                  <a:pt x="400050" y="375557"/>
                </a:lnTo>
                <a:lnTo>
                  <a:pt x="424543" y="326571"/>
                </a:lnTo>
                <a:lnTo>
                  <a:pt x="457200" y="332014"/>
                </a:lnTo>
                <a:lnTo>
                  <a:pt x="478972" y="291193"/>
                </a:lnTo>
                <a:lnTo>
                  <a:pt x="519793" y="302079"/>
                </a:lnTo>
                <a:lnTo>
                  <a:pt x="530679" y="266700"/>
                </a:lnTo>
                <a:lnTo>
                  <a:pt x="527957" y="212271"/>
                </a:lnTo>
                <a:lnTo>
                  <a:pt x="468086" y="179614"/>
                </a:lnTo>
                <a:lnTo>
                  <a:pt x="459922" y="117021"/>
                </a:lnTo>
                <a:lnTo>
                  <a:pt x="432707" y="103414"/>
                </a:lnTo>
                <a:lnTo>
                  <a:pt x="410936" y="117021"/>
                </a:lnTo>
                <a:lnTo>
                  <a:pt x="386443" y="106136"/>
                </a:lnTo>
                <a:lnTo>
                  <a:pt x="389164" y="48986"/>
                </a:lnTo>
                <a:lnTo>
                  <a:pt x="364672" y="0"/>
                </a:lnTo>
                <a:lnTo>
                  <a:pt x="261257" y="76200"/>
                </a:lnTo>
                <a:lnTo>
                  <a:pt x="223157" y="84364"/>
                </a:lnTo>
                <a:lnTo>
                  <a:pt x="212272" y="155121"/>
                </a:lnTo>
                <a:lnTo>
                  <a:pt x="146957" y="17145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5495553" y="2920975"/>
            <a:ext cx="796925" cy="1189037"/>
          </a:xfrm>
          <a:custGeom>
            <a:avLst/>
            <a:gdLst>
              <a:gd name="connsiteX0" fmla="*/ 560614 w 797379"/>
              <a:gd name="connsiteY0" fmla="*/ 51707 h 1189265"/>
              <a:gd name="connsiteX1" fmla="*/ 503464 w 797379"/>
              <a:gd name="connsiteY1" fmla="*/ 111579 h 1189265"/>
              <a:gd name="connsiteX2" fmla="*/ 478971 w 797379"/>
              <a:gd name="connsiteY2" fmla="*/ 89807 h 1189265"/>
              <a:gd name="connsiteX3" fmla="*/ 465364 w 797379"/>
              <a:gd name="connsiteY3" fmla="*/ 117022 h 1189265"/>
              <a:gd name="connsiteX4" fmla="*/ 457200 w 797379"/>
              <a:gd name="connsiteY4" fmla="*/ 106136 h 1189265"/>
              <a:gd name="connsiteX5" fmla="*/ 440871 w 797379"/>
              <a:gd name="connsiteY5" fmla="*/ 155122 h 1189265"/>
              <a:gd name="connsiteX6" fmla="*/ 370114 w 797379"/>
              <a:gd name="connsiteY6" fmla="*/ 155122 h 1189265"/>
              <a:gd name="connsiteX7" fmla="*/ 370114 w 797379"/>
              <a:gd name="connsiteY7" fmla="*/ 204107 h 1189265"/>
              <a:gd name="connsiteX8" fmla="*/ 394607 w 797379"/>
              <a:gd name="connsiteY8" fmla="*/ 239486 h 1189265"/>
              <a:gd name="connsiteX9" fmla="*/ 397329 w 797379"/>
              <a:gd name="connsiteY9" fmla="*/ 277586 h 1189265"/>
              <a:gd name="connsiteX10" fmla="*/ 332014 w 797379"/>
              <a:gd name="connsiteY10" fmla="*/ 242207 h 1189265"/>
              <a:gd name="connsiteX11" fmla="*/ 304800 w 797379"/>
              <a:gd name="connsiteY11" fmla="*/ 280307 h 1189265"/>
              <a:gd name="connsiteX12" fmla="*/ 269421 w 797379"/>
              <a:gd name="connsiteY12" fmla="*/ 253093 h 1189265"/>
              <a:gd name="connsiteX13" fmla="*/ 247650 w 797379"/>
              <a:gd name="connsiteY13" fmla="*/ 223157 h 1189265"/>
              <a:gd name="connsiteX14" fmla="*/ 209550 w 797379"/>
              <a:gd name="connsiteY14" fmla="*/ 217715 h 1189265"/>
              <a:gd name="connsiteX15" fmla="*/ 146957 w 797379"/>
              <a:gd name="connsiteY15" fmla="*/ 179615 h 1189265"/>
              <a:gd name="connsiteX16" fmla="*/ 127907 w 797379"/>
              <a:gd name="connsiteY16" fmla="*/ 209550 h 1189265"/>
              <a:gd name="connsiteX17" fmla="*/ 138793 w 797379"/>
              <a:gd name="connsiteY17" fmla="*/ 263979 h 1189265"/>
              <a:gd name="connsiteX18" fmla="*/ 171450 w 797379"/>
              <a:gd name="connsiteY18" fmla="*/ 302079 h 1189265"/>
              <a:gd name="connsiteX19" fmla="*/ 168729 w 797379"/>
              <a:gd name="connsiteY19" fmla="*/ 334736 h 1189265"/>
              <a:gd name="connsiteX20" fmla="*/ 111579 w 797379"/>
              <a:gd name="connsiteY20" fmla="*/ 326572 h 1189265"/>
              <a:gd name="connsiteX21" fmla="*/ 81643 w 797379"/>
              <a:gd name="connsiteY21" fmla="*/ 402772 h 1189265"/>
              <a:gd name="connsiteX22" fmla="*/ 122464 w 797379"/>
              <a:gd name="connsiteY22" fmla="*/ 449036 h 1189265"/>
              <a:gd name="connsiteX23" fmla="*/ 95250 w 797379"/>
              <a:gd name="connsiteY23" fmla="*/ 533400 h 1189265"/>
              <a:gd name="connsiteX24" fmla="*/ 46264 w 797379"/>
              <a:gd name="connsiteY24" fmla="*/ 552450 h 1189265"/>
              <a:gd name="connsiteX25" fmla="*/ 16329 w 797379"/>
              <a:gd name="connsiteY25" fmla="*/ 574222 h 1189265"/>
              <a:gd name="connsiteX26" fmla="*/ 0 w 797379"/>
              <a:gd name="connsiteY26" fmla="*/ 604157 h 1189265"/>
              <a:gd name="connsiteX27" fmla="*/ 46264 w 797379"/>
              <a:gd name="connsiteY27" fmla="*/ 606879 h 1189265"/>
              <a:gd name="connsiteX28" fmla="*/ 125186 w 797379"/>
              <a:gd name="connsiteY28" fmla="*/ 595993 h 1189265"/>
              <a:gd name="connsiteX29" fmla="*/ 160564 w 797379"/>
              <a:gd name="connsiteY29" fmla="*/ 544286 h 1189265"/>
              <a:gd name="connsiteX30" fmla="*/ 193221 w 797379"/>
              <a:gd name="connsiteY30" fmla="*/ 547007 h 1189265"/>
              <a:gd name="connsiteX31" fmla="*/ 310243 w 797379"/>
              <a:gd name="connsiteY31" fmla="*/ 563336 h 1189265"/>
              <a:gd name="connsiteX32" fmla="*/ 329293 w 797379"/>
              <a:gd name="connsiteY32" fmla="*/ 634093 h 1189265"/>
              <a:gd name="connsiteX33" fmla="*/ 372836 w 797379"/>
              <a:gd name="connsiteY33" fmla="*/ 653143 h 1189265"/>
              <a:gd name="connsiteX34" fmla="*/ 342900 w 797379"/>
              <a:gd name="connsiteY34" fmla="*/ 674915 h 1189265"/>
              <a:gd name="connsiteX35" fmla="*/ 389164 w 797379"/>
              <a:gd name="connsiteY35" fmla="*/ 751115 h 1189265"/>
              <a:gd name="connsiteX36" fmla="*/ 424543 w 797379"/>
              <a:gd name="connsiteY36" fmla="*/ 778329 h 1189265"/>
              <a:gd name="connsiteX37" fmla="*/ 432707 w 797379"/>
              <a:gd name="connsiteY37" fmla="*/ 906236 h 1189265"/>
              <a:gd name="connsiteX38" fmla="*/ 459921 w 797379"/>
              <a:gd name="connsiteY38" fmla="*/ 947057 h 1189265"/>
              <a:gd name="connsiteX39" fmla="*/ 451757 w 797379"/>
              <a:gd name="connsiteY39" fmla="*/ 966107 h 1189265"/>
              <a:gd name="connsiteX40" fmla="*/ 468086 w 797379"/>
              <a:gd name="connsiteY40" fmla="*/ 996043 h 1189265"/>
              <a:gd name="connsiteX41" fmla="*/ 449036 w 797379"/>
              <a:gd name="connsiteY41" fmla="*/ 1025979 h 1189265"/>
              <a:gd name="connsiteX42" fmla="*/ 443593 w 797379"/>
              <a:gd name="connsiteY42" fmla="*/ 1080407 h 1189265"/>
              <a:gd name="connsiteX43" fmla="*/ 473529 w 797379"/>
              <a:gd name="connsiteY43" fmla="*/ 1104900 h 1189265"/>
              <a:gd name="connsiteX44" fmla="*/ 498021 w 797379"/>
              <a:gd name="connsiteY44" fmla="*/ 1156607 h 1189265"/>
              <a:gd name="connsiteX45" fmla="*/ 601436 w 797379"/>
              <a:gd name="connsiteY45" fmla="*/ 1189265 h 1189265"/>
              <a:gd name="connsiteX46" fmla="*/ 615043 w 797379"/>
              <a:gd name="connsiteY46" fmla="*/ 1126672 h 1189265"/>
              <a:gd name="connsiteX47" fmla="*/ 669471 w 797379"/>
              <a:gd name="connsiteY47" fmla="*/ 1099457 h 1189265"/>
              <a:gd name="connsiteX48" fmla="*/ 732064 w 797379"/>
              <a:gd name="connsiteY48" fmla="*/ 1045029 h 1189265"/>
              <a:gd name="connsiteX49" fmla="*/ 691243 w 797379"/>
              <a:gd name="connsiteY49" fmla="*/ 966107 h 1189265"/>
              <a:gd name="connsiteX50" fmla="*/ 666750 w 797379"/>
              <a:gd name="connsiteY50" fmla="*/ 911679 h 1189265"/>
              <a:gd name="connsiteX51" fmla="*/ 661307 w 797379"/>
              <a:gd name="connsiteY51" fmla="*/ 889907 h 1189265"/>
              <a:gd name="connsiteX52" fmla="*/ 664029 w 797379"/>
              <a:gd name="connsiteY52" fmla="*/ 835479 h 1189265"/>
              <a:gd name="connsiteX53" fmla="*/ 658586 w 797379"/>
              <a:gd name="connsiteY53" fmla="*/ 794657 h 1189265"/>
              <a:gd name="connsiteX54" fmla="*/ 612321 w 797379"/>
              <a:gd name="connsiteY54" fmla="*/ 756557 h 1189265"/>
              <a:gd name="connsiteX55" fmla="*/ 634093 w 797379"/>
              <a:gd name="connsiteY55" fmla="*/ 721179 h 1189265"/>
              <a:gd name="connsiteX56" fmla="*/ 617764 w 797379"/>
              <a:gd name="connsiteY56" fmla="*/ 685800 h 1189265"/>
              <a:gd name="connsiteX57" fmla="*/ 664029 w 797379"/>
              <a:gd name="connsiteY57" fmla="*/ 639536 h 1189265"/>
              <a:gd name="connsiteX58" fmla="*/ 715736 w 797379"/>
              <a:gd name="connsiteY58" fmla="*/ 552450 h 1189265"/>
              <a:gd name="connsiteX59" fmla="*/ 789214 w 797379"/>
              <a:gd name="connsiteY59" fmla="*/ 517072 h 1189265"/>
              <a:gd name="connsiteX60" fmla="*/ 797379 w 797379"/>
              <a:gd name="connsiteY60" fmla="*/ 451757 h 1189265"/>
              <a:gd name="connsiteX61" fmla="*/ 715736 w 797379"/>
              <a:gd name="connsiteY61" fmla="*/ 370115 h 1189265"/>
              <a:gd name="connsiteX62" fmla="*/ 702129 w 797379"/>
              <a:gd name="connsiteY62" fmla="*/ 280307 h 1189265"/>
              <a:gd name="connsiteX63" fmla="*/ 647700 w 797379"/>
              <a:gd name="connsiteY63" fmla="*/ 296636 h 1189265"/>
              <a:gd name="connsiteX64" fmla="*/ 601436 w 797379"/>
              <a:gd name="connsiteY64" fmla="*/ 231322 h 1189265"/>
              <a:gd name="connsiteX65" fmla="*/ 625929 w 797379"/>
              <a:gd name="connsiteY65" fmla="*/ 171450 h 1189265"/>
              <a:gd name="connsiteX66" fmla="*/ 628650 w 797379"/>
              <a:gd name="connsiteY66" fmla="*/ 122465 h 1189265"/>
              <a:gd name="connsiteX67" fmla="*/ 664029 w 797379"/>
              <a:gd name="connsiteY67" fmla="*/ 68036 h 1189265"/>
              <a:gd name="connsiteX68" fmla="*/ 666750 w 797379"/>
              <a:gd name="connsiteY68" fmla="*/ 38100 h 1189265"/>
              <a:gd name="connsiteX69" fmla="*/ 587829 w 797379"/>
              <a:gd name="connsiteY69" fmla="*/ 0 h 1189265"/>
              <a:gd name="connsiteX70" fmla="*/ 560614 w 797379"/>
              <a:gd name="connsiteY70" fmla="*/ 51707 h 1189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97379" h="1189265">
                <a:moveTo>
                  <a:pt x="560614" y="51707"/>
                </a:moveTo>
                <a:lnTo>
                  <a:pt x="503464" y="111579"/>
                </a:lnTo>
                <a:lnTo>
                  <a:pt x="478971" y="89807"/>
                </a:lnTo>
                <a:lnTo>
                  <a:pt x="465364" y="117022"/>
                </a:lnTo>
                <a:lnTo>
                  <a:pt x="457200" y="106136"/>
                </a:lnTo>
                <a:lnTo>
                  <a:pt x="440871" y="155122"/>
                </a:lnTo>
                <a:lnTo>
                  <a:pt x="370114" y="155122"/>
                </a:lnTo>
                <a:lnTo>
                  <a:pt x="370114" y="204107"/>
                </a:lnTo>
                <a:lnTo>
                  <a:pt x="394607" y="239486"/>
                </a:lnTo>
                <a:lnTo>
                  <a:pt x="397329" y="277586"/>
                </a:lnTo>
                <a:lnTo>
                  <a:pt x="332014" y="242207"/>
                </a:lnTo>
                <a:lnTo>
                  <a:pt x="304800" y="280307"/>
                </a:lnTo>
                <a:lnTo>
                  <a:pt x="269421" y="253093"/>
                </a:lnTo>
                <a:lnTo>
                  <a:pt x="247650" y="223157"/>
                </a:lnTo>
                <a:lnTo>
                  <a:pt x="209550" y="217715"/>
                </a:lnTo>
                <a:lnTo>
                  <a:pt x="146957" y="179615"/>
                </a:lnTo>
                <a:lnTo>
                  <a:pt x="127907" y="209550"/>
                </a:lnTo>
                <a:lnTo>
                  <a:pt x="138793" y="263979"/>
                </a:lnTo>
                <a:lnTo>
                  <a:pt x="171450" y="302079"/>
                </a:lnTo>
                <a:lnTo>
                  <a:pt x="168729" y="334736"/>
                </a:lnTo>
                <a:lnTo>
                  <a:pt x="111579" y="326572"/>
                </a:lnTo>
                <a:lnTo>
                  <a:pt x="81643" y="402772"/>
                </a:lnTo>
                <a:lnTo>
                  <a:pt x="122464" y="449036"/>
                </a:lnTo>
                <a:lnTo>
                  <a:pt x="95250" y="533400"/>
                </a:lnTo>
                <a:lnTo>
                  <a:pt x="46264" y="552450"/>
                </a:lnTo>
                <a:lnTo>
                  <a:pt x="16329" y="574222"/>
                </a:lnTo>
                <a:lnTo>
                  <a:pt x="0" y="604157"/>
                </a:lnTo>
                <a:lnTo>
                  <a:pt x="46264" y="606879"/>
                </a:lnTo>
                <a:lnTo>
                  <a:pt x="125186" y="595993"/>
                </a:lnTo>
                <a:lnTo>
                  <a:pt x="160564" y="544286"/>
                </a:lnTo>
                <a:lnTo>
                  <a:pt x="193221" y="547007"/>
                </a:lnTo>
                <a:lnTo>
                  <a:pt x="310243" y="563336"/>
                </a:lnTo>
                <a:lnTo>
                  <a:pt x="329293" y="634093"/>
                </a:lnTo>
                <a:lnTo>
                  <a:pt x="372836" y="653143"/>
                </a:lnTo>
                <a:lnTo>
                  <a:pt x="342900" y="674915"/>
                </a:lnTo>
                <a:lnTo>
                  <a:pt x="389164" y="751115"/>
                </a:lnTo>
                <a:lnTo>
                  <a:pt x="424543" y="778329"/>
                </a:lnTo>
                <a:lnTo>
                  <a:pt x="432707" y="906236"/>
                </a:lnTo>
                <a:lnTo>
                  <a:pt x="459921" y="947057"/>
                </a:lnTo>
                <a:lnTo>
                  <a:pt x="451757" y="966107"/>
                </a:lnTo>
                <a:lnTo>
                  <a:pt x="468086" y="996043"/>
                </a:lnTo>
                <a:lnTo>
                  <a:pt x="449036" y="1025979"/>
                </a:lnTo>
                <a:lnTo>
                  <a:pt x="443593" y="1080407"/>
                </a:lnTo>
                <a:lnTo>
                  <a:pt x="473529" y="1104900"/>
                </a:lnTo>
                <a:lnTo>
                  <a:pt x="498021" y="1156607"/>
                </a:lnTo>
                <a:lnTo>
                  <a:pt x="601436" y="1189265"/>
                </a:lnTo>
                <a:lnTo>
                  <a:pt x="615043" y="1126672"/>
                </a:lnTo>
                <a:lnTo>
                  <a:pt x="669471" y="1099457"/>
                </a:lnTo>
                <a:lnTo>
                  <a:pt x="732064" y="1045029"/>
                </a:lnTo>
                <a:lnTo>
                  <a:pt x="691243" y="966107"/>
                </a:lnTo>
                <a:lnTo>
                  <a:pt x="666750" y="911679"/>
                </a:lnTo>
                <a:lnTo>
                  <a:pt x="661307" y="889907"/>
                </a:lnTo>
                <a:lnTo>
                  <a:pt x="664029" y="835479"/>
                </a:lnTo>
                <a:lnTo>
                  <a:pt x="658586" y="794657"/>
                </a:lnTo>
                <a:lnTo>
                  <a:pt x="612321" y="756557"/>
                </a:lnTo>
                <a:lnTo>
                  <a:pt x="634093" y="721179"/>
                </a:lnTo>
                <a:lnTo>
                  <a:pt x="617764" y="685800"/>
                </a:lnTo>
                <a:lnTo>
                  <a:pt x="664029" y="639536"/>
                </a:lnTo>
                <a:lnTo>
                  <a:pt x="715736" y="552450"/>
                </a:lnTo>
                <a:lnTo>
                  <a:pt x="789214" y="517072"/>
                </a:lnTo>
                <a:lnTo>
                  <a:pt x="797379" y="451757"/>
                </a:lnTo>
                <a:lnTo>
                  <a:pt x="715736" y="370115"/>
                </a:lnTo>
                <a:lnTo>
                  <a:pt x="702129" y="280307"/>
                </a:lnTo>
                <a:lnTo>
                  <a:pt x="647700" y="296636"/>
                </a:lnTo>
                <a:lnTo>
                  <a:pt x="601436" y="231322"/>
                </a:lnTo>
                <a:lnTo>
                  <a:pt x="625929" y="171450"/>
                </a:lnTo>
                <a:lnTo>
                  <a:pt x="628650" y="122465"/>
                </a:lnTo>
                <a:lnTo>
                  <a:pt x="664029" y="68036"/>
                </a:lnTo>
                <a:lnTo>
                  <a:pt x="666750" y="38100"/>
                </a:lnTo>
                <a:lnTo>
                  <a:pt x="587829" y="0"/>
                </a:lnTo>
                <a:lnTo>
                  <a:pt x="560614" y="51707"/>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3" name="Group 41"/>
          <p:cNvGrpSpPr>
            <a:grpSpLocks/>
          </p:cNvGrpSpPr>
          <p:nvPr/>
        </p:nvGrpSpPr>
        <p:grpSpPr bwMode="auto">
          <a:xfrm>
            <a:off x="4128716" y="5297462"/>
            <a:ext cx="2071687" cy="1247775"/>
            <a:chOff x="2938236" y="5393871"/>
            <a:chExt cx="2071913" cy="1247697"/>
          </a:xfrm>
          <a:solidFill>
            <a:srgbClr val="92D050"/>
          </a:solidFill>
        </p:grpSpPr>
        <p:sp>
          <p:nvSpPr>
            <p:cNvPr id="84" name="Freeform 83"/>
            <p:cNvSpPr/>
            <p:nvPr/>
          </p:nvSpPr>
          <p:spPr>
            <a:xfrm>
              <a:off x="2938236" y="5393871"/>
              <a:ext cx="1782956" cy="1247697"/>
            </a:xfrm>
            <a:custGeom>
              <a:avLst/>
              <a:gdLst>
                <a:gd name="connsiteX0" fmla="*/ 1719943 w 1719943"/>
                <a:gd name="connsiteY0" fmla="*/ 168729 h 1208315"/>
                <a:gd name="connsiteX1" fmla="*/ 1676400 w 1719943"/>
                <a:gd name="connsiteY1" fmla="*/ 149679 h 1208315"/>
                <a:gd name="connsiteX2" fmla="*/ 1627414 w 1719943"/>
                <a:gd name="connsiteY2" fmla="*/ 160565 h 1208315"/>
                <a:gd name="connsiteX3" fmla="*/ 1583871 w 1719943"/>
                <a:gd name="connsiteY3" fmla="*/ 114300 h 1208315"/>
                <a:gd name="connsiteX4" fmla="*/ 1515835 w 1719943"/>
                <a:gd name="connsiteY4" fmla="*/ 160565 h 1208315"/>
                <a:gd name="connsiteX5" fmla="*/ 1420585 w 1719943"/>
                <a:gd name="connsiteY5" fmla="*/ 166008 h 1208315"/>
                <a:gd name="connsiteX6" fmla="*/ 1382485 w 1719943"/>
                <a:gd name="connsiteY6" fmla="*/ 119743 h 1208315"/>
                <a:gd name="connsiteX7" fmla="*/ 1371600 w 1719943"/>
                <a:gd name="connsiteY7" fmla="*/ 119743 h 1208315"/>
                <a:gd name="connsiteX8" fmla="*/ 1306285 w 1719943"/>
                <a:gd name="connsiteY8" fmla="*/ 59872 h 1208315"/>
                <a:gd name="connsiteX9" fmla="*/ 1284514 w 1719943"/>
                <a:gd name="connsiteY9" fmla="*/ 0 h 1208315"/>
                <a:gd name="connsiteX10" fmla="*/ 1238250 w 1719943"/>
                <a:gd name="connsiteY10" fmla="*/ 32658 h 1208315"/>
                <a:gd name="connsiteX11" fmla="*/ 1205593 w 1719943"/>
                <a:gd name="connsiteY11" fmla="*/ 5443 h 1208315"/>
                <a:gd name="connsiteX12" fmla="*/ 1143000 w 1719943"/>
                <a:gd name="connsiteY12" fmla="*/ 32658 h 1208315"/>
                <a:gd name="connsiteX13" fmla="*/ 1107621 w 1719943"/>
                <a:gd name="connsiteY13" fmla="*/ 54429 h 1208315"/>
                <a:gd name="connsiteX14" fmla="*/ 1107621 w 1719943"/>
                <a:gd name="connsiteY14" fmla="*/ 68036 h 1208315"/>
                <a:gd name="connsiteX15" fmla="*/ 1015093 w 1719943"/>
                <a:gd name="connsiteY15" fmla="*/ 111579 h 1208315"/>
                <a:gd name="connsiteX16" fmla="*/ 974271 w 1719943"/>
                <a:gd name="connsiteY16" fmla="*/ 78922 h 1208315"/>
                <a:gd name="connsiteX17" fmla="*/ 928007 w 1719943"/>
                <a:gd name="connsiteY17" fmla="*/ 65315 h 1208315"/>
                <a:gd name="connsiteX18" fmla="*/ 879021 w 1719943"/>
                <a:gd name="connsiteY18" fmla="*/ 43543 h 1208315"/>
                <a:gd name="connsiteX19" fmla="*/ 857250 w 1719943"/>
                <a:gd name="connsiteY19" fmla="*/ 92529 h 1208315"/>
                <a:gd name="connsiteX20" fmla="*/ 805543 w 1719943"/>
                <a:gd name="connsiteY20" fmla="*/ 127908 h 1208315"/>
                <a:gd name="connsiteX21" fmla="*/ 778328 w 1719943"/>
                <a:gd name="connsiteY21" fmla="*/ 176893 h 1208315"/>
                <a:gd name="connsiteX22" fmla="*/ 810985 w 1719943"/>
                <a:gd name="connsiteY22" fmla="*/ 394608 h 1208315"/>
                <a:gd name="connsiteX23" fmla="*/ 840921 w 1719943"/>
                <a:gd name="connsiteY23" fmla="*/ 413658 h 1208315"/>
                <a:gd name="connsiteX24" fmla="*/ 800100 w 1719943"/>
                <a:gd name="connsiteY24" fmla="*/ 443593 h 1208315"/>
                <a:gd name="connsiteX25" fmla="*/ 789214 w 1719943"/>
                <a:gd name="connsiteY25" fmla="*/ 495300 h 1208315"/>
                <a:gd name="connsiteX26" fmla="*/ 851807 w 1719943"/>
                <a:gd name="connsiteY26" fmla="*/ 517072 h 1208315"/>
                <a:gd name="connsiteX27" fmla="*/ 879021 w 1719943"/>
                <a:gd name="connsiteY27" fmla="*/ 517072 h 1208315"/>
                <a:gd name="connsiteX28" fmla="*/ 868135 w 1719943"/>
                <a:gd name="connsiteY28" fmla="*/ 541565 h 1208315"/>
                <a:gd name="connsiteX29" fmla="*/ 813707 w 1719943"/>
                <a:gd name="connsiteY29" fmla="*/ 533400 h 1208315"/>
                <a:gd name="connsiteX30" fmla="*/ 713014 w 1719943"/>
                <a:gd name="connsiteY30" fmla="*/ 609600 h 1208315"/>
                <a:gd name="connsiteX31" fmla="*/ 729343 w 1719943"/>
                <a:gd name="connsiteY31" fmla="*/ 655865 h 1208315"/>
                <a:gd name="connsiteX32" fmla="*/ 631371 w 1719943"/>
                <a:gd name="connsiteY32" fmla="*/ 740229 h 1208315"/>
                <a:gd name="connsiteX33" fmla="*/ 579664 w 1719943"/>
                <a:gd name="connsiteY33" fmla="*/ 737508 h 1208315"/>
                <a:gd name="connsiteX34" fmla="*/ 557893 w 1719943"/>
                <a:gd name="connsiteY34" fmla="*/ 786493 h 1208315"/>
                <a:gd name="connsiteX35" fmla="*/ 405493 w 1719943"/>
                <a:gd name="connsiteY35" fmla="*/ 794658 h 1208315"/>
                <a:gd name="connsiteX36" fmla="*/ 364671 w 1719943"/>
                <a:gd name="connsiteY36" fmla="*/ 835479 h 1208315"/>
                <a:gd name="connsiteX37" fmla="*/ 315685 w 1719943"/>
                <a:gd name="connsiteY37" fmla="*/ 854529 h 1208315"/>
                <a:gd name="connsiteX38" fmla="*/ 231321 w 1719943"/>
                <a:gd name="connsiteY38" fmla="*/ 906236 h 1208315"/>
                <a:gd name="connsiteX39" fmla="*/ 187778 w 1719943"/>
                <a:gd name="connsiteY39" fmla="*/ 819150 h 1208315"/>
                <a:gd name="connsiteX40" fmla="*/ 136071 w 1719943"/>
                <a:gd name="connsiteY40" fmla="*/ 827315 h 1208315"/>
                <a:gd name="connsiteX41" fmla="*/ 84364 w 1719943"/>
                <a:gd name="connsiteY41" fmla="*/ 862693 h 1208315"/>
                <a:gd name="connsiteX42" fmla="*/ 122464 w 1719943"/>
                <a:gd name="connsiteY42" fmla="*/ 879022 h 1208315"/>
                <a:gd name="connsiteX43" fmla="*/ 97971 w 1719943"/>
                <a:gd name="connsiteY43" fmla="*/ 908958 h 1208315"/>
                <a:gd name="connsiteX44" fmla="*/ 68035 w 1719943"/>
                <a:gd name="connsiteY44" fmla="*/ 919843 h 1208315"/>
                <a:gd name="connsiteX45" fmla="*/ 2721 w 1719943"/>
                <a:gd name="connsiteY45" fmla="*/ 919843 h 1208315"/>
                <a:gd name="connsiteX46" fmla="*/ 0 w 1719943"/>
                <a:gd name="connsiteY46" fmla="*/ 928008 h 1208315"/>
                <a:gd name="connsiteX47" fmla="*/ 21771 w 1719943"/>
                <a:gd name="connsiteY47" fmla="*/ 949779 h 1208315"/>
                <a:gd name="connsiteX48" fmla="*/ 19050 w 1719943"/>
                <a:gd name="connsiteY48" fmla="*/ 979715 h 1208315"/>
                <a:gd name="connsiteX49" fmla="*/ 29935 w 1719943"/>
                <a:gd name="connsiteY49" fmla="*/ 1036865 h 1208315"/>
                <a:gd name="connsiteX50" fmla="*/ 97971 w 1719943"/>
                <a:gd name="connsiteY50" fmla="*/ 1009650 h 1208315"/>
                <a:gd name="connsiteX51" fmla="*/ 122464 w 1719943"/>
                <a:gd name="connsiteY51" fmla="*/ 1015093 h 1208315"/>
                <a:gd name="connsiteX52" fmla="*/ 136071 w 1719943"/>
                <a:gd name="connsiteY52" fmla="*/ 979715 h 1208315"/>
                <a:gd name="connsiteX53" fmla="*/ 149678 w 1719943"/>
                <a:gd name="connsiteY53" fmla="*/ 957943 h 1208315"/>
                <a:gd name="connsiteX54" fmla="*/ 293914 w 1719943"/>
                <a:gd name="connsiteY54" fmla="*/ 949779 h 1208315"/>
                <a:gd name="connsiteX55" fmla="*/ 315685 w 1719943"/>
                <a:gd name="connsiteY55" fmla="*/ 930729 h 1208315"/>
                <a:gd name="connsiteX56" fmla="*/ 351064 w 1719943"/>
                <a:gd name="connsiteY56" fmla="*/ 938893 h 1208315"/>
                <a:gd name="connsiteX57" fmla="*/ 405493 w 1719943"/>
                <a:gd name="connsiteY57" fmla="*/ 938893 h 1208315"/>
                <a:gd name="connsiteX58" fmla="*/ 473528 w 1719943"/>
                <a:gd name="connsiteY58" fmla="*/ 903515 h 1208315"/>
                <a:gd name="connsiteX59" fmla="*/ 492578 w 1719943"/>
                <a:gd name="connsiteY59" fmla="*/ 868136 h 1208315"/>
                <a:gd name="connsiteX60" fmla="*/ 525235 w 1719943"/>
                <a:gd name="connsiteY60" fmla="*/ 889908 h 1208315"/>
                <a:gd name="connsiteX61" fmla="*/ 571500 w 1719943"/>
                <a:gd name="connsiteY61" fmla="*/ 887186 h 1208315"/>
                <a:gd name="connsiteX62" fmla="*/ 555171 w 1719943"/>
                <a:gd name="connsiteY62" fmla="*/ 936172 h 1208315"/>
                <a:gd name="connsiteX63" fmla="*/ 402771 w 1719943"/>
                <a:gd name="connsiteY63" fmla="*/ 993322 h 1208315"/>
                <a:gd name="connsiteX64" fmla="*/ 198664 w 1719943"/>
                <a:gd name="connsiteY64" fmla="*/ 1104900 h 1208315"/>
                <a:gd name="connsiteX65" fmla="*/ 206828 w 1719943"/>
                <a:gd name="connsiteY65" fmla="*/ 1115786 h 1208315"/>
                <a:gd name="connsiteX66" fmla="*/ 465364 w 1719943"/>
                <a:gd name="connsiteY66" fmla="*/ 1031422 h 1208315"/>
                <a:gd name="connsiteX67" fmla="*/ 446314 w 1719943"/>
                <a:gd name="connsiteY67" fmla="*/ 1055915 h 1208315"/>
                <a:gd name="connsiteX68" fmla="*/ 364671 w 1719943"/>
                <a:gd name="connsiteY68" fmla="*/ 1096736 h 1208315"/>
                <a:gd name="connsiteX69" fmla="*/ 332014 w 1719943"/>
                <a:gd name="connsiteY69" fmla="*/ 1134836 h 1208315"/>
                <a:gd name="connsiteX70" fmla="*/ 269421 w 1719943"/>
                <a:gd name="connsiteY70" fmla="*/ 1156608 h 1208315"/>
                <a:gd name="connsiteX71" fmla="*/ 223157 w 1719943"/>
                <a:gd name="connsiteY71" fmla="*/ 1208315 h 1208315"/>
                <a:gd name="connsiteX0" fmla="*/ 1719943 w 1719943"/>
                <a:gd name="connsiteY0" fmla="*/ 168729 h 1208315"/>
                <a:gd name="connsiteX1" fmla="*/ 1676400 w 1719943"/>
                <a:gd name="connsiteY1" fmla="*/ 149679 h 1208315"/>
                <a:gd name="connsiteX2" fmla="*/ 1627414 w 1719943"/>
                <a:gd name="connsiteY2" fmla="*/ 160565 h 1208315"/>
                <a:gd name="connsiteX3" fmla="*/ 1583871 w 1719943"/>
                <a:gd name="connsiteY3" fmla="*/ 114300 h 1208315"/>
                <a:gd name="connsiteX4" fmla="*/ 1515835 w 1719943"/>
                <a:gd name="connsiteY4" fmla="*/ 160565 h 1208315"/>
                <a:gd name="connsiteX5" fmla="*/ 1420585 w 1719943"/>
                <a:gd name="connsiteY5" fmla="*/ 166008 h 1208315"/>
                <a:gd name="connsiteX6" fmla="*/ 1382485 w 1719943"/>
                <a:gd name="connsiteY6" fmla="*/ 119743 h 1208315"/>
                <a:gd name="connsiteX7" fmla="*/ 1371600 w 1719943"/>
                <a:gd name="connsiteY7" fmla="*/ 119743 h 1208315"/>
                <a:gd name="connsiteX8" fmla="*/ 1306285 w 1719943"/>
                <a:gd name="connsiteY8" fmla="*/ 59872 h 1208315"/>
                <a:gd name="connsiteX9" fmla="*/ 1284514 w 1719943"/>
                <a:gd name="connsiteY9" fmla="*/ 0 h 1208315"/>
                <a:gd name="connsiteX10" fmla="*/ 1238250 w 1719943"/>
                <a:gd name="connsiteY10" fmla="*/ 32658 h 1208315"/>
                <a:gd name="connsiteX11" fmla="*/ 1205593 w 1719943"/>
                <a:gd name="connsiteY11" fmla="*/ 5443 h 1208315"/>
                <a:gd name="connsiteX12" fmla="*/ 1143000 w 1719943"/>
                <a:gd name="connsiteY12" fmla="*/ 32658 h 1208315"/>
                <a:gd name="connsiteX13" fmla="*/ 1107621 w 1719943"/>
                <a:gd name="connsiteY13" fmla="*/ 54429 h 1208315"/>
                <a:gd name="connsiteX14" fmla="*/ 1107621 w 1719943"/>
                <a:gd name="connsiteY14" fmla="*/ 68036 h 1208315"/>
                <a:gd name="connsiteX15" fmla="*/ 1015093 w 1719943"/>
                <a:gd name="connsiteY15" fmla="*/ 111579 h 1208315"/>
                <a:gd name="connsiteX16" fmla="*/ 974271 w 1719943"/>
                <a:gd name="connsiteY16" fmla="*/ 78922 h 1208315"/>
                <a:gd name="connsiteX17" fmla="*/ 928007 w 1719943"/>
                <a:gd name="connsiteY17" fmla="*/ 65315 h 1208315"/>
                <a:gd name="connsiteX18" fmla="*/ 879021 w 1719943"/>
                <a:gd name="connsiteY18" fmla="*/ 43543 h 1208315"/>
                <a:gd name="connsiteX19" fmla="*/ 857250 w 1719943"/>
                <a:gd name="connsiteY19" fmla="*/ 92529 h 1208315"/>
                <a:gd name="connsiteX20" fmla="*/ 805543 w 1719943"/>
                <a:gd name="connsiteY20" fmla="*/ 127908 h 1208315"/>
                <a:gd name="connsiteX21" fmla="*/ 778328 w 1719943"/>
                <a:gd name="connsiteY21" fmla="*/ 176893 h 1208315"/>
                <a:gd name="connsiteX22" fmla="*/ 810985 w 1719943"/>
                <a:gd name="connsiteY22" fmla="*/ 394608 h 1208315"/>
                <a:gd name="connsiteX23" fmla="*/ 840921 w 1719943"/>
                <a:gd name="connsiteY23" fmla="*/ 413658 h 1208315"/>
                <a:gd name="connsiteX24" fmla="*/ 800100 w 1719943"/>
                <a:gd name="connsiteY24" fmla="*/ 443593 h 1208315"/>
                <a:gd name="connsiteX25" fmla="*/ 789214 w 1719943"/>
                <a:gd name="connsiteY25" fmla="*/ 495300 h 1208315"/>
                <a:gd name="connsiteX26" fmla="*/ 851807 w 1719943"/>
                <a:gd name="connsiteY26" fmla="*/ 517072 h 1208315"/>
                <a:gd name="connsiteX27" fmla="*/ 879021 w 1719943"/>
                <a:gd name="connsiteY27" fmla="*/ 517072 h 1208315"/>
                <a:gd name="connsiteX28" fmla="*/ 868135 w 1719943"/>
                <a:gd name="connsiteY28" fmla="*/ 541565 h 1208315"/>
                <a:gd name="connsiteX29" fmla="*/ 813707 w 1719943"/>
                <a:gd name="connsiteY29" fmla="*/ 533400 h 1208315"/>
                <a:gd name="connsiteX30" fmla="*/ 713014 w 1719943"/>
                <a:gd name="connsiteY30" fmla="*/ 609600 h 1208315"/>
                <a:gd name="connsiteX31" fmla="*/ 729343 w 1719943"/>
                <a:gd name="connsiteY31" fmla="*/ 655865 h 1208315"/>
                <a:gd name="connsiteX32" fmla="*/ 631371 w 1719943"/>
                <a:gd name="connsiteY32" fmla="*/ 740229 h 1208315"/>
                <a:gd name="connsiteX33" fmla="*/ 579664 w 1719943"/>
                <a:gd name="connsiteY33" fmla="*/ 737508 h 1208315"/>
                <a:gd name="connsiteX34" fmla="*/ 557893 w 1719943"/>
                <a:gd name="connsiteY34" fmla="*/ 786493 h 1208315"/>
                <a:gd name="connsiteX35" fmla="*/ 405493 w 1719943"/>
                <a:gd name="connsiteY35" fmla="*/ 794658 h 1208315"/>
                <a:gd name="connsiteX36" fmla="*/ 364671 w 1719943"/>
                <a:gd name="connsiteY36" fmla="*/ 835479 h 1208315"/>
                <a:gd name="connsiteX37" fmla="*/ 315685 w 1719943"/>
                <a:gd name="connsiteY37" fmla="*/ 854529 h 1208315"/>
                <a:gd name="connsiteX38" fmla="*/ 231321 w 1719943"/>
                <a:gd name="connsiteY38" fmla="*/ 906236 h 1208315"/>
                <a:gd name="connsiteX39" fmla="*/ 187778 w 1719943"/>
                <a:gd name="connsiteY39" fmla="*/ 819150 h 1208315"/>
                <a:gd name="connsiteX40" fmla="*/ 136071 w 1719943"/>
                <a:gd name="connsiteY40" fmla="*/ 827315 h 1208315"/>
                <a:gd name="connsiteX41" fmla="*/ 84364 w 1719943"/>
                <a:gd name="connsiteY41" fmla="*/ 862693 h 1208315"/>
                <a:gd name="connsiteX42" fmla="*/ 122464 w 1719943"/>
                <a:gd name="connsiteY42" fmla="*/ 879022 h 1208315"/>
                <a:gd name="connsiteX43" fmla="*/ 97971 w 1719943"/>
                <a:gd name="connsiteY43" fmla="*/ 908958 h 1208315"/>
                <a:gd name="connsiteX44" fmla="*/ 68035 w 1719943"/>
                <a:gd name="connsiteY44" fmla="*/ 919843 h 1208315"/>
                <a:gd name="connsiteX45" fmla="*/ 2721 w 1719943"/>
                <a:gd name="connsiteY45" fmla="*/ 919843 h 1208315"/>
                <a:gd name="connsiteX46" fmla="*/ 0 w 1719943"/>
                <a:gd name="connsiteY46" fmla="*/ 928008 h 1208315"/>
                <a:gd name="connsiteX47" fmla="*/ 21771 w 1719943"/>
                <a:gd name="connsiteY47" fmla="*/ 949779 h 1208315"/>
                <a:gd name="connsiteX48" fmla="*/ 19050 w 1719943"/>
                <a:gd name="connsiteY48" fmla="*/ 979715 h 1208315"/>
                <a:gd name="connsiteX49" fmla="*/ 29935 w 1719943"/>
                <a:gd name="connsiteY49" fmla="*/ 1036865 h 1208315"/>
                <a:gd name="connsiteX50" fmla="*/ 97971 w 1719943"/>
                <a:gd name="connsiteY50" fmla="*/ 1009650 h 1208315"/>
                <a:gd name="connsiteX51" fmla="*/ 122464 w 1719943"/>
                <a:gd name="connsiteY51" fmla="*/ 1015093 h 1208315"/>
                <a:gd name="connsiteX52" fmla="*/ 136071 w 1719943"/>
                <a:gd name="connsiteY52" fmla="*/ 979715 h 1208315"/>
                <a:gd name="connsiteX53" fmla="*/ 149678 w 1719943"/>
                <a:gd name="connsiteY53" fmla="*/ 957943 h 1208315"/>
                <a:gd name="connsiteX54" fmla="*/ 293914 w 1719943"/>
                <a:gd name="connsiteY54" fmla="*/ 949779 h 1208315"/>
                <a:gd name="connsiteX55" fmla="*/ 315685 w 1719943"/>
                <a:gd name="connsiteY55" fmla="*/ 930729 h 1208315"/>
                <a:gd name="connsiteX56" fmla="*/ 351064 w 1719943"/>
                <a:gd name="connsiteY56" fmla="*/ 938893 h 1208315"/>
                <a:gd name="connsiteX57" fmla="*/ 405493 w 1719943"/>
                <a:gd name="connsiteY57" fmla="*/ 938893 h 1208315"/>
                <a:gd name="connsiteX58" fmla="*/ 473528 w 1719943"/>
                <a:gd name="connsiteY58" fmla="*/ 903515 h 1208315"/>
                <a:gd name="connsiteX59" fmla="*/ 492578 w 1719943"/>
                <a:gd name="connsiteY59" fmla="*/ 868136 h 1208315"/>
                <a:gd name="connsiteX60" fmla="*/ 525235 w 1719943"/>
                <a:gd name="connsiteY60" fmla="*/ 889908 h 1208315"/>
                <a:gd name="connsiteX61" fmla="*/ 571500 w 1719943"/>
                <a:gd name="connsiteY61" fmla="*/ 887186 h 1208315"/>
                <a:gd name="connsiteX62" fmla="*/ 555171 w 1719943"/>
                <a:gd name="connsiteY62" fmla="*/ 936172 h 1208315"/>
                <a:gd name="connsiteX63" fmla="*/ 402771 w 1719943"/>
                <a:gd name="connsiteY63" fmla="*/ 993322 h 1208315"/>
                <a:gd name="connsiteX64" fmla="*/ 198664 w 1719943"/>
                <a:gd name="connsiteY64" fmla="*/ 1104900 h 1208315"/>
                <a:gd name="connsiteX65" fmla="*/ 206828 w 1719943"/>
                <a:gd name="connsiteY65" fmla="*/ 1115786 h 1208315"/>
                <a:gd name="connsiteX66" fmla="*/ 465364 w 1719943"/>
                <a:gd name="connsiteY66" fmla="*/ 1031422 h 1208315"/>
                <a:gd name="connsiteX67" fmla="*/ 446314 w 1719943"/>
                <a:gd name="connsiteY67" fmla="*/ 1055915 h 1208315"/>
                <a:gd name="connsiteX68" fmla="*/ 364671 w 1719943"/>
                <a:gd name="connsiteY68" fmla="*/ 1096736 h 1208315"/>
                <a:gd name="connsiteX69" fmla="*/ 332014 w 1719943"/>
                <a:gd name="connsiteY69" fmla="*/ 1134836 h 1208315"/>
                <a:gd name="connsiteX70" fmla="*/ 269421 w 1719943"/>
                <a:gd name="connsiteY70" fmla="*/ 1156608 h 1208315"/>
                <a:gd name="connsiteX71" fmla="*/ 239485 w 1719943"/>
                <a:gd name="connsiteY71" fmla="*/ 1183822 h 1208315"/>
                <a:gd name="connsiteX72" fmla="*/ 223157 w 1719943"/>
                <a:gd name="connsiteY72" fmla="*/ 1208315 h 1208315"/>
                <a:gd name="connsiteX0" fmla="*/ 1719943 w 1719943"/>
                <a:gd name="connsiteY0" fmla="*/ 168729 h 1262743"/>
                <a:gd name="connsiteX1" fmla="*/ 1676400 w 1719943"/>
                <a:gd name="connsiteY1" fmla="*/ 149679 h 1262743"/>
                <a:gd name="connsiteX2" fmla="*/ 1627414 w 1719943"/>
                <a:gd name="connsiteY2" fmla="*/ 160565 h 1262743"/>
                <a:gd name="connsiteX3" fmla="*/ 1583871 w 1719943"/>
                <a:gd name="connsiteY3" fmla="*/ 114300 h 1262743"/>
                <a:gd name="connsiteX4" fmla="*/ 1515835 w 1719943"/>
                <a:gd name="connsiteY4" fmla="*/ 160565 h 1262743"/>
                <a:gd name="connsiteX5" fmla="*/ 1420585 w 1719943"/>
                <a:gd name="connsiteY5" fmla="*/ 166008 h 1262743"/>
                <a:gd name="connsiteX6" fmla="*/ 1382485 w 1719943"/>
                <a:gd name="connsiteY6" fmla="*/ 119743 h 1262743"/>
                <a:gd name="connsiteX7" fmla="*/ 1371600 w 1719943"/>
                <a:gd name="connsiteY7" fmla="*/ 119743 h 1262743"/>
                <a:gd name="connsiteX8" fmla="*/ 1306285 w 1719943"/>
                <a:gd name="connsiteY8" fmla="*/ 59872 h 1262743"/>
                <a:gd name="connsiteX9" fmla="*/ 1284514 w 1719943"/>
                <a:gd name="connsiteY9" fmla="*/ 0 h 1262743"/>
                <a:gd name="connsiteX10" fmla="*/ 1238250 w 1719943"/>
                <a:gd name="connsiteY10" fmla="*/ 32658 h 1262743"/>
                <a:gd name="connsiteX11" fmla="*/ 1205593 w 1719943"/>
                <a:gd name="connsiteY11" fmla="*/ 5443 h 1262743"/>
                <a:gd name="connsiteX12" fmla="*/ 1143000 w 1719943"/>
                <a:gd name="connsiteY12" fmla="*/ 32658 h 1262743"/>
                <a:gd name="connsiteX13" fmla="*/ 1107621 w 1719943"/>
                <a:gd name="connsiteY13" fmla="*/ 54429 h 1262743"/>
                <a:gd name="connsiteX14" fmla="*/ 1107621 w 1719943"/>
                <a:gd name="connsiteY14" fmla="*/ 68036 h 1262743"/>
                <a:gd name="connsiteX15" fmla="*/ 1015093 w 1719943"/>
                <a:gd name="connsiteY15" fmla="*/ 111579 h 1262743"/>
                <a:gd name="connsiteX16" fmla="*/ 974271 w 1719943"/>
                <a:gd name="connsiteY16" fmla="*/ 78922 h 1262743"/>
                <a:gd name="connsiteX17" fmla="*/ 928007 w 1719943"/>
                <a:gd name="connsiteY17" fmla="*/ 65315 h 1262743"/>
                <a:gd name="connsiteX18" fmla="*/ 879021 w 1719943"/>
                <a:gd name="connsiteY18" fmla="*/ 43543 h 1262743"/>
                <a:gd name="connsiteX19" fmla="*/ 857250 w 1719943"/>
                <a:gd name="connsiteY19" fmla="*/ 92529 h 1262743"/>
                <a:gd name="connsiteX20" fmla="*/ 805543 w 1719943"/>
                <a:gd name="connsiteY20" fmla="*/ 127908 h 1262743"/>
                <a:gd name="connsiteX21" fmla="*/ 778328 w 1719943"/>
                <a:gd name="connsiteY21" fmla="*/ 176893 h 1262743"/>
                <a:gd name="connsiteX22" fmla="*/ 810985 w 1719943"/>
                <a:gd name="connsiteY22" fmla="*/ 394608 h 1262743"/>
                <a:gd name="connsiteX23" fmla="*/ 840921 w 1719943"/>
                <a:gd name="connsiteY23" fmla="*/ 413658 h 1262743"/>
                <a:gd name="connsiteX24" fmla="*/ 800100 w 1719943"/>
                <a:gd name="connsiteY24" fmla="*/ 443593 h 1262743"/>
                <a:gd name="connsiteX25" fmla="*/ 789214 w 1719943"/>
                <a:gd name="connsiteY25" fmla="*/ 495300 h 1262743"/>
                <a:gd name="connsiteX26" fmla="*/ 851807 w 1719943"/>
                <a:gd name="connsiteY26" fmla="*/ 517072 h 1262743"/>
                <a:gd name="connsiteX27" fmla="*/ 879021 w 1719943"/>
                <a:gd name="connsiteY27" fmla="*/ 517072 h 1262743"/>
                <a:gd name="connsiteX28" fmla="*/ 868135 w 1719943"/>
                <a:gd name="connsiteY28" fmla="*/ 541565 h 1262743"/>
                <a:gd name="connsiteX29" fmla="*/ 813707 w 1719943"/>
                <a:gd name="connsiteY29" fmla="*/ 533400 h 1262743"/>
                <a:gd name="connsiteX30" fmla="*/ 713014 w 1719943"/>
                <a:gd name="connsiteY30" fmla="*/ 609600 h 1262743"/>
                <a:gd name="connsiteX31" fmla="*/ 729343 w 1719943"/>
                <a:gd name="connsiteY31" fmla="*/ 655865 h 1262743"/>
                <a:gd name="connsiteX32" fmla="*/ 631371 w 1719943"/>
                <a:gd name="connsiteY32" fmla="*/ 740229 h 1262743"/>
                <a:gd name="connsiteX33" fmla="*/ 579664 w 1719943"/>
                <a:gd name="connsiteY33" fmla="*/ 737508 h 1262743"/>
                <a:gd name="connsiteX34" fmla="*/ 557893 w 1719943"/>
                <a:gd name="connsiteY34" fmla="*/ 786493 h 1262743"/>
                <a:gd name="connsiteX35" fmla="*/ 405493 w 1719943"/>
                <a:gd name="connsiteY35" fmla="*/ 794658 h 1262743"/>
                <a:gd name="connsiteX36" fmla="*/ 364671 w 1719943"/>
                <a:gd name="connsiteY36" fmla="*/ 835479 h 1262743"/>
                <a:gd name="connsiteX37" fmla="*/ 315685 w 1719943"/>
                <a:gd name="connsiteY37" fmla="*/ 854529 h 1262743"/>
                <a:gd name="connsiteX38" fmla="*/ 231321 w 1719943"/>
                <a:gd name="connsiteY38" fmla="*/ 906236 h 1262743"/>
                <a:gd name="connsiteX39" fmla="*/ 187778 w 1719943"/>
                <a:gd name="connsiteY39" fmla="*/ 819150 h 1262743"/>
                <a:gd name="connsiteX40" fmla="*/ 136071 w 1719943"/>
                <a:gd name="connsiteY40" fmla="*/ 827315 h 1262743"/>
                <a:gd name="connsiteX41" fmla="*/ 84364 w 1719943"/>
                <a:gd name="connsiteY41" fmla="*/ 862693 h 1262743"/>
                <a:gd name="connsiteX42" fmla="*/ 122464 w 1719943"/>
                <a:gd name="connsiteY42" fmla="*/ 879022 h 1262743"/>
                <a:gd name="connsiteX43" fmla="*/ 97971 w 1719943"/>
                <a:gd name="connsiteY43" fmla="*/ 908958 h 1262743"/>
                <a:gd name="connsiteX44" fmla="*/ 68035 w 1719943"/>
                <a:gd name="connsiteY44" fmla="*/ 919843 h 1262743"/>
                <a:gd name="connsiteX45" fmla="*/ 2721 w 1719943"/>
                <a:gd name="connsiteY45" fmla="*/ 919843 h 1262743"/>
                <a:gd name="connsiteX46" fmla="*/ 0 w 1719943"/>
                <a:gd name="connsiteY46" fmla="*/ 928008 h 1262743"/>
                <a:gd name="connsiteX47" fmla="*/ 21771 w 1719943"/>
                <a:gd name="connsiteY47" fmla="*/ 949779 h 1262743"/>
                <a:gd name="connsiteX48" fmla="*/ 19050 w 1719943"/>
                <a:gd name="connsiteY48" fmla="*/ 979715 h 1262743"/>
                <a:gd name="connsiteX49" fmla="*/ 29935 w 1719943"/>
                <a:gd name="connsiteY49" fmla="*/ 1036865 h 1262743"/>
                <a:gd name="connsiteX50" fmla="*/ 97971 w 1719943"/>
                <a:gd name="connsiteY50" fmla="*/ 1009650 h 1262743"/>
                <a:gd name="connsiteX51" fmla="*/ 122464 w 1719943"/>
                <a:gd name="connsiteY51" fmla="*/ 1015093 h 1262743"/>
                <a:gd name="connsiteX52" fmla="*/ 136071 w 1719943"/>
                <a:gd name="connsiteY52" fmla="*/ 979715 h 1262743"/>
                <a:gd name="connsiteX53" fmla="*/ 149678 w 1719943"/>
                <a:gd name="connsiteY53" fmla="*/ 957943 h 1262743"/>
                <a:gd name="connsiteX54" fmla="*/ 293914 w 1719943"/>
                <a:gd name="connsiteY54" fmla="*/ 949779 h 1262743"/>
                <a:gd name="connsiteX55" fmla="*/ 315685 w 1719943"/>
                <a:gd name="connsiteY55" fmla="*/ 930729 h 1262743"/>
                <a:gd name="connsiteX56" fmla="*/ 351064 w 1719943"/>
                <a:gd name="connsiteY56" fmla="*/ 938893 h 1262743"/>
                <a:gd name="connsiteX57" fmla="*/ 405493 w 1719943"/>
                <a:gd name="connsiteY57" fmla="*/ 938893 h 1262743"/>
                <a:gd name="connsiteX58" fmla="*/ 473528 w 1719943"/>
                <a:gd name="connsiteY58" fmla="*/ 903515 h 1262743"/>
                <a:gd name="connsiteX59" fmla="*/ 492578 w 1719943"/>
                <a:gd name="connsiteY59" fmla="*/ 868136 h 1262743"/>
                <a:gd name="connsiteX60" fmla="*/ 525235 w 1719943"/>
                <a:gd name="connsiteY60" fmla="*/ 889908 h 1262743"/>
                <a:gd name="connsiteX61" fmla="*/ 571500 w 1719943"/>
                <a:gd name="connsiteY61" fmla="*/ 887186 h 1262743"/>
                <a:gd name="connsiteX62" fmla="*/ 555171 w 1719943"/>
                <a:gd name="connsiteY62" fmla="*/ 936172 h 1262743"/>
                <a:gd name="connsiteX63" fmla="*/ 402771 w 1719943"/>
                <a:gd name="connsiteY63" fmla="*/ 993322 h 1262743"/>
                <a:gd name="connsiteX64" fmla="*/ 198664 w 1719943"/>
                <a:gd name="connsiteY64" fmla="*/ 1104900 h 1262743"/>
                <a:gd name="connsiteX65" fmla="*/ 206828 w 1719943"/>
                <a:gd name="connsiteY65" fmla="*/ 1115786 h 1262743"/>
                <a:gd name="connsiteX66" fmla="*/ 465364 w 1719943"/>
                <a:gd name="connsiteY66" fmla="*/ 1031422 h 1262743"/>
                <a:gd name="connsiteX67" fmla="*/ 446314 w 1719943"/>
                <a:gd name="connsiteY67" fmla="*/ 1055915 h 1262743"/>
                <a:gd name="connsiteX68" fmla="*/ 364671 w 1719943"/>
                <a:gd name="connsiteY68" fmla="*/ 1096736 h 1262743"/>
                <a:gd name="connsiteX69" fmla="*/ 332014 w 1719943"/>
                <a:gd name="connsiteY69" fmla="*/ 1134836 h 1262743"/>
                <a:gd name="connsiteX70" fmla="*/ 269421 w 1719943"/>
                <a:gd name="connsiteY70" fmla="*/ 1156608 h 1262743"/>
                <a:gd name="connsiteX71" fmla="*/ 239485 w 1719943"/>
                <a:gd name="connsiteY71" fmla="*/ 1183822 h 1262743"/>
                <a:gd name="connsiteX72" fmla="*/ 217714 w 1719943"/>
                <a:gd name="connsiteY72" fmla="*/ 1262743 h 1262743"/>
                <a:gd name="connsiteX0" fmla="*/ 1719943 w 1719943"/>
                <a:gd name="connsiteY0" fmla="*/ 168729 h 1262743"/>
                <a:gd name="connsiteX1" fmla="*/ 1676400 w 1719943"/>
                <a:gd name="connsiteY1" fmla="*/ 149679 h 1262743"/>
                <a:gd name="connsiteX2" fmla="*/ 1627414 w 1719943"/>
                <a:gd name="connsiteY2" fmla="*/ 160565 h 1262743"/>
                <a:gd name="connsiteX3" fmla="*/ 1583871 w 1719943"/>
                <a:gd name="connsiteY3" fmla="*/ 114300 h 1262743"/>
                <a:gd name="connsiteX4" fmla="*/ 1515835 w 1719943"/>
                <a:gd name="connsiteY4" fmla="*/ 160565 h 1262743"/>
                <a:gd name="connsiteX5" fmla="*/ 1420585 w 1719943"/>
                <a:gd name="connsiteY5" fmla="*/ 166008 h 1262743"/>
                <a:gd name="connsiteX6" fmla="*/ 1382485 w 1719943"/>
                <a:gd name="connsiteY6" fmla="*/ 119743 h 1262743"/>
                <a:gd name="connsiteX7" fmla="*/ 1371600 w 1719943"/>
                <a:gd name="connsiteY7" fmla="*/ 119743 h 1262743"/>
                <a:gd name="connsiteX8" fmla="*/ 1306285 w 1719943"/>
                <a:gd name="connsiteY8" fmla="*/ 59872 h 1262743"/>
                <a:gd name="connsiteX9" fmla="*/ 1284514 w 1719943"/>
                <a:gd name="connsiteY9" fmla="*/ 0 h 1262743"/>
                <a:gd name="connsiteX10" fmla="*/ 1238250 w 1719943"/>
                <a:gd name="connsiteY10" fmla="*/ 32658 h 1262743"/>
                <a:gd name="connsiteX11" fmla="*/ 1205593 w 1719943"/>
                <a:gd name="connsiteY11" fmla="*/ 5443 h 1262743"/>
                <a:gd name="connsiteX12" fmla="*/ 1143000 w 1719943"/>
                <a:gd name="connsiteY12" fmla="*/ 32658 h 1262743"/>
                <a:gd name="connsiteX13" fmla="*/ 1107621 w 1719943"/>
                <a:gd name="connsiteY13" fmla="*/ 54429 h 1262743"/>
                <a:gd name="connsiteX14" fmla="*/ 1107621 w 1719943"/>
                <a:gd name="connsiteY14" fmla="*/ 68036 h 1262743"/>
                <a:gd name="connsiteX15" fmla="*/ 1015093 w 1719943"/>
                <a:gd name="connsiteY15" fmla="*/ 111579 h 1262743"/>
                <a:gd name="connsiteX16" fmla="*/ 974271 w 1719943"/>
                <a:gd name="connsiteY16" fmla="*/ 78922 h 1262743"/>
                <a:gd name="connsiteX17" fmla="*/ 928007 w 1719943"/>
                <a:gd name="connsiteY17" fmla="*/ 65315 h 1262743"/>
                <a:gd name="connsiteX18" fmla="*/ 879021 w 1719943"/>
                <a:gd name="connsiteY18" fmla="*/ 43543 h 1262743"/>
                <a:gd name="connsiteX19" fmla="*/ 857250 w 1719943"/>
                <a:gd name="connsiteY19" fmla="*/ 92529 h 1262743"/>
                <a:gd name="connsiteX20" fmla="*/ 805543 w 1719943"/>
                <a:gd name="connsiteY20" fmla="*/ 127908 h 1262743"/>
                <a:gd name="connsiteX21" fmla="*/ 778328 w 1719943"/>
                <a:gd name="connsiteY21" fmla="*/ 176893 h 1262743"/>
                <a:gd name="connsiteX22" fmla="*/ 810985 w 1719943"/>
                <a:gd name="connsiteY22" fmla="*/ 394608 h 1262743"/>
                <a:gd name="connsiteX23" fmla="*/ 840921 w 1719943"/>
                <a:gd name="connsiteY23" fmla="*/ 413658 h 1262743"/>
                <a:gd name="connsiteX24" fmla="*/ 800100 w 1719943"/>
                <a:gd name="connsiteY24" fmla="*/ 443593 h 1262743"/>
                <a:gd name="connsiteX25" fmla="*/ 789214 w 1719943"/>
                <a:gd name="connsiteY25" fmla="*/ 495300 h 1262743"/>
                <a:gd name="connsiteX26" fmla="*/ 851807 w 1719943"/>
                <a:gd name="connsiteY26" fmla="*/ 517072 h 1262743"/>
                <a:gd name="connsiteX27" fmla="*/ 879021 w 1719943"/>
                <a:gd name="connsiteY27" fmla="*/ 517072 h 1262743"/>
                <a:gd name="connsiteX28" fmla="*/ 868135 w 1719943"/>
                <a:gd name="connsiteY28" fmla="*/ 541565 h 1262743"/>
                <a:gd name="connsiteX29" fmla="*/ 813707 w 1719943"/>
                <a:gd name="connsiteY29" fmla="*/ 533400 h 1262743"/>
                <a:gd name="connsiteX30" fmla="*/ 713014 w 1719943"/>
                <a:gd name="connsiteY30" fmla="*/ 609600 h 1262743"/>
                <a:gd name="connsiteX31" fmla="*/ 729343 w 1719943"/>
                <a:gd name="connsiteY31" fmla="*/ 655865 h 1262743"/>
                <a:gd name="connsiteX32" fmla="*/ 631371 w 1719943"/>
                <a:gd name="connsiteY32" fmla="*/ 740229 h 1262743"/>
                <a:gd name="connsiteX33" fmla="*/ 579664 w 1719943"/>
                <a:gd name="connsiteY33" fmla="*/ 737508 h 1262743"/>
                <a:gd name="connsiteX34" fmla="*/ 557893 w 1719943"/>
                <a:gd name="connsiteY34" fmla="*/ 786493 h 1262743"/>
                <a:gd name="connsiteX35" fmla="*/ 405493 w 1719943"/>
                <a:gd name="connsiteY35" fmla="*/ 794658 h 1262743"/>
                <a:gd name="connsiteX36" fmla="*/ 364671 w 1719943"/>
                <a:gd name="connsiteY36" fmla="*/ 835479 h 1262743"/>
                <a:gd name="connsiteX37" fmla="*/ 315685 w 1719943"/>
                <a:gd name="connsiteY37" fmla="*/ 854529 h 1262743"/>
                <a:gd name="connsiteX38" fmla="*/ 231321 w 1719943"/>
                <a:gd name="connsiteY38" fmla="*/ 906236 h 1262743"/>
                <a:gd name="connsiteX39" fmla="*/ 187778 w 1719943"/>
                <a:gd name="connsiteY39" fmla="*/ 819150 h 1262743"/>
                <a:gd name="connsiteX40" fmla="*/ 136071 w 1719943"/>
                <a:gd name="connsiteY40" fmla="*/ 827315 h 1262743"/>
                <a:gd name="connsiteX41" fmla="*/ 84364 w 1719943"/>
                <a:gd name="connsiteY41" fmla="*/ 862693 h 1262743"/>
                <a:gd name="connsiteX42" fmla="*/ 122464 w 1719943"/>
                <a:gd name="connsiteY42" fmla="*/ 879022 h 1262743"/>
                <a:gd name="connsiteX43" fmla="*/ 97971 w 1719943"/>
                <a:gd name="connsiteY43" fmla="*/ 908958 h 1262743"/>
                <a:gd name="connsiteX44" fmla="*/ 68035 w 1719943"/>
                <a:gd name="connsiteY44" fmla="*/ 919843 h 1262743"/>
                <a:gd name="connsiteX45" fmla="*/ 2721 w 1719943"/>
                <a:gd name="connsiteY45" fmla="*/ 919843 h 1262743"/>
                <a:gd name="connsiteX46" fmla="*/ 0 w 1719943"/>
                <a:gd name="connsiteY46" fmla="*/ 928008 h 1262743"/>
                <a:gd name="connsiteX47" fmla="*/ 21771 w 1719943"/>
                <a:gd name="connsiteY47" fmla="*/ 949779 h 1262743"/>
                <a:gd name="connsiteX48" fmla="*/ 19050 w 1719943"/>
                <a:gd name="connsiteY48" fmla="*/ 979715 h 1262743"/>
                <a:gd name="connsiteX49" fmla="*/ 29935 w 1719943"/>
                <a:gd name="connsiteY49" fmla="*/ 1036865 h 1262743"/>
                <a:gd name="connsiteX50" fmla="*/ 97971 w 1719943"/>
                <a:gd name="connsiteY50" fmla="*/ 1009650 h 1262743"/>
                <a:gd name="connsiteX51" fmla="*/ 122464 w 1719943"/>
                <a:gd name="connsiteY51" fmla="*/ 1015093 h 1262743"/>
                <a:gd name="connsiteX52" fmla="*/ 136071 w 1719943"/>
                <a:gd name="connsiteY52" fmla="*/ 979715 h 1262743"/>
                <a:gd name="connsiteX53" fmla="*/ 149678 w 1719943"/>
                <a:gd name="connsiteY53" fmla="*/ 957943 h 1262743"/>
                <a:gd name="connsiteX54" fmla="*/ 293914 w 1719943"/>
                <a:gd name="connsiteY54" fmla="*/ 949779 h 1262743"/>
                <a:gd name="connsiteX55" fmla="*/ 315685 w 1719943"/>
                <a:gd name="connsiteY55" fmla="*/ 930729 h 1262743"/>
                <a:gd name="connsiteX56" fmla="*/ 351064 w 1719943"/>
                <a:gd name="connsiteY56" fmla="*/ 938893 h 1262743"/>
                <a:gd name="connsiteX57" fmla="*/ 405493 w 1719943"/>
                <a:gd name="connsiteY57" fmla="*/ 938893 h 1262743"/>
                <a:gd name="connsiteX58" fmla="*/ 473528 w 1719943"/>
                <a:gd name="connsiteY58" fmla="*/ 903515 h 1262743"/>
                <a:gd name="connsiteX59" fmla="*/ 492578 w 1719943"/>
                <a:gd name="connsiteY59" fmla="*/ 868136 h 1262743"/>
                <a:gd name="connsiteX60" fmla="*/ 525235 w 1719943"/>
                <a:gd name="connsiteY60" fmla="*/ 889908 h 1262743"/>
                <a:gd name="connsiteX61" fmla="*/ 571500 w 1719943"/>
                <a:gd name="connsiteY61" fmla="*/ 887186 h 1262743"/>
                <a:gd name="connsiteX62" fmla="*/ 555171 w 1719943"/>
                <a:gd name="connsiteY62" fmla="*/ 936172 h 1262743"/>
                <a:gd name="connsiteX63" fmla="*/ 402771 w 1719943"/>
                <a:gd name="connsiteY63" fmla="*/ 993322 h 1262743"/>
                <a:gd name="connsiteX64" fmla="*/ 198664 w 1719943"/>
                <a:gd name="connsiteY64" fmla="*/ 1104900 h 1262743"/>
                <a:gd name="connsiteX65" fmla="*/ 206828 w 1719943"/>
                <a:gd name="connsiteY65" fmla="*/ 1115786 h 1262743"/>
                <a:gd name="connsiteX66" fmla="*/ 465364 w 1719943"/>
                <a:gd name="connsiteY66" fmla="*/ 1031422 h 1262743"/>
                <a:gd name="connsiteX67" fmla="*/ 446314 w 1719943"/>
                <a:gd name="connsiteY67" fmla="*/ 1055915 h 1262743"/>
                <a:gd name="connsiteX68" fmla="*/ 364671 w 1719943"/>
                <a:gd name="connsiteY68" fmla="*/ 1096736 h 1262743"/>
                <a:gd name="connsiteX69" fmla="*/ 332014 w 1719943"/>
                <a:gd name="connsiteY69" fmla="*/ 1134836 h 1262743"/>
                <a:gd name="connsiteX70" fmla="*/ 269421 w 1719943"/>
                <a:gd name="connsiteY70" fmla="*/ 1156608 h 1262743"/>
                <a:gd name="connsiteX71" fmla="*/ 239485 w 1719943"/>
                <a:gd name="connsiteY71" fmla="*/ 1183822 h 1262743"/>
                <a:gd name="connsiteX72" fmla="*/ 225878 w 1719943"/>
                <a:gd name="connsiteY72" fmla="*/ 1240972 h 1262743"/>
                <a:gd name="connsiteX73" fmla="*/ 217714 w 1719943"/>
                <a:gd name="connsiteY73" fmla="*/ 1262743 h 1262743"/>
                <a:gd name="connsiteX0" fmla="*/ 1719943 w 1719943"/>
                <a:gd name="connsiteY0" fmla="*/ 168729 h 1240972"/>
                <a:gd name="connsiteX1" fmla="*/ 1676400 w 1719943"/>
                <a:gd name="connsiteY1" fmla="*/ 149679 h 1240972"/>
                <a:gd name="connsiteX2" fmla="*/ 1627414 w 1719943"/>
                <a:gd name="connsiteY2" fmla="*/ 160565 h 1240972"/>
                <a:gd name="connsiteX3" fmla="*/ 1583871 w 1719943"/>
                <a:gd name="connsiteY3" fmla="*/ 114300 h 1240972"/>
                <a:gd name="connsiteX4" fmla="*/ 1515835 w 1719943"/>
                <a:gd name="connsiteY4" fmla="*/ 160565 h 1240972"/>
                <a:gd name="connsiteX5" fmla="*/ 1420585 w 1719943"/>
                <a:gd name="connsiteY5" fmla="*/ 166008 h 1240972"/>
                <a:gd name="connsiteX6" fmla="*/ 1382485 w 1719943"/>
                <a:gd name="connsiteY6" fmla="*/ 119743 h 1240972"/>
                <a:gd name="connsiteX7" fmla="*/ 1371600 w 1719943"/>
                <a:gd name="connsiteY7" fmla="*/ 119743 h 1240972"/>
                <a:gd name="connsiteX8" fmla="*/ 1306285 w 1719943"/>
                <a:gd name="connsiteY8" fmla="*/ 59872 h 1240972"/>
                <a:gd name="connsiteX9" fmla="*/ 1284514 w 1719943"/>
                <a:gd name="connsiteY9" fmla="*/ 0 h 1240972"/>
                <a:gd name="connsiteX10" fmla="*/ 1238250 w 1719943"/>
                <a:gd name="connsiteY10" fmla="*/ 32658 h 1240972"/>
                <a:gd name="connsiteX11" fmla="*/ 1205593 w 1719943"/>
                <a:gd name="connsiteY11" fmla="*/ 5443 h 1240972"/>
                <a:gd name="connsiteX12" fmla="*/ 1143000 w 1719943"/>
                <a:gd name="connsiteY12" fmla="*/ 32658 h 1240972"/>
                <a:gd name="connsiteX13" fmla="*/ 1107621 w 1719943"/>
                <a:gd name="connsiteY13" fmla="*/ 54429 h 1240972"/>
                <a:gd name="connsiteX14" fmla="*/ 1107621 w 1719943"/>
                <a:gd name="connsiteY14" fmla="*/ 68036 h 1240972"/>
                <a:gd name="connsiteX15" fmla="*/ 1015093 w 1719943"/>
                <a:gd name="connsiteY15" fmla="*/ 111579 h 1240972"/>
                <a:gd name="connsiteX16" fmla="*/ 974271 w 1719943"/>
                <a:gd name="connsiteY16" fmla="*/ 78922 h 1240972"/>
                <a:gd name="connsiteX17" fmla="*/ 928007 w 1719943"/>
                <a:gd name="connsiteY17" fmla="*/ 65315 h 1240972"/>
                <a:gd name="connsiteX18" fmla="*/ 879021 w 1719943"/>
                <a:gd name="connsiteY18" fmla="*/ 43543 h 1240972"/>
                <a:gd name="connsiteX19" fmla="*/ 857250 w 1719943"/>
                <a:gd name="connsiteY19" fmla="*/ 92529 h 1240972"/>
                <a:gd name="connsiteX20" fmla="*/ 805543 w 1719943"/>
                <a:gd name="connsiteY20" fmla="*/ 127908 h 1240972"/>
                <a:gd name="connsiteX21" fmla="*/ 778328 w 1719943"/>
                <a:gd name="connsiteY21" fmla="*/ 176893 h 1240972"/>
                <a:gd name="connsiteX22" fmla="*/ 810985 w 1719943"/>
                <a:gd name="connsiteY22" fmla="*/ 394608 h 1240972"/>
                <a:gd name="connsiteX23" fmla="*/ 840921 w 1719943"/>
                <a:gd name="connsiteY23" fmla="*/ 413658 h 1240972"/>
                <a:gd name="connsiteX24" fmla="*/ 800100 w 1719943"/>
                <a:gd name="connsiteY24" fmla="*/ 443593 h 1240972"/>
                <a:gd name="connsiteX25" fmla="*/ 789214 w 1719943"/>
                <a:gd name="connsiteY25" fmla="*/ 495300 h 1240972"/>
                <a:gd name="connsiteX26" fmla="*/ 851807 w 1719943"/>
                <a:gd name="connsiteY26" fmla="*/ 517072 h 1240972"/>
                <a:gd name="connsiteX27" fmla="*/ 879021 w 1719943"/>
                <a:gd name="connsiteY27" fmla="*/ 517072 h 1240972"/>
                <a:gd name="connsiteX28" fmla="*/ 868135 w 1719943"/>
                <a:gd name="connsiteY28" fmla="*/ 541565 h 1240972"/>
                <a:gd name="connsiteX29" fmla="*/ 813707 w 1719943"/>
                <a:gd name="connsiteY29" fmla="*/ 533400 h 1240972"/>
                <a:gd name="connsiteX30" fmla="*/ 713014 w 1719943"/>
                <a:gd name="connsiteY30" fmla="*/ 609600 h 1240972"/>
                <a:gd name="connsiteX31" fmla="*/ 729343 w 1719943"/>
                <a:gd name="connsiteY31" fmla="*/ 655865 h 1240972"/>
                <a:gd name="connsiteX32" fmla="*/ 631371 w 1719943"/>
                <a:gd name="connsiteY32" fmla="*/ 740229 h 1240972"/>
                <a:gd name="connsiteX33" fmla="*/ 579664 w 1719943"/>
                <a:gd name="connsiteY33" fmla="*/ 737508 h 1240972"/>
                <a:gd name="connsiteX34" fmla="*/ 557893 w 1719943"/>
                <a:gd name="connsiteY34" fmla="*/ 786493 h 1240972"/>
                <a:gd name="connsiteX35" fmla="*/ 405493 w 1719943"/>
                <a:gd name="connsiteY35" fmla="*/ 794658 h 1240972"/>
                <a:gd name="connsiteX36" fmla="*/ 364671 w 1719943"/>
                <a:gd name="connsiteY36" fmla="*/ 835479 h 1240972"/>
                <a:gd name="connsiteX37" fmla="*/ 315685 w 1719943"/>
                <a:gd name="connsiteY37" fmla="*/ 854529 h 1240972"/>
                <a:gd name="connsiteX38" fmla="*/ 231321 w 1719943"/>
                <a:gd name="connsiteY38" fmla="*/ 906236 h 1240972"/>
                <a:gd name="connsiteX39" fmla="*/ 187778 w 1719943"/>
                <a:gd name="connsiteY39" fmla="*/ 819150 h 1240972"/>
                <a:gd name="connsiteX40" fmla="*/ 136071 w 1719943"/>
                <a:gd name="connsiteY40" fmla="*/ 827315 h 1240972"/>
                <a:gd name="connsiteX41" fmla="*/ 84364 w 1719943"/>
                <a:gd name="connsiteY41" fmla="*/ 862693 h 1240972"/>
                <a:gd name="connsiteX42" fmla="*/ 122464 w 1719943"/>
                <a:gd name="connsiteY42" fmla="*/ 879022 h 1240972"/>
                <a:gd name="connsiteX43" fmla="*/ 97971 w 1719943"/>
                <a:gd name="connsiteY43" fmla="*/ 908958 h 1240972"/>
                <a:gd name="connsiteX44" fmla="*/ 68035 w 1719943"/>
                <a:gd name="connsiteY44" fmla="*/ 919843 h 1240972"/>
                <a:gd name="connsiteX45" fmla="*/ 2721 w 1719943"/>
                <a:gd name="connsiteY45" fmla="*/ 919843 h 1240972"/>
                <a:gd name="connsiteX46" fmla="*/ 0 w 1719943"/>
                <a:gd name="connsiteY46" fmla="*/ 928008 h 1240972"/>
                <a:gd name="connsiteX47" fmla="*/ 21771 w 1719943"/>
                <a:gd name="connsiteY47" fmla="*/ 949779 h 1240972"/>
                <a:gd name="connsiteX48" fmla="*/ 19050 w 1719943"/>
                <a:gd name="connsiteY48" fmla="*/ 979715 h 1240972"/>
                <a:gd name="connsiteX49" fmla="*/ 29935 w 1719943"/>
                <a:gd name="connsiteY49" fmla="*/ 1036865 h 1240972"/>
                <a:gd name="connsiteX50" fmla="*/ 97971 w 1719943"/>
                <a:gd name="connsiteY50" fmla="*/ 1009650 h 1240972"/>
                <a:gd name="connsiteX51" fmla="*/ 122464 w 1719943"/>
                <a:gd name="connsiteY51" fmla="*/ 1015093 h 1240972"/>
                <a:gd name="connsiteX52" fmla="*/ 136071 w 1719943"/>
                <a:gd name="connsiteY52" fmla="*/ 979715 h 1240972"/>
                <a:gd name="connsiteX53" fmla="*/ 149678 w 1719943"/>
                <a:gd name="connsiteY53" fmla="*/ 957943 h 1240972"/>
                <a:gd name="connsiteX54" fmla="*/ 293914 w 1719943"/>
                <a:gd name="connsiteY54" fmla="*/ 949779 h 1240972"/>
                <a:gd name="connsiteX55" fmla="*/ 315685 w 1719943"/>
                <a:gd name="connsiteY55" fmla="*/ 930729 h 1240972"/>
                <a:gd name="connsiteX56" fmla="*/ 351064 w 1719943"/>
                <a:gd name="connsiteY56" fmla="*/ 938893 h 1240972"/>
                <a:gd name="connsiteX57" fmla="*/ 405493 w 1719943"/>
                <a:gd name="connsiteY57" fmla="*/ 938893 h 1240972"/>
                <a:gd name="connsiteX58" fmla="*/ 473528 w 1719943"/>
                <a:gd name="connsiteY58" fmla="*/ 903515 h 1240972"/>
                <a:gd name="connsiteX59" fmla="*/ 492578 w 1719943"/>
                <a:gd name="connsiteY59" fmla="*/ 868136 h 1240972"/>
                <a:gd name="connsiteX60" fmla="*/ 525235 w 1719943"/>
                <a:gd name="connsiteY60" fmla="*/ 889908 h 1240972"/>
                <a:gd name="connsiteX61" fmla="*/ 571500 w 1719943"/>
                <a:gd name="connsiteY61" fmla="*/ 887186 h 1240972"/>
                <a:gd name="connsiteX62" fmla="*/ 555171 w 1719943"/>
                <a:gd name="connsiteY62" fmla="*/ 936172 h 1240972"/>
                <a:gd name="connsiteX63" fmla="*/ 402771 w 1719943"/>
                <a:gd name="connsiteY63" fmla="*/ 993322 h 1240972"/>
                <a:gd name="connsiteX64" fmla="*/ 198664 w 1719943"/>
                <a:gd name="connsiteY64" fmla="*/ 1104900 h 1240972"/>
                <a:gd name="connsiteX65" fmla="*/ 206828 w 1719943"/>
                <a:gd name="connsiteY65" fmla="*/ 1115786 h 1240972"/>
                <a:gd name="connsiteX66" fmla="*/ 465364 w 1719943"/>
                <a:gd name="connsiteY66" fmla="*/ 1031422 h 1240972"/>
                <a:gd name="connsiteX67" fmla="*/ 446314 w 1719943"/>
                <a:gd name="connsiteY67" fmla="*/ 1055915 h 1240972"/>
                <a:gd name="connsiteX68" fmla="*/ 364671 w 1719943"/>
                <a:gd name="connsiteY68" fmla="*/ 1096736 h 1240972"/>
                <a:gd name="connsiteX69" fmla="*/ 332014 w 1719943"/>
                <a:gd name="connsiteY69" fmla="*/ 1134836 h 1240972"/>
                <a:gd name="connsiteX70" fmla="*/ 269421 w 1719943"/>
                <a:gd name="connsiteY70" fmla="*/ 1156608 h 1240972"/>
                <a:gd name="connsiteX71" fmla="*/ 239485 w 1719943"/>
                <a:gd name="connsiteY71" fmla="*/ 1183822 h 1240972"/>
                <a:gd name="connsiteX72" fmla="*/ 225878 w 1719943"/>
                <a:gd name="connsiteY72" fmla="*/ 1240972 h 1240972"/>
                <a:gd name="connsiteX73" fmla="*/ 255814 w 1719943"/>
                <a:gd name="connsiteY73" fmla="*/ 1213758 h 1240972"/>
                <a:gd name="connsiteX0" fmla="*/ 1719943 w 1719943"/>
                <a:gd name="connsiteY0" fmla="*/ 168729 h 1240972"/>
                <a:gd name="connsiteX1" fmla="*/ 1676400 w 1719943"/>
                <a:gd name="connsiteY1" fmla="*/ 149679 h 1240972"/>
                <a:gd name="connsiteX2" fmla="*/ 1627414 w 1719943"/>
                <a:gd name="connsiteY2" fmla="*/ 160565 h 1240972"/>
                <a:gd name="connsiteX3" fmla="*/ 1583871 w 1719943"/>
                <a:gd name="connsiteY3" fmla="*/ 114300 h 1240972"/>
                <a:gd name="connsiteX4" fmla="*/ 1515835 w 1719943"/>
                <a:gd name="connsiteY4" fmla="*/ 160565 h 1240972"/>
                <a:gd name="connsiteX5" fmla="*/ 1420585 w 1719943"/>
                <a:gd name="connsiteY5" fmla="*/ 166008 h 1240972"/>
                <a:gd name="connsiteX6" fmla="*/ 1382485 w 1719943"/>
                <a:gd name="connsiteY6" fmla="*/ 119743 h 1240972"/>
                <a:gd name="connsiteX7" fmla="*/ 1371600 w 1719943"/>
                <a:gd name="connsiteY7" fmla="*/ 119743 h 1240972"/>
                <a:gd name="connsiteX8" fmla="*/ 1306285 w 1719943"/>
                <a:gd name="connsiteY8" fmla="*/ 59872 h 1240972"/>
                <a:gd name="connsiteX9" fmla="*/ 1284514 w 1719943"/>
                <a:gd name="connsiteY9" fmla="*/ 0 h 1240972"/>
                <a:gd name="connsiteX10" fmla="*/ 1238250 w 1719943"/>
                <a:gd name="connsiteY10" fmla="*/ 32658 h 1240972"/>
                <a:gd name="connsiteX11" fmla="*/ 1205593 w 1719943"/>
                <a:gd name="connsiteY11" fmla="*/ 5443 h 1240972"/>
                <a:gd name="connsiteX12" fmla="*/ 1143000 w 1719943"/>
                <a:gd name="connsiteY12" fmla="*/ 32658 h 1240972"/>
                <a:gd name="connsiteX13" fmla="*/ 1107621 w 1719943"/>
                <a:gd name="connsiteY13" fmla="*/ 54429 h 1240972"/>
                <a:gd name="connsiteX14" fmla="*/ 1107621 w 1719943"/>
                <a:gd name="connsiteY14" fmla="*/ 68036 h 1240972"/>
                <a:gd name="connsiteX15" fmla="*/ 1015093 w 1719943"/>
                <a:gd name="connsiteY15" fmla="*/ 111579 h 1240972"/>
                <a:gd name="connsiteX16" fmla="*/ 974271 w 1719943"/>
                <a:gd name="connsiteY16" fmla="*/ 78922 h 1240972"/>
                <a:gd name="connsiteX17" fmla="*/ 928007 w 1719943"/>
                <a:gd name="connsiteY17" fmla="*/ 65315 h 1240972"/>
                <a:gd name="connsiteX18" fmla="*/ 879021 w 1719943"/>
                <a:gd name="connsiteY18" fmla="*/ 43543 h 1240972"/>
                <a:gd name="connsiteX19" fmla="*/ 857250 w 1719943"/>
                <a:gd name="connsiteY19" fmla="*/ 92529 h 1240972"/>
                <a:gd name="connsiteX20" fmla="*/ 805543 w 1719943"/>
                <a:gd name="connsiteY20" fmla="*/ 127908 h 1240972"/>
                <a:gd name="connsiteX21" fmla="*/ 778328 w 1719943"/>
                <a:gd name="connsiteY21" fmla="*/ 176893 h 1240972"/>
                <a:gd name="connsiteX22" fmla="*/ 810985 w 1719943"/>
                <a:gd name="connsiteY22" fmla="*/ 394608 h 1240972"/>
                <a:gd name="connsiteX23" fmla="*/ 840921 w 1719943"/>
                <a:gd name="connsiteY23" fmla="*/ 413658 h 1240972"/>
                <a:gd name="connsiteX24" fmla="*/ 800100 w 1719943"/>
                <a:gd name="connsiteY24" fmla="*/ 443593 h 1240972"/>
                <a:gd name="connsiteX25" fmla="*/ 789214 w 1719943"/>
                <a:gd name="connsiteY25" fmla="*/ 495300 h 1240972"/>
                <a:gd name="connsiteX26" fmla="*/ 851807 w 1719943"/>
                <a:gd name="connsiteY26" fmla="*/ 517072 h 1240972"/>
                <a:gd name="connsiteX27" fmla="*/ 879021 w 1719943"/>
                <a:gd name="connsiteY27" fmla="*/ 517072 h 1240972"/>
                <a:gd name="connsiteX28" fmla="*/ 868135 w 1719943"/>
                <a:gd name="connsiteY28" fmla="*/ 541565 h 1240972"/>
                <a:gd name="connsiteX29" fmla="*/ 813707 w 1719943"/>
                <a:gd name="connsiteY29" fmla="*/ 533400 h 1240972"/>
                <a:gd name="connsiteX30" fmla="*/ 713014 w 1719943"/>
                <a:gd name="connsiteY30" fmla="*/ 609600 h 1240972"/>
                <a:gd name="connsiteX31" fmla="*/ 729343 w 1719943"/>
                <a:gd name="connsiteY31" fmla="*/ 655865 h 1240972"/>
                <a:gd name="connsiteX32" fmla="*/ 631371 w 1719943"/>
                <a:gd name="connsiteY32" fmla="*/ 740229 h 1240972"/>
                <a:gd name="connsiteX33" fmla="*/ 579664 w 1719943"/>
                <a:gd name="connsiteY33" fmla="*/ 737508 h 1240972"/>
                <a:gd name="connsiteX34" fmla="*/ 557893 w 1719943"/>
                <a:gd name="connsiteY34" fmla="*/ 786493 h 1240972"/>
                <a:gd name="connsiteX35" fmla="*/ 405493 w 1719943"/>
                <a:gd name="connsiteY35" fmla="*/ 794658 h 1240972"/>
                <a:gd name="connsiteX36" fmla="*/ 364671 w 1719943"/>
                <a:gd name="connsiteY36" fmla="*/ 835479 h 1240972"/>
                <a:gd name="connsiteX37" fmla="*/ 315685 w 1719943"/>
                <a:gd name="connsiteY37" fmla="*/ 854529 h 1240972"/>
                <a:gd name="connsiteX38" fmla="*/ 231321 w 1719943"/>
                <a:gd name="connsiteY38" fmla="*/ 906236 h 1240972"/>
                <a:gd name="connsiteX39" fmla="*/ 187778 w 1719943"/>
                <a:gd name="connsiteY39" fmla="*/ 819150 h 1240972"/>
                <a:gd name="connsiteX40" fmla="*/ 136071 w 1719943"/>
                <a:gd name="connsiteY40" fmla="*/ 827315 h 1240972"/>
                <a:gd name="connsiteX41" fmla="*/ 84364 w 1719943"/>
                <a:gd name="connsiteY41" fmla="*/ 862693 h 1240972"/>
                <a:gd name="connsiteX42" fmla="*/ 122464 w 1719943"/>
                <a:gd name="connsiteY42" fmla="*/ 879022 h 1240972"/>
                <a:gd name="connsiteX43" fmla="*/ 97971 w 1719943"/>
                <a:gd name="connsiteY43" fmla="*/ 908958 h 1240972"/>
                <a:gd name="connsiteX44" fmla="*/ 68035 w 1719943"/>
                <a:gd name="connsiteY44" fmla="*/ 919843 h 1240972"/>
                <a:gd name="connsiteX45" fmla="*/ 2721 w 1719943"/>
                <a:gd name="connsiteY45" fmla="*/ 919843 h 1240972"/>
                <a:gd name="connsiteX46" fmla="*/ 0 w 1719943"/>
                <a:gd name="connsiteY46" fmla="*/ 928008 h 1240972"/>
                <a:gd name="connsiteX47" fmla="*/ 21771 w 1719943"/>
                <a:gd name="connsiteY47" fmla="*/ 949779 h 1240972"/>
                <a:gd name="connsiteX48" fmla="*/ 19050 w 1719943"/>
                <a:gd name="connsiteY48" fmla="*/ 979715 h 1240972"/>
                <a:gd name="connsiteX49" fmla="*/ 29935 w 1719943"/>
                <a:gd name="connsiteY49" fmla="*/ 1036865 h 1240972"/>
                <a:gd name="connsiteX50" fmla="*/ 97971 w 1719943"/>
                <a:gd name="connsiteY50" fmla="*/ 1009650 h 1240972"/>
                <a:gd name="connsiteX51" fmla="*/ 122464 w 1719943"/>
                <a:gd name="connsiteY51" fmla="*/ 1015093 h 1240972"/>
                <a:gd name="connsiteX52" fmla="*/ 136071 w 1719943"/>
                <a:gd name="connsiteY52" fmla="*/ 979715 h 1240972"/>
                <a:gd name="connsiteX53" fmla="*/ 149678 w 1719943"/>
                <a:gd name="connsiteY53" fmla="*/ 957943 h 1240972"/>
                <a:gd name="connsiteX54" fmla="*/ 293914 w 1719943"/>
                <a:gd name="connsiteY54" fmla="*/ 949779 h 1240972"/>
                <a:gd name="connsiteX55" fmla="*/ 315685 w 1719943"/>
                <a:gd name="connsiteY55" fmla="*/ 930729 h 1240972"/>
                <a:gd name="connsiteX56" fmla="*/ 351064 w 1719943"/>
                <a:gd name="connsiteY56" fmla="*/ 938893 h 1240972"/>
                <a:gd name="connsiteX57" fmla="*/ 405493 w 1719943"/>
                <a:gd name="connsiteY57" fmla="*/ 938893 h 1240972"/>
                <a:gd name="connsiteX58" fmla="*/ 473528 w 1719943"/>
                <a:gd name="connsiteY58" fmla="*/ 903515 h 1240972"/>
                <a:gd name="connsiteX59" fmla="*/ 492578 w 1719943"/>
                <a:gd name="connsiteY59" fmla="*/ 868136 h 1240972"/>
                <a:gd name="connsiteX60" fmla="*/ 525235 w 1719943"/>
                <a:gd name="connsiteY60" fmla="*/ 889908 h 1240972"/>
                <a:gd name="connsiteX61" fmla="*/ 571500 w 1719943"/>
                <a:gd name="connsiteY61" fmla="*/ 887186 h 1240972"/>
                <a:gd name="connsiteX62" fmla="*/ 555171 w 1719943"/>
                <a:gd name="connsiteY62" fmla="*/ 936172 h 1240972"/>
                <a:gd name="connsiteX63" fmla="*/ 402771 w 1719943"/>
                <a:gd name="connsiteY63" fmla="*/ 993322 h 1240972"/>
                <a:gd name="connsiteX64" fmla="*/ 198664 w 1719943"/>
                <a:gd name="connsiteY64" fmla="*/ 1104900 h 1240972"/>
                <a:gd name="connsiteX65" fmla="*/ 206828 w 1719943"/>
                <a:gd name="connsiteY65" fmla="*/ 1115786 h 1240972"/>
                <a:gd name="connsiteX66" fmla="*/ 465364 w 1719943"/>
                <a:gd name="connsiteY66" fmla="*/ 1031422 h 1240972"/>
                <a:gd name="connsiteX67" fmla="*/ 446314 w 1719943"/>
                <a:gd name="connsiteY67" fmla="*/ 1055915 h 1240972"/>
                <a:gd name="connsiteX68" fmla="*/ 364671 w 1719943"/>
                <a:gd name="connsiteY68" fmla="*/ 1096736 h 1240972"/>
                <a:gd name="connsiteX69" fmla="*/ 332014 w 1719943"/>
                <a:gd name="connsiteY69" fmla="*/ 1134836 h 1240972"/>
                <a:gd name="connsiteX70" fmla="*/ 269421 w 1719943"/>
                <a:gd name="connsiteY70" fmla="*/ 1156608 h 1240972"/>
                <a:gd name="connsiteX71" fmla="*/ 239485 w 1719943"/>
                <a:gd name="connsiteY71" fmla="*/ 1183822 h 1240972"/>
                <a:gd name="connsiteX72" fmla="*/ 225878 w 1719943"/>
                <a:gd name="connsiteY72" fmla="*/ 1240972 h 1240972"/>
                <a:gd name="connsiteX73" fmla="*/ 255814 w 1719943"/>
                <a:gd name="connsiteY73" fmla="*/ 1213758 h 1240972"/>
                <a:gd name="connsiteX74" fmla="*/ 247650 w 1719943"/>
                <a:gd name="connsiteY74" fmla="*/ 1221922 h 1240972"/>
                <a:gd name="connsiteX0" fmla="*/ 1719943 w 1719943"/>
                <a:gd name="connsiteY0" fmla="*/ 168729 h 1246415"/>
                <a:gd name="connsiteX1" fmla="*/ 1676400 w 1719943"/>
                <a:gd name="connsiteY1" fmla="*/ 149679 h 1246415"/>
                <a:gd name="connsiteX2" fmla="*/ 1627414 w 1719943"/>
                <a:gd name="connsiteY2" fmla="*/ 160565 h 1246415"/>
                <a:gd name="connsiteX3" fmla="*/ 1583871 w 1719943"/>
                <a:gd name="connsiteY3" fmla="*/ 114300 h 1246415"/>
                <a:gd name="connsiteX4" fmla="*/ 1515835 w 1719943"/>
                <a:gd name="connsiteY4" fmla="*/ 160565 h 1246415"/>
                <a:gd name="connsiteX5" fmla="*/ 1420585 w 1719943"/>
                <a:gd name="connsiteY5" fmla="*/ 166008 h 1246415"/>
                <a:gd name="connsiteX6" fmla="*/ 1382485 w 1719943"/>
                <a:gd name="connsiteY6" fmla="*/ 119743 h 1246415"/>
                <a:gd name="connsiteX7" fmla="*/ 1371600 w 1719943"/>
                <a:gd name="connsiteY7" fmla="*/ 119743 h 1246415"/>
                <a:gd name="connsiteX8" fmla="*/ 1306285 w 1719943"/>
                <a:gd name="connsiteY8" fmla="*/ 59872 h 1246415"/>
                <a:gd name="connsiteX9" fmla="*/ 1284514 w 1719943"/>
                <a:gd name="connsiteY9" fmla="*/ 0 h 1246415"/>
                <a:gd name="connsiteX10" fmla="*/ 1238250 w 1719943"/>
                <a:gd name="connsiteY10" fmla="*/ 32658 h 1246415"/>
                <a:gd name="connsiteX11" fmla="*/ 1205593 w 1719943"/>
                <a:gd name="connsiteY11" fmla="*/ 5443 h 1246415"/>
                <a:gd name="connsiteX12" fmla="*/ 1143000 w 1719943"/>
                <a:gd name="connsiteY12" fmla="*/ 32658 h 1246415"/>
                <a:gd name="connsiteX13" fmla="*/ 1107621 w 1719943"/>
                <a:gd name="connsiteY13" fmla="*/ 54429 h 1246415"/>
                <a:gd name="connsiteX14" fmla="*/ 1107621 w 1719943"/>
                <a:gd name="connsiteY14" fmla="*/ 68036 h 1246415"/>
                <a:gd name="connsiteX15" fmla="*/ 1015093 w 1719943"/>
                <a:gd name="connsiteY15" fmla="*/ 111579 h 1246415"/>
                <a:gd name="connsiteX16" fmla="*/ 974271 w 1719943"/>
                <a:gd name="connsiteY16" fmla="*/ 78922 h 1246415"/>
                <a:gd name="connsiteX17" fmla="*/ 928007 w 1719943"/>
                <a:gd name="connsiteY17" fmla="*/ 65315 h 1246415"/>
                <a:gd name="connsiteX18" fmla="*/ 879021 w 1719943"/>
                <a:gd name="connsiteY18" fmla="*/ 43543 h 1246415"/>
                <a:gd name="connsiteX19" fmla="*/ 857250 w 1719943"/>
                <a:gd name="connsiteY19" fmla="*/ 92529 h 1246415"/>
                <a:gd name="connsiteX20" fmla="*/ 805543 w 1719943"/>
                <a:gd name="connsiteY20" fmla="*/ 127908 h 1246415"/>
                <a:gd name="connsiteX21" fmla="*/ 778328 w 1719943"/>
                <a:gd name="connsiteY21" fmla="*/ 176893 h 1246415"/>
                <a:gd name="connsiteX22" fmla="*/ 810985 w 1719943"/>
                <a:gd name="connsiteY22" fmla="*/ 394608 h 1246415"/>
                <a:gd name="connsiteX23" fmla="*/ 840921 w 1719943"/>
                <a:gd name="connsiteY23" fmla="*/ 413658 h 1246415"/>
                <a:gd name="connsiteX24" fmla="*/ 800100 w 1719943"/>
                <a:gd name="connsiteY24" fmla="*/ 443593 h 1246415"/>
                <a:gd name="connsiteX25" fmla="*/ 789214 w 1719943"/>
                <a:gd name="connsiteY25" fmla="*/ 495300 h 1246415"/>
                <a:gd name="connsiteX26" fmla="*/ 851807 w 1719943"/>
                <a:gd name="connsiteY26" fmla="*/ 517072 h 1246415"/>
                <a:gd name="connsiteX27" fmla="*/ 879021 w 1719943"/>
                <a:gd name="connsiteY27" fmla="*/ 517072 h 1246415"/>
                <a:gd name="connsiteX28" fmla="*/ 868135 w 1719943"/>
                <a:gd name="connsiteY28" fmla="*/ 541565 h 1246415"/>
                <a:gd name="connsiteX29" fmla="*/ 813707 w 1719943"/>
                <a:gd name="connsiteY29" fmla="*/ 533400 h 1246415"/>
                <a:gd name="connsiteX30" fmla="*/ 713014 w 1719943"/>
                <a:gd name="connsiteY30" fmla="*/ 609600 h 1246415"/>
                <a:gd name="connsiteX31" fmla="*/ 729343 w 1719943"/>
                <a:gd name="connsiteY31" fmla="*/ 655865 h 1246415"/>
                <a:gd name="connsiteX32" fmla="*/ 631371 w 1719943"/>
                <a:gd name="connsiteY32" fmla="*/ 740229 h 1246415"/>
                <a:gd name="connsiteX33" fmla="*/ 579664 w 1719943"/>
                <a:gd name="connsiteY33" fmla="*/ 737508 h 1246415"/>
                <a:gd name="connsiteX34" fmla="*/ 557893 w 1719943"/>
                <a:gd name="connsiteY34" fmla="*/ 786493 h 1246415"/>
                <a:gd name="connsiteX35" fmla="*/ 405493 w 1719943"/>
                <a:gd name="connsiteY35" fmla="*/ 794658 h 1246415"/>
                <a:gd name="connsiteX36" fmla="*/ 364671 w 1719943"/>
                <a:gd name="connsiteY36" fmla="*/ 835479 h 1246415"/>
                <a:gd name="connsiteX37" fmla="*/ 315685 w 1719943"/>
                <a:gd name="connsiteY37" fmla="*/ 854529 h 1246415"/>
                <a:gd name="connsiteX38" fmla="*/ 231321 w 1719943"/>
                <a:gd name="connsiteY38" fmla="*/ 906236 h 1246415"/>
                <a:gd name="connsiteX39" fmla="*/ 187778 w 1719943"/>
                <a:gd name="connsiteY39" fmla="*/ 819150 h 1246415"/>
                <a:gd name="connsiteX40" fmla="*/ 136071 w 1719943"/>
                <a:gd name="connsiteY40" fmla="*/ 827315 h 1246415"/>
                <a:gd name="connsiteX41" fmla="*/ 84364 w 1719943"/>
                <a:gd name="connsiteY41" fmla="*/ 862693 h 1246415"/>
                <a:gd name="connsiteX42" fmla="*/ 122464 w 1719943"/>
                <a:gd name="connsiteY42" fmla="*/ 879022 h 1246415"/>
                <a:gd name="connsiteX43" fmla="*/ 97971 w 1719943"/>
                <a:gd name="connsiteY43" fmla="*/ 908958 h 1246415"/>
                <a:gd name="connsiteX44" fmla="*/ 68035 w 1719943"/>
                <a:gd name="connsiteY44" fmla="*/ 919843 h 1246415"/>
                <a:gd name="connsiteX45" fmla="*/ 2721 w 1719943"/>
                <a:gd name="connsiteY45" fmla="*/ 919843 h 1246415"/>
                <a:gd name="connsiteX46" fmla="*/ 0 w 1719943"/>
                <a:gd name="connsiteY46" fmla="*/ 928008 h 1246415"/>
                <a:gd name="connsiteX47" fmla="*/ 21771 w 1719943"/>
                <a:gd name="connsiteY47" fmla="*/ 949779 h 1246415"/>
                <a:gd name="connsiteX48" fmla="*/ 19050 w 1719943"/>
                <a:gd name="connsiteY48" fmla="*/ 979715 h 1246415"/>
                <a:gd name="connsiteX49" fmla="*/ 29935 w 1719943"/>
                <a:gd name="connsiteY49" fmla="*/ 1036865 h 1246415"/>
                <a:gd name="connsiteX50" fmla="*/ 97971 w 1719943"/>
                <a:gd name="connsiteY50" fmla="*/ 1009650 h 1246415"/>
                <a:gd name="connsiteX51" fmla="*/ 122464 w 1719943"/>
                <a:gd name="connsiteY51" fmla="*/ 1015093 h 1246415"/>
                <a:gd name="connsiteX52" fmla="*/ 136071 w 1719943"/>
                <a:gd name="connsiteY52" fmla="*/ 979715 h 1246415"/>
                <a:gd name="connsiteX53" fmla="*/ 149678 w 1719943"/>
                <a:gd name="connsiteY53" fmla="*/ 957943 h 1246415"/>
                <a:gd name="connsiteX54" fmla="*/ 293914 w 1719943"/>
                <a:gd name="connsiteY54" fmla="*/ 949779 h 1246415"/>
                <a:gd name="connsiteX55" fmla="*/ 315685 w 1719943"/>
                <a:gd name="connsiteY55" fmla="*/ 930729 h 1246415"/>
                <a:gd name="connsiteX56" fmla="*/ 351064 w 1719943"/>
                <a:gd name="connsiteY56" fmla="*/ 938893 h 1246415"/>
                <a:gd name="connsiteX57" fmla="*/ 405493 w 1719943"/>
                <a:gd name="connsiteY57" fmla="*/ 938893 h 1246415"/>
                <a:gd name="connsiteX58" fmla="*/ 473528 w 1719943"/>
                <a:gd name="connsiteY58" fmla="*/ 903515 h 1246415"/>
                <a:gd name="connsiteX59" fmla="*/ 492578 w 1719943"/>
                <a:gd name="connsiteY59" fmla="*/ 868136 h 1246415"/>
                <a:gd name="connsiteX60" fmla="*/ 525235 w 1719943"/>
                <a:gd name="connsiteY60" fmla="*/ 889908 h 1246415"/>
                <a:gd name="connsiteX61" fmla="*/ 571500 w 1719943"/>
                <a:gd name="connsiteY61" fmla="*/ 887186 h 1246415"/>
                <a:gd name="connsiteX62" fmla="*/ 555171 w 1719943"/>
                <a:gd name="connsiteY62" fmla="*/ 936172 h 1246415"/>
                <a:gd name="connsiteX63" fmla="*/ 402771 w 1719943"/>
                <a:gd name="connsiteY63" fmla="*/ 993322 h 1246415"/>
                <a:gd name="connsiteX64" fmla="*/ 198664 w 1719943"/>
                <a:gd name="connsiteY64" fmla="*/ 1104900 h 1246415"/>
                <a:gd name="connsiteX65" fmla="*/ 206828 w 1719943"/>
                <a:gd name="connsiteY65" fmla="*/ 1115786 h 1246415"/>
                <a:gd name="connsiteX66" fmla="*/ 465364 w 1719943"/>
                <a:gd name="connsiteY66" fmla="*/ 1031422 h 1246415"/>
                <a:gd name="connsiteX67" fmla="*/ 446314 w 1719943"/>
                <a:gd name="connsiteY67" fmla="*/ 1055915 h 1246415"/>
                <a:gd name="connsiteX68" fmla="*/ 364671 w 1719943"/>
                <a:gd name="connsiteY68" fmla="*/ 1096736 h 1246415"/>
                <a:gd name="connsiteX69" fmla="*/ 332014 w 1719943"/>
                <a:gd name="connsiteY69" fmla="*/ 1134836 h 1246415"/>
                <a:gd name="connsiteX70" fmla="*/ 269421 w 1719943"/>
                <a:gd name="connsiteY70" fmla="*/ 1156608 h 1246415"/>
                <a:gd name="connsiteX71" fmla="*/ 239485 w 1719943"/>
                <a:gd name="connsiteY71" fmla="*/ 1183822 h 1246415"/>
                <a:gd name="connsiteX72" fmla="*/ 225878 w 1719943"/>
                <a:gd name="connsiteY72" fmla="*/ 1240972 h 1246415"/>
                <a:gd name="connsiteX73" fmla="*/ 255814 w 1719943"/>
                <a:gd name="connsiteY73" fmla="*/ 1213758 h 1246415"/>
                <a:gd name="connsiteX74" fmla="*/ 255814 w 1719943"/>
                <a:gd name="connsiteY74" fmla="*/ 1246415 h 1246415"/>
                <a:gd name="connsiteX0" fmla="*/ 1719943 w 1719943"/>
                <a:gd name="connsiteY0" fmla="*/ 168729 h 1246415"/>
                <a:gd name="connsiteX1" fmla="*/ 1676400 w 1719943"/>
                <a:gd name="connsiteY1" fmla="*/ 149679 h 1246415"/>
                <a:gd name="connsiteX2" fmla="*/ 1627414 w 1719943"/>
                <a:gd name="connsiteY2" fmla="*/ 160565 h 1246415"/>
                <a:gd name="connsiteX3" fmla="*/ 1583871 w 1719943"/>
                <a:gd name="connsiteY3" fmla="*/ 114300 h 1246415"/>
                <a:gd name="connsiteX4" fmla="*/ 1515835 w 1719943"/>
                <a:gd name="connsiteY4" fmla="*/ 160565 h 1246415"/>
                <a:gd name="connsiteX5" fmla="*/ 1420585 w 1719943"/>
                <a:gd name="connsiteY5" fmla="*/ 166008 h 1246415"/>
                <a:gd name="connsiteX6" fmla="*/ 1382485 w 1719943"/>
                <a:gd name="connsiteY6" fmla="*/ 119743 h 1246415"/>
                <a:gd name="connsiteX7" fmla="*/ 1371600 w 1719943"/>
                <a:gd name="connsiteY7" fmla="*/ 119743 h 1246415"/>
                <a:gd name="connsiteX8" fmla="*/ 1306285 w 1719943"/>
                <a:gd name="connsiteY8" fmla="*/ 59872 h 1246415"/>
                <a:gd name="connsiteX9" fmla="*/ 1284514 w 1719943"/>
                <a:gd name="connsiteY9" fmla="*/ 0 h 1246415"/>
                <a:gd name="connsiteX10" fmla="*/ 1238250 w 1719943"/>
                <a:gd name="connsiteY10" fmla="*/ 32658 h 1246415"/>
                <a:gd name="connsiteX11" fmla="*/ 1205593 w 1719943"/>
                <a:gd name="connsiteY11" fmla="*/ 5443 h 1246415"/>
                <a:gd name="connsiteX12" fmla="*/ 1143000 w 1719943"/>
                <a:gd name="connsiteY12" fmla="*/ 32658 h 1246415"/>
                <a:gd name="connsiteX13" fmla="*/ 1107621 w 1719943"/>
                <a:gd name="connsiteY13" fmla="*/ 54429 h 1246415"/>
                <a:gd name="connsiteX14" fmla="*/ 1107621 w 1719943"/>
                <a:gd name="connsiteY14" fmla="*/ 68036 h 1246415"/>
                <a:gd name="connsiteX15" fmla="*/ 1015093 w 1719943"/>
                <a:gd name="connsiteY15" fmla="*/ 111579 h 1246415"/>
                <a:gd name="connsiteX16" fmla="*/ 974271 w 1719943"/>
                <a:gd name="connsiteY16" fmla="*/ 78922 h 1246415"/>
                <a:gd name="connsiteX17" fmla="*/ 928007 w 1719943"/>
                <a:gd name="connsiteY17" fmla="*/ 65315 h 1246415"/>
                <a:gd name="connsiteX18" fmla="*/ 879021 w 1719943"/>
                <a:gd name="connsiteY18" fmla="*/ 43543 h 1246415"/>
                <a:gd name="connsiteX19" fmla="*/ 857250 w 1719943"/>
                <a:gd name="connsiteY19" fmla="*/ 92529 h 1246415"/>
                <a:gd name="connsiteX20" fmla="*/ 805543 w 1719943"/>
                <a:gd name="connsiteY20" fmla="*/ 127908 h 1246415"/>
                <a:gd name="connsiteX21" fmla="*/ 778328 w 1719943"/>
                <a:gd name="connsiteY21" fmla="*/ 176893 h 1246415"/>
                <a:gd name="connsiteX22" fmla="*/ 810985 w 1719943"/>
                <a:gd name="connsiteY22" fmla="*/ 394608 h 1246415"/>
                <a:gd name="connsiteX23" fmla="*/ 840921 w 1719943"/>
                <a:gd name="connsiteY23" fmla="*/ 413658 h 1246415"/>
                <a:gd name="connsiteX24" fmla="*/ 800100 w 1719943"/>
                <a:gd name="connsiteY24" fmla="*/ 443593 h 1246415"/>
                <a:gd name="connsiteX25" fmla="*/ 789214 w 1719943"/>
                <a:gd name="connsiteY25" fmla="*/ 495300 h 1246415"/>
                <a:gd name="connsiteX26" fmla="*/ 851807 w 1719943"/>
                <a:gd name="connsiteY26" fmla="*/ 517072 h 1246415"/>
                <a:gd name="connsiteX27" fmla="*/ 879021 w 1719943"/>
                <a:gd name="connsiteY27" fmla="*/ 517072 h 1246415"/>
                <a:gd name="connsiteX28" fmla="*/ 868135 w 1719943"/>
                <a:gd name="connsiteY28" fmla="*/ 541565 h 1246415"/>
                <a:gd name="connsiteX29" fmla="*/ 813707 w 1719943"/>
                <a:gd name="connsiteY29" fmla="*/ 533400 h 1246415"/>
                <a:gd name="connsiteX30" fmla="*/ 713014 w 1719943"/>
                <a:gd name="connsiteY30" fmla="*/ 609600 h 1246415"/>
                <a:gd name="connsiteX31" fmla="*/ 729343 w 1719943"/>
                <a:gd name="connsiteY31" fmla="*/ 655865 h 1246415"/>
                <a:gd name="connsiteX32" fmla="*/ 631371 w 1719943"/>
                <a:gd name="connsiteY32" fmla="*/ 740229 h 1246415"/>
                <a:gd name="connsiteX33" fmla="*/ 579664 w 1719943"/>
                <a:gd name="connsiteY33" fmla="*/ 737508 h 1246415"/>
                <a:gd name="connsiteX34" fmla="*/ 557893 w 1719943"/>
                <a:gd name="connsiteY34" fmla="*/ 786493 h 1246415"/>
                <a:gd name="connsiteX35" fmla="*/ 405493 w 1719943"/>
                <a:gd name="connsiteY35" fmla="*/ 794658 h 1246415"/>
                <a:gd name="connsiteX36" fmla="*/ 364671 w 1719943"/>
                <a:gd name="connsiteY36" fmla="*/ 835479 h 1246415"/>
                <a:gd name="connsiteX37" fmla="*/ 315685 w 1719943"/>
                <a:gd name="connsiteY37" fmla="*/ 854529 h 1246415"/>
                <a:gd name="connsiteX38" fmla="*/ 231321 w 1719943"/>
                <a:gd name="connsiteY38" fmla="*/ 906236 h 1246415"/>
                <a:gd name="connsiteX39" fmla="*/ 187778 w 1719943"/>
                <a:gd name="connsiteY39" fmla="*/ 819150 h 1246415"/>
                <a:gd name="connsiteX40" fmla="*/ 136071 w 1719943"/>
                <a:gd name="connsiteY40" fmla="*/ 827315 h 1246415"/>
                <a:gd name="connsiteX41" fmla="*/ 84364 w 1719943"/>
                <a:gd name="connsiteY41" fmla="*/ 862693 h 1246415"/>
                <a:gd name="connsiteX42" fmla="*/ 122464 w 1719943"/>
                <a:gd name="connsiteY42" fmla="*/ 879022 h 1246415"/>
                <a:gd name="connsiteX43" fmla="*/ 97971 w 1719943"/>
                <a:gd name="connsiteY43" fmla="*/ 908958 h 1246415"/>
                <a:gd name="connsiteX44" fmla="*/ 68035 w 1719943"/>
                <a:gd name="connsiteY44" fmla="*/ 919843 h 1246415"/>
                <a:gd name="connsiteX45" fmla="*/ 2721 w 1719943"/>
                <a:gd name="connsiteY45" fmla="*/ 919843 h 1246415"/>
                <a:gd name="connsiteX46" fmla="*/ 0 w 1719943"/>
                <a:gd name="connsiteY46" fmla="*/ 928008 h 1246415"/>
                <a:gd name="connsiteX47" fmla="*/ 21771 w 1719943"/>
                <a:gd name="connsiteY47" fmla="*/ 949779 h 1246415"/>
                <a:gd name="connsiteX48" fmla="*/ 19050 w 1719943"/>
                <a:gd name="connsiteY48" fmla="*/ 979715 h 1246415"/>
                <a:gd name="connsiteX49" fmla="*/ 29935 w 1719943"/>
                <a:gd name="connsiteY49" fmla="*/ 1036865 h 1246415"/>
                <a:gd name="connsiteX50" fmla="*/ 97971 w 1719943"/>
                <a:gd name="connsiteY50" fmla="*/ 1009650 h 1246415"/>
                <a:gd name="connsiteX51" fmla="*/ 122464 w 1719943"/>
                <a:gd name="connsiteY51" fmla="*/ 1015093 h 1246415"/>
                <a:gd name="connsiteX52" fmla="*/ 136071 w 1719943"/>
                <a:gd name="connsiteY52" fmla="*/ 979715 h 1246415"/>
                <a:gd name="connsiteX53" fmla="*/ 149678 w 1719943"/>
                <a:gd name="connsiteY53" fmla="*/ 957943 h 1246415"/>
                <a:gd name="connsiteX54" fmla="*/ 293914 w 1719943"/>
                <a:gd name="connsiteY54" fmla="*/ 949779 h 1246415"/>
                <a:gd name="connsiteX55" fmla="*/ 315685 w 1719943"/>
                <a:gd name="connsiteY55" fmla="*/ 930729 h 1246415"/>
                <a:gd name="connsiteX56" fmla="*/ 351064 w 1719943"/>
                <a:gd name="connsiteY56" fmla="*/ 938893 h 1246415"/>
                <a:gd name="connsiteX57" fmla="*/ 405493 w 1719943"/>
                <a:gd name="connsiteY57" fmla="*/ 938893 h 1246415"/>
                <a:gd name="connsiteX58" fmla="*/ 473528 w 1719943"/>
                <a:gd name="connsiteY58" fmla="*/ 903515 h 1246415"/>
                <a:gd name="connsiteX59" fmla="*/ 492578 w 1719943"/>
                <a:gd name="connsiteY59" fmla="*/ 868136 h 1246415"/>
                <a:gd name="connsiteX60" fmla="*/ 525235 w 1719943"/>
                <a:gd name="connsiteY60" fmla="*/ 889908 h 1246415"/>
                <a:gd name="connsiteX61" fmla="*/ 571500 w 1719943"/>
                <a:gd name="connsiteY61" fmla="*/ 887186 h 1246415"/>
                <a:gd name="connsiteX62" fmla="*/ 555171 w 1719943"/>
                <a:gd name="connsiteY62" fmla="*/ 936172 h 1246415"/>
                <a:gd name="connsiteX63" fmla="*/ 402771 w 1719943"/>
                <a:gd name="connsiteY63" fmla="*/ 993322 h 1246415"/>
                <a:gd name="connsiteX64" fmla="*/ 198664 w 1719943"/>
                <a:gd name="connsiteY64" fmla="*/ 1104900 h 1246415"/>
                <a:gd name="connsiteX65" fmla="*/ 206828 w 1719943"/>
                <a:gd name="connsiteY65" fmla="*/ 1115786 h 1246415"/>
                <a:gd name="connsiteX66" fmla="*/ 465364 w 1719943"/>
                <a:gd name="connsiteY66" fmla="*/ 1031422 h 1246415"/>
                <a:gd name="connsiteX67" fmla="*/ 446314 w 1719943"/>
                <a:gd name="connsiteY67" fmla="*/ 1055915 h 1246415"/>
                <a:gd name="connsiteX68" fmla="*/ 364671 w 1719943"/>
                <a:gd name="connsiteY68" fmla="*/ 1096736 h 1246415"/>
                <a:gd name="connsiteX69" fmla="*/ 332014 w 1719943"/>
                <a:gd name="connsiteY69" fmla="*/ 1134836 h 1246415"/>
                <a:gd name="connsiteX70" fmla="*/ 269421 w 1719943"/>
                <a:gd name="connsiteY70" fmla="*/ 1156608 h 1246415"/>
                <a:gd name="connsiteX71" fmla="*/ 239485 w 1719943"/>
                <a:gd name="connsiteY71" fmla="*/ 1183822 h 1246415"/>
                <a:gd name="connsiteX72" fmla="*/ 225878 w 1719943"/>
                <a:gd name="connsiteY72" fmla="*/ 1240972 h 1246415"/>
                <a:gd name="connsiteX73" fmla="*/ 255814 w 1719943"/>
                <a:gd name="connsiteY73" fmla="*/ 1213758 h 1246415"/>
                <a:gd name="connsiteX74" fmla="*/ 255814 w 1719943"/>
                <a:gd name="connsiteY74" fmla="*/ 1246415 h 1246415"/>
                <a:gd name="connsiteX0" fmla="*/ 1719943 w 1719943"/>
                <a:gd name="connsiteY0" fmla="*/ 168729 h 1254579"/>
                <a:gd name="connsiteX1" fmla="*/ 1676400 w 1719943"/>
                <a:gd name="connsiteY1" fmla="*/ 149679 h 1254579"/>
                <a:gd name="connsiteX2" fmla="*/ 1627414 w 1719943"/>
                <a:gd name="connsiteY2" fmla="*/ 160565 h 1254579"/>
                <a:gd name="connsiteX3" fmla="*/ 1583871 w 1719943"/>
                <a:gd name="connsiteY3" fmla="*/ 114300 h 1254579"/>
                <a:gd name="connsiteX4" fmla="*/ 1515835 w 1719943"/>
                <a:gd name="connsiteY4" fmla="*/ 160565 h 1254579"/>
                <a:gd name="connsiteX5" fmla="*/ 1420585 w 1719943"/>
                <a:gd name="connsiteY5" fmla="*/ 166008 h 1254579"/>
                <a:gd name="connsiteX6" fmla="*/ 1382485 w 1719943"/>
                <a:gd name="connsiteY6" fmla="*/ 119743 h 1254579"/>
                <a:gd name="connsiteX7" fmla="*/ 1371600 w 1719943"/>
                <a:gd name="connsiteY7" fmla="*/ 119743 h 1254579"/>
                <a:gd name="connsiteX8" fmla="*/ 1306285 w 1719943"/>
                <a:gd name="connsiteY8" fmla="*/ 59872 h 1254579"/>
                <a:gd name="connsiteX9" fmla="*/ 1284514 w 1719943"/>
                <a:gd name="connsiteY9" fmla="*/ 0 h 1254579"/>
                <a:gd name="connsiteX10" fmla="*/ 1238250 w 1719943"/>
                <a:gd name="connsiteY10" fmla="*/ 32658 h 1254579"/>
                <a:gd name="connsiteX11" fmla="*/ 1205593 w 1719943"/>
                <a:gd name="connsiteY11" fmla="*/ 5443 h 1254579"/>
                <a:gd name="connsiteX12" fmla="*/ 1143000 w 1719943"/>
                <a:gd name="connsiteY12" fmla="*/ 32658 h 1254579"/>
                <a:gd name="connsiteX13" fmla="*/ 1107621 w 1719943"/>
                <a:gd name="connsiteY13" fmla="*/ 54429 h 1254579"/>
                <a:gd name="connsiteX14" fmla="*/ 1107621 w 1719943"/>
                <a:gd name="connsiteY14" fmla="*/ 68036 h 1254579"/>
                <a:gd name="connsiteX15" fmla="*/ 1015093 w 1719943"/>
                <a:gd name="connsiteY15" fmla="*/ 111579 h 1254579"/>
                <a:gd name="connsiteX16" fmla="*/ 974271 w 1719943"/>
                <a:gd name="connsiteY16" fmla="*/ 78922 h 1254579"/>
                <a:gd name="connsiteX17" fmla="*/ 928007 w 1719943"/>
                <a:gd name="connsiteY17" fmla="*/ 65315 h 1254579"/>
                <a:gd name="connsiteX18" fmla="*/ 879021 w 1719943"/>
                <a:gd name="connsiteY18" fmla="*/ 43543 h 1254579"/>
                <a:gd name="connsiteX19" fmla="*/ 857250 w 1719943"/>
                <a:gd name="connsiteY19" fmla="*/ 92529 h 1254579"/>
                <a:gd name="connsiteX20" fmla="*/ 805543 w 1719943"/>
                <a:gd name="connsiteY20" fmla="*/ 127908 h 1254579"/>
                <a:gd name="connsiteX21" fmla="*/ 778328 w 1719943"/>
                <a:gd name="connsiteY21" fmla="*/ 176893 h 1254579"/>
                <a:gd name="connsiteX22" fmla="*/ 810985 w 1719943"/>
                <a:gd name="connsiteY22" fmla="*/ 394608 h 1254579"/>
                <a:gd name="connsiteX23" fmla="*/ 840921 w 1719943"/>
                <a:gd name="connsiteY23" fmla="*/ 413658 h 1254579"/>
                <a:gd name="connsiteX24" fmla="*/ 800100 w 1719943"/>
                <a:gd name="connsiteY24" fmla="*/ 443593 h 1254579"/>
                <a:gd name="connsiteX25" fmla="*/ 789214 w 1719943"/>
                <a:gd name="connsiteY25" fmla="*/ 495300 h 1254579"/>
                <a:gd name="connsiteX26" fmla="*/ 851807 w 1719943"/>
                <a:gd name="connsiteY26" fmla="*/ 517072 h 1254579"/>
                <a:gd name="connsiteX27" fmla="*/ 879021 w 1719943"/>
                <a:gd name="connsiteY27" fmla="*/ 517072 h 1254579"/>
                <a:gd name="connsiteX28" fmla="*/ 868135 w 1719943"/>
                <a:gd name="connsiteY28" fmla="*/ 541565 h 1254579"/>
                <a:gd name="connsiteX29" fmla="*/ 813707 w 1719943"/>
                <a:gd name="connsiteY29" fmla="*/ 533400 h 1254579"/>
                <a:gd name="connsiteX30" fmla="*/ 713014 w 1719943"/>
                <a:gd name="connsiteY30" fmla="*/ 609600 h 1254579"/>
                <a:gd name="connsiteX31" fmla="*/ 729343 w 1719943"/>
                <a:gd name="connsiteY31" fmla="*/ 655865 h 1254579"/>
                <a:gd name="connsiteX32" fmla="*/ 631371 w 1719943"/>
                <a:gd name="connsiteY32" fmla="*/ 740229 h 1254579"/>
                <a:gd name="connsiteX33" fmla="*/ 579664 w 1719943"/>
                <a:gd name="connsiteY33" fmla="*/ 737508 h 1254579"/>
                <a:gd name="connsiteX34" fmla="*/ 557893 w 1719943"/>
                <a:gd name="connsiteY34" fmla="*/ 786493 h 1254579"/>
                <a:gd name="connsiteX35" fmla="*/ 405493 w 1719943"/>
                <a:gd name="connsiteY35" fmla="*/ 794658 h 1254579"/>
                <a:gd name="connsiteX36" fmla="*/ 364671 w 1719943"/>
                <a:gd name="connsiteY36" fmla="*/ 835479 h 1254579"/>
                <a:gd name="connsiteX37" fmla="*/ 315685 w 1719943"/>
                <a:gd name="connsiteY37" fmla="*/ 854529 h 1254579"/>
                <a:gd name="connsiteX38" fmla="*/ 231321 w 1719943"/>
                <a:gd name="connsiteY38" fmla="*/ 906236 h 1254579"/>
                <a:gd name="connsiteX39" fmla="*/ 187778 w 1719943"/>
                <a:gd name="connsiteY39" fmla="*/ 819150 h 1254579"/>
                <a:gd name="connsiteX40" fmla="*/ 136071 w 1719943"/>
                <a:gd name="connsiteY40" fmla="*/ 827315 h 1254579"/>
                <a:gd name="connsiteX41" fmla="*/ 84364 w 1719943"/>
                <a:gd name="connsiteY41" fmla="*/ 862693 h 1254579"/>
                <a:gd name="connsiteX42" fmla="*/ 122464 w 1719943"/>
                <a:gd name="connsiteY42" fmla="*/ 879022 h 1254579"/>
                <a:gd name="connsiteX43" fmla="*/ 97971 w 1719943"/>
                <a:gd name="connsiteY43" fmla="*/ 908958 h 1254579"/>
                <a:gd name="connsiteX44" fmla="*/ 68035 w 1719943"/>
                <a:gd name="connsiteY44" fmla="*/ 919843 h 1254579"/>
                <a:gd name="connsiteX45" fmla="*/ 2721 w 1719943"/>
                <a:gd name="connsiteY45" fmla="*/ 919843 h 1254579"/>
                <a:gd name="connsiteX46" fmla="*/ 0 w 1719943"/>
                <a:gd name="connsiteY46" fmla="*/ 928008 h 1254579"/>
                <a:gd name="connsiteX47" fmla="*/ 21771 w 1719943"/>
                <a:gd name="connsiteY47" fmla="*/ 949779 h 1254579"/>
                <a:gd name="connsiteX48" fmla="*/ 19050 w 1719943"/>
                <a:gd name="connsiteY48" fmla="*/ 979715 h 1254579"/>
                <a:gd name="connsiteX49" fmla="*/ 29935 w 1719943"/>
                <a:gd name="connsiteY49" fmla="*/ 1036865 h 1254579"/>
                <a:gd name="connsiteX50" fmla="*/ 97971 w 1719943"/>
                <a:gd name="connsiteY50" fmla="*/ 1009650 h 1254579"/>
                <a:gd name="connsiteX51" fmla="*/ 122464 w 1719943"/>
                <a:gd name="connsiteY51" fmla="*/ 1015093 h 1254579"/>
                <a:gd name="connsiteX52" fmla="*/ 136071 w 1719943"/>
                <a:gd name="connsiteY52" fmla="*/ 979715 h 1254579"/>
                <a:gd name="connsiteX53" fmla="*/ 149678 w 1719943"/>
                <a:gd name="connsiteY53" fmla="*/ 957943 h 1254579"/>
                <a:gd name="connsiteX54" fmla="*/ 293914 w 1719943"/>
                <a:gd name="connsiteY54" fmla="*/ 949779 h 1254579"/>
                <a:gd name="connsiteX55" fmla="*/ 315685 w 1719943"/>
                <a:gd name="connsiteY55" fmla="*/ 930729 h 1254579"/>
                <a:gd name="connsiteX56" fmla="*/ 351064 w 1719943"/>
                <a:gd name="connsiteY56" fmla="*/ 938893 h 1254579"/>
                <a:gd name="connsiteX57" fmla="*/ 405493 w 1719943"/>
                <a:gd name="connsiteY57" fmla="*/ 938893 h 1254579"/>
                <a:gd name="connsiteX58" fmla="*/ 473528 w 1719943"/>
                <a:gd name="connsiteY58" fmla="*/ 903515 h 1254579"/>
                <a:gd name="connsiteX59" fmla="*/ 492578 w 1719943"/>
                <a:gd name="connsiteY59" fmla="*/ 868136 h 1254579"/>
                <a:gd name="connsiteX60" fmla="*/ 525235 w 1719943"/>
                <a:gd name="connsiteY60" fmla="*/ 889908 h 1254579"/>
                <a:gd name="connsiteX61" fmla="*/ 571500 w 1719943"/>
                <a:gd name="connsiteY61" fmla="*/ 887186 h 1254579"/>
                <a:gd name="connsiteX62" fmla="*/ 555171 w 1719943"/>
                <a:gd name="connsiteY62" fmla="*/ 936172 h 1254579"/>
                <a:gd name="connsiteX63" fmla="*/ 402771 w 1719943"/>
                <a:gd name="connsiteY63" fmla="*/ 993322 h 1254579"/>
                <a:gd name="connsiteX64" fmla="*/ 198664 w 1719943"/>
                <a:gd name="connsiteY64" fmla="*/ 1104900 h 1254579"/>
                <a:gd name="connsiteX65" fmla="*/ 206828 w 1719943"/>
                <a:gd name="connsiteY65" fmla="*/ 1115786 h 1254579"/>
                <a:gd name="connsiteX66" fmla="*/ 465364 w 1719943"/>
                <a:gd name="connsiteY66" fmla="*/ 1031422 h 1254579"/>
                <a:gd name="connsiteX67" fmla="*/ 446314 w 1719943"/>
                <a:gd name="connsiteY67" fmla="*/ 1055915 h 1254579"/>
                <a:gd name="connsiteX68" fmla="*/ 364671 w 1719943"/>
                <a:gd name="connsiteY68" fmla="*/ 1096736 h 1254579"/>
                <a:gd name="connsiteX69" fmla="*/ 332014 w 1719943"/>
                <a:gd name="connsiteY69" fmla="*/ 1134836 h 1254579"/>
                <a:gd name="connsiteX70" fmla="*/ 269421 w 1719943"/>
                <a:gd name="connsiteY70" fmla="*/ 1156608 h 1254579"/>
                <a:gd name="connsiteX71" fmla="*/ 239485 w 1719943"/>
                <a:gd name="connsiteY71" fmla="*/ 1183822 h 1254579"/>
                <a:gd name="connsiteX72" fmla="*/ 225878 w 1719943"/>
                <a:gd name="connsiteY72" fmla="*/ 1240972 h 1254579"/>
                <a:gd name="connsiteX73" fmla="*/ 255814 w 1719943"/>
                <a:gd name="connsiteY73" fmla="*/ 1213758 h 1254579"/>
                <a:gd name="connsiteX74" fmla="*/ 255814 w 1719943"/>
                <a:gd name="connsiteY74" fmla="*/ 1246415 h 1254579"/>
                <a:gd name="connsiteX75" fmla="*/ 243114 w 1719943"/>
                <a:gd name="connsiteY75" fmla="*/ 1254579 h 1254579"/>
                <a:gd name="connsiteX0" fmla="*/ 1719943 w 1719943"/>
                <a:gd name="connsiteY0" fmla="*/ 168729 h 1247697"/>
                <a:gd name="connsiteX1" fmla="*/ 1676400 w 1719943"/>
                <a:gd name="connsiteY1" fmla="*/ 149679 h 1247697"/>
                <a:gd name="connsiteX2" fmla="*/ 1627414 w 1719943"/>
                <a:gd name="connsiteY2" fmla="*/ 160565 h 1247697"/>
                <a:gd name="connsiteX3" fmla="*/ 1583871 w 1719943"/>
                <a:gd name="connsiteY3" fmla="*/ 114300 h 1247697"/>
                <a:gd name="connsiteX4" fmla="*/ 1515835 w 1719943"/>
                <a:gd name="connsiteY4" fmla="*/ 160565 h 1247697"/>
                <a:gd name="connsiteX5" fmla="*/ 1420585 w 1719943"/>
                <a:gd name="connsiteY5" fmla="*/ 166008 h 1247697"/>
                <a:gd name="connsiteX6" fmla="*/ 1382485 w 1719943"/>
                <a:gd name="connsiteY6" fmla="*/ 119743 h 1247697"/>
                <a:gd name="connsiteX7" fmla="*/ 1371600 w 1719943"/>
                <a:gd name="connsiteY7" fmla="*/ 119743 h 1247697"/>
                <a:gd name="connsiteX8" fmla="*/ 1306285 w 1719943"/>
                <a:gd name="connsiteY8" fmla="*/ 59872 h 1247697"/>
                <a:gd name="connsiteX9" fmla="*/ 1284514 w 1719943"/>
                <a:gd name="connsiteY9" fmla="*/ 0 h 1247697"/>
                <a:gd name="connsiteX10" fmla="*/ 1238250 w 1719943"/>
                <a:gd name="connsiteY10" fmla="*/ 32658 h 1247697"/>
                <a:gd name="connsiteX11" fmla="*/ 1205593 w 1719943"/>
                <a:gd name="connsiteY11" fmla="*/ 5443 h 1247697"/>
                <a:gd name="connsiteX12" fmla="*/ 1143000 w 1719943"/>
                <a:gd name="connsiteY12" fmla="*/ 32658 h 1247697"/>
                <a:gd name="connsiteX13" fmla="*/ 1107621 w 1719943"/>
                <a:gd name="connsiteY13" fmla="*/ 54429 h 1247697"/>
                <a:gd name="connsiteX14" fmla="*/ 1107621 w 1719943"/>
                <a:gd name="connsiteY14" fmla="*/ 68036 h 1247697"/>
                <a:gd name="connsiteX15" fmla="*/ 1015093 w 1719943"/>
                <a:gd name="connsiteY15" fmla="*/ 111579 h 1247697"/>
                <a:gd name="connsiteX16" fmla="*/ 974271 w 1719943"/>
                <a:gd name="connsiteY16" fmla="*/ 78922 h 1247697"/>
                <a:gd name="connsiteX17" fmla="*/ 928007 w 1719943"/>
                <a:gd name="connsiteY17" fmla="*/ 65315 h 1247697"/>
                <a:gd name="connsiteX18" fmla="*/ 879021 w 1719943"/>
                <a:gd name="connsiteY18" fmla="*/ 43543 h 1247697"/>
                <a:gd name="connsiteX19" fmla="*/ 857250 w 1719943"/>
                <a:gd name="connsiteY19" fmla="*/ 92529 h 1247697"/>
                <a:gd name="connsiteX20" fmla="*/ 805543 w 1719943"/>
                <a:gd name="connsiteY20" fmla="*/ 127908 h 1247697"/>
                <a:gd name="connsiteX21" fmla="*/ 778328 w 1719943"/>
                <a:gd name="connsiteY21" fmla="*/ 176893 h 1247697"/>
                <a:gd name="connsiteX22" fmla="*/ 810985 w 1719943"/>
                <a:gd name="connsiteY22" fmla="*/ 394608 h 1247697"/>
                <a:gd name="connsiteX23" fmla="*/ 840921 w 1719943"/>
                <a:gd name="connsiteY23" fmla="*/ 413658 h 1247697"/>
                <a:gd name="connsiteX24" fmla="*/ 800100 w 1719943"/>
                <a:gd name="connsiteY24" fmla="*/ 443593 h 1247697"/>
                <a:gd name="connsiteX25" fmla="*/ 789214 w 1719943"/>
                <a:gd name="connsiteY25" fmla="*/ 495300 h 1247697"/>
                <a:gd name="connsiteX26" fmla="*/ 851807 w 1719943"/>
                <a:gd name="connsiteY26" fmla="*/ 517072 h 1247697"/>
                <a:gd name="connsiteX27" fmla="*/ 879021 w 1719943"/>
                <a:gd name="connsiteY27" fmla="*/ 517072 h 1247697"/>
                <a:gd name="connsiteX28" fmla="*/ 868135 w 1719943"/>
                <a:gd name="connsiteY28" fmla="*/ 541565 h 1247697"/>
                <a:gd name="connsiteX29" fmla="*/ 813707 w 1719943"/>
                <a:gd name="connsiteY29" fmla="*/ 533400 h 1247697"/>
                <a:gd name="connsiteX30" fmla="*/ 713014 w 1719943"/>
                <a:gd name="connsiteY30" fmla="*/ 609600 h 1247697"/>
                <a:gd name="connsiteX31" fmla="*/ 729343 w 1719943"/>
                <a:gd name="connsiteY31" fmla="*/ 655865 h 1247697"/>
                <a:gd name="connsiteX32" fmla="*/ 631371 w 1719943"/>
                <a:gd name="connsiteY32" fmla="*/ 740229 h 1247697"/>
                <a:gd name="connsiteX33" fmla="*/ 579664 w 1719943"/>
                <a:gd name="connsiteY33" fmla="*/ 737508 h 1247697"/>
                <a:gd name="connsiteX34" fmla="*/ 557893 w 1719943"/>
                <a:gd name="connsiteY34" fmla="*/ 786493 h 1247697"/>
                <a:gd name="connsiteX35" fmla="*/ 405493 w 1719943"/>
                <a:gd name="connsiteY35" fmla="*/ 794658 h 1247697"/>
                <a:gd name="connsiteX36" fmla="*/ 364671 w 1719943"/>
                <a:gd name="connsiteY36" fmla="*/ 835479 h 1247697"/>
                <a:gd name="connsiteX37" fmla="*/ 315685 w 1719943"/>
                <a:gd name="connsiteY37" fmla="*/ 854529 h 1247697"/>
                <a:gd name="connsiteX38" fmla="*/ 231321 w 1719943"/>
                <a:gd name="connsiteY38" fmla="*/ 906236 h 1247697"/>
                <a:gd name="connsiteX39" fmla="*/ 187778 w 1719943"/>
                <a:gd name="connsiteY39" fmla="*/ 819150 h 1247697"/>
                <a:gd name="connsiteX40" fmla="*/ 136071 w 1719943"/>
                <a:gd name="connsiteY40" fmla="*/ 827315 h 1247697"/>
                <a:gd name="connsiteX41" fmla="*/ 84364 w 1719943"/>
                <a:gd name="connsiteY41" fmla="*/ 862693 h 1247697"/>
                <a:gd name="connsiteX42" fmla="*/ 122464 w 1719943"/>
                <a:gd name="connsiteY42" fmla="*/ 879022 h 1247697"/>
                <a:gd name="connsiteX43" fmla="*/ 97971 w 1719943"/>
                <a:gd name="connsiteY43" fmla="*/ 908958 h 1247697"/>
                <a:gd name="connsiteX44" fmla="*/ 68035 w 1719943"/>
                <a:gd name="connsiteY44" fmla="*/ 919843 h 1247697"/>
                <a:gd name="connsiteX45" fmla="*/ 2721 w 1719943"/>
                <a:gd name="connsiteY45" fmla="*/ 919843 h 1247697"/>
                <a:gd name="connsiteX46" fmla="*/ 0 w 1719943"/>
                <a:gd name="connsiteY46" fmla="*/ 928008 h 1247697"/>
                <a:gd name="connsiteX47" fmla="*/ 21771 w 1719943"/>
                <a:gd name="connsiteY47" fmla="*/ 949779 h 1247697"/>
                <a:gd name="connsiteX48" fmla="*/ 19050 w 1719943"/>
                <a:gd name="connsiteY48" fmla="*/ 979715 h 1247697"/>
                <a:gd name="connsiteX49" fmla="*/ 29935 w 1719943"/>
                <a:gd name="connsiteY49" fmla="*/ 1036865 h 1247697"/>
                <a:gd name="connsiteX50" fmla="*/ 97971 w 1719943"/>
                <a:gd name="connsiteY50" fmla="*/ 1009650 h 1247697"/>
                <a:gd name="connsiteX51" fmla="*/ 122464 w 1719943"/>
                <a:gd name="connsiteY51" fmla="*/ 1015093 h 1247697"/>
                <a:gd name="connsiteX52" fmla="*/ 136071 w 1719943"/>
                <a:gd name="connsiteY52" fmla="*/ 979715 h 1247697"/>
                <a:gd name="connsiteX53" fmla="*/ 149678 w 1719943"/>
                <a:gd name="connsiteY53" fmla="*/ 957943 h 1247697"/>
                <a:gd name="connsiteX54" fmla="*/ 293914 w 1719943"/>
                <a:gd name="connsiteY54" fmla="*/ 949779 h 1247697"/>
                <a:gd name="connsiteX55" fmla="*/ 315685 w 1719943"/>
                <a:gd name="connsiteY55" fmla="*/ 930729 h 1247697"/>
                <a:gd name="connsiteX56" fmla="*/ 351064 w 1719943"/>
                <a:gd name="connsiteY56" fmla="*/ 938893 h 1247697"/>
                <a:gd name="connsiteX57" fmla="*/ 405493 w 1719943"/>
                <a:gd name="connsiteY57" fmla="*/ 938893 h 1247697"/>
                <a:gd name="connsiteX58" fmla="*/ 473528 w 1719943"/>
                <a:gd name="connsiteY58" fmla="*/ 903515 h 1247697"/>
                <a:gd name="connsiteX59" fmla="*/ 492578 w 1719943"/>
                <a:gd name="connsiteY59" fmla="*/ 868136 h 1247697"/>
                <a:gd name="connsiteX60" fmla="*/ 525235 w 1719943"/>
                <a:gd name="connsiteY60" fmla="*/ 889908 h 1247697"/>
                <a:gd name="connsiteX61" fmla="*/ 571500 w 1719943"/>
                <a:gd name="connsiteY61" fmla="*/ 887186 h 1247697"/>
                <a:gd name="connsiteX62" fmla="*/ 555171 w 1719943"/>
                <a:gd name="connsiteY62" fmla="*/ 936172 h 1247697"/>
                <a:gd name="connsiteX63" fmla="*/ 402771 w 1719943"/>
                <a:gd name="connsiteY63" fmla="*/ 993322 h 1247697"/>
                <a:gd name="connsiteX64" fmla="*/ 198664 w 1719943"/>
                <a:gd name="connsiteY64" fmla="*/ 1104900 h 1247697"/>
                <a:gd name="connsiteX65" fmla="*/ 206828 w 1719943"/>
                <a:gd name="connsiteY65" fmla="*/ 1115786 h 1247697"/>
                <a:gd name="connsiteX66" fmla="*/ 465364 w 1719943"/>
                <a:gd name="connsiteY66" fmla="*/ 1031422 h 1247697"/>
                <a:gd name="connsiteX67" fmla="*/ 446314 w 1719943"/>
                <a:gd name="connsiteY67" fmla="*/ 1055915 h 1247697"/>
                <a:gd name="connsiteX68" fmla="*/ 364671 w 1719943"/>
                <a:gd name="connsiteY68" fmla="*/ 1096736 h 1247697"/>
                <a:gd name="connsiteX69" fmla="*/ 332014 w 1719943"/>
                <a:gd name="connsiteY69" fmla="*/ 1134836 h 1247697"/>
                <a:gd name="connsiteX70" fmla="*/ 269421 w 1719943"/>
                <a:gd name="connsiteY70" fmla="*/ 1156608 h 1247697"/>
                <a:gd name="connsiteX71" fmla="*/ 239485 w 1719943"/>
                <a:gd name="connsiteY71" fmla="*/ 1183822 h 1247697"/>
                <a:gd name="connsiteX72" fmla="*/ 225878 w 1719943"/>
                <a:gd name="connsiteY72" fmla="*/ 1240972 h 1247697"/>
                <a:gd name="connsiteX73" fmla="*/ 255814 w 1719943"/>
                <a:gd name="connsiteY73" fmla="*/ 1213758 h 1247697"/>
                <a:gd name="connsiteX74" fmla="*/ 255814 w 1719943"/>
                <a:gd name="connsiteY74" fmla="*/ 1246415 h 1247697"/>
                <a:gd name="connsiteX75" fmla="*/ 293914 w 1719943"/>
                <a:gd name="connsiteY75" fmla="*/ 1232354 h 1247697"/>
                <a:gd name="connsiteX0" fmla="*/ 1783443 w 1783443"/>
                <a:gd name="connsiteY0" fmla="*/ 168729 h 1247697"/>
                <a:gd name="connsiteX1" fmla="*/ 1739900 w 1783443"/>
                <a:gd name="connsiteY1" fmla="*/ 149679 h 1247697"/>
                <a:gd name="connsiteX2" fmla="*/ 1690914 w 1783443"/>
                <a:gd name="connsiteY2" fmla="*/ 160565 h 1247697"/>
                <a:gd name="connsiteX3" fmla="*/ 1647371 w 1783443"/>
                <a:gd name="connsiteY3" fmla="*/ 114300 h 1247697"/>
                <a:gd name="connsiteX4" fmla="*/ 1579335 w 1783443"/>
                <a:gd name="connsiteY4" fmla="*/ 160565 h 1247697"/>
                <a:gd name="connsiteX5" fmla="*/ 1484085 w 1783443"/>
                <a:gd name="connsiteY5" fmla="*/ 166008 h 1247697"/>
                <a:gd name="connsiteX6" fmla="*/ 1445985 w 1783443"/>
                <a:gd name="connsiteY6" fmla="*/ 119743 h 1247697"/>
                <a:gd name="connsiteX7" fmla="*/ 1435100 w 1783443"/>
                <a:gd name="connsiteY7" fmla="*/ 119743 h 1247697"/>
                <a:gd name="connsiteX8" fmla="*/ 1369785 w 1783443"/>
                <a:gd name="connsiteY8" fmla="*/ 59872 h 1247697"/>
                <a:gd name="connsiteX9" fmla="*/ 1348014 w 1783443"/>
                <a:gd name="connsiteY9" fmla="*/ 0 h 1247697"/>
                <a:gd name="connsiteX10" fmla="*/ 1301750 w 1783443"/>
                <a:gd name="connsiteY10" fmla="*/ 32658 h 1247697"/>
                <a:gd name="connsiteX11" fmla="*/ 1269093 w 1783443"/>
                <a:gd name="connsiteY11" fmla="*/ 5443 h 1247697"/>
                <a:gd name="connsiteX12" fmla="*/ 1206500 w 1783443"/>
                <a:gd name="connsiteY12" fmla="*/ 32658 h 1247697"/>
                <a:gd name="connsiteX13" fmla="*/ 1171121 w 1783443"/>
                <a:gd name="connsiteY13" fmla="*/ 54429 h 1247697"/>
                <a:gd name="connsiteX14" fmla="*/ 1171121 w 1783443"/>
                <a:gd name="connsiteY14" fmla="*/ 68036 h 1247697"/>
                <a:gd name="connsiteX15" fmla="*/ 1078593 w 1783443"/>
                <a:gd name="connsiteY15" fmla="*/ 111579 h 1247697"/>
                <a:gd name="connsiteX16" fmla="*/ 1037771 w 1783443"/>
                <a:gd name="connsiteY16" fmla="*/ 78922 h 1247697"/>
                <a:gd name="connsiteX17" fmla="*/ 991507 w 1783443"/>
                <a:gd name="connsiteY17" fmla="*/ 65315 h 1247697"/>
                <a:gd name="connsiteX18" fmla="*/ 942521 w 1783443"/>
                <a:gd name="connsiteY18" fmla="*/ 43543 h 1247697"/>
                <a:gd name="connsiteX19" fmla="*/ 920750 w 1783443"/>
                <a:gd name="connsiteY19" fmla="*/ 92529 h 1247697"/>
                <a:gd name="connsiteX20" fmla="*/ 869043 w 1783443"/>
                <a:gd name="connsiteY20" fmla="*/ 127908 h 1247697"/>
                <a:gd name="connsiteX21" fmla="*/ 841828 w 1783443"/>
                <a:gd name="connsiteY21" fmla="*/ 176893 h 1247697"/>
                <a:gd name="connsiteX22" fmla="*/ 874485 w 1783443"/>
                <a:gd name="connsiteY22" fmla="*/ 394608 h 1247697"/>
                <a:gd name="connsiteX23" fmla="*/ 904421 w 1783443"/>
                <a:gd name="connsiteY23" fmla="*/ 413658 h 1247697"/>
                <a:gd name="connsiteX24" fmla="*/ 863600 w 1783443"/>
                <a:gd name="connsiteY24" fmla="*/ 443593 h 1247697"/>
                <a:gd name="connsiteX25" fmla="*/ 852714 w 1783443"/>
                <a:gd name="connsiteY25" fmla="*/ 495300 h 1247697"/>
                <a:gd name="connsiteX26" fmla="*/ 915307 w 1783443"/>
                <a:gd name="connsiteY26" fmla="*/ 517072 h 1247697"/>
                <a:gd name="connsiteX27" fmla="*/ 942521 w 1783443"/>
                <a:gd name="connsiteY27" fmla="*/ 517072 h 1247697"/>
                <a:gd name="connsiteX28" fmla="*/ 931635 w 1783443"/>
                <a:gd name="connsiteY28" fmla="*/ 541565 h 1247697"/>
                <a:gd name="connsiteX29" fmla="*/ 877207 w 1783443"/>
                <a:gd name="connsiteY29" fmla="*/ 533400 h 1247697"/>
                <a:gd name="connsiteX30" fmla="*/ 776514 w 1783443"/>
                <a:gd name="connsiteY30" fmla="*/ 609600 h 1247697"/>
                <a:gd name="connsiteX31" fmla="*/ 792843 w 1783443"/>
                <a:gd name="connsiteY31" fmla="*/ 655865 h 1247697"/>
                <a:gd name="connsiteX32" fmla="*/ 694871 w 1783443"/>
                <a:gd name="connsiteY32" fmla="*/ 740229 h 1247697"/>
                <a:gd name="connsiteX33" fmla="*/ 643164 w 1783443"/>
                <a:gd name="connsiteY33" fmla="*/ 737508 h 1247697"/>
                <a:gd name="connsiteX34" fmla="*/ 621393 w 1783443"/>
                <a:gd name="connsiteY34" fmla="*/ 786493 h 1247697"/>
                <a:gd name="connsiteX35" fmla="*/ 468993 w 1783443"/>
                <a:gd name="connsiteY35" fmla="*/ 794658 h 1247697"/>
                <a:gd name="connsiteX36" fmla="*/ 428171 w 1783443"/>
                <a:gd name="connsiteY36" fmla="*/ 835479 h 1247697"/>
                <a:gd name="connsiteX37" fmla="*/ 379185 w 1783443"/>
                <a:gd name="connsiteY37" fmla="*/ 854529 h 1247697"/>
                <a:gd name="connsiteX38" fmla="*/ 294821 w 1783443"/>
                <a:gd name="connsiteY38" fmla="*/ 906236 h 1247697"/>
                <a:gd name="connsiteX39" fmla="*/ 251278 w 1783443"/>
                <a:gd name="connsiteY39" fmla="*/ 819150 h 1247697"/>
                <a:gd name="connsiteX40" fmla="*/ 199571 w 1783443"/>
                <a:gd name="connsiteY40" fmla="*/ 827315 h 1247697"/>
                <a:gd name="connsiteX41" fmla="*/ 147864 w 1783443"/>
                <a:gd name="connsiteY41" fmla="*/ 862693 h 1247697"/>
                <a:gd name="connsiteX42" fmla="*/ 185964 w 1783443"/>
                <a:gd name="connsiteY42" fmla="*/ 879022 h 1247697"/>
                <a:gd name="connsiteX43" fmla="*/ 161471 w 1783443"/>
                <a:gd name="connsiteY43" fmla="*/ 908958 h 1247697"/>
                <a:gd name="connsiteX44" fmla="*/ 131535 w 1783443"/>
                <a:gd name="connsiteY44" fmla="*/ 919843 h 1247697"/>
                <a:gd name="connsiteX45" fmla="*/ 66221 w 1783443"/>
                <a:gd name="connsiteY45" fmla="*/ 919843 h 1247697"/>
                <a:gd name="connsiteX46" fmla="*/ 63500 w 1783443"/>
                <a:gd name="connsiteY46" fmla="*/ 928008 h 1247697"/>
                <a:gd name="connsiteX47" fmla="*/ 85271 w 1783443"/>
                <a:gd name="connsiteY47" fmla="*/ 949779 h 1247697"/>
                <a:gd name="connsiteX48" fmla="*/ 0 w 1783443"/>
                <a:gd name="connsiteY48" fmla="*/ 986065 h 1247697"/>
                <a:gd name="connsiteX49" fmla="*/ 93435 w 1783443"/>
                <a:gd name="connsiteY49" fmla="*/ 1036865 h 1247697"/>
                <a:gd name="connsiteX50" fmla="*/ 161471 w 1783443"/>
                <a:gd name="connsiteY50" fmla="*/ 1009650 h 1247697"/>
                <a:gd name="connsiteX51" fmla="*/ 185964 w 1783443"/>
                <a:gd name="connsiteY51" fmla="*/ 1015093 h 1247697"/>
                <a:gd name="connsiteX52" fmla="*/ 199571 w 1783443"/>
                <a:gd name="connsiteY52" fmla="*/ 979715 h 1247697"/>
                <a:gd name="connsiteX53" fmla="*/ 213178 w 1783443"/>
                <a:gd name="connsiteY53" fmla="*/ 957943 h 1247697"/>
                <a:gd name="connsiteX54" fmla="*/ 357414 w 1783443"/>
                <a:gd name="connsiteY54" fmla="*/ 949779 h 1247697"/>
                <a:gd name="connsiteX55" fmla="*/ 379185 w 1783443"/>
                <a:gd name="connsiteY55" fmla="*/ 930729 h 1247697"/>
                <a:gd name="connsiteX56" fmla="*/ 414564 w 1783443"/>
                <a:gd name="connsiteY56" fmla="*/ 938893 h 1247697"/>
                <a:gd name="connsiteX57" fmla="*/ 468993 w 1783443"/>
                <a:gd name="connsiteY57" fmla="*/ 938893 h 1247697"/>
                <a:gd name="connsiteX58" fmla="*/ 537028 w 1783443"/>
                <a:gd name="connsiteY58" fmla="*/ 903515 h 1247697"/>
                <a:gd name="connsiteX59" fmla="*/ 556078 w 1783443"/>
                <a:gd name="connsiteY59" fmla="*/ 868136 h 1247697"/>
                <a:gd name="connsiteX60" fmla="*/ 588735 w 1783443"/>
                <a:gd name="connsiteY60" fmla="*/ 889908 h 1247697"/>
                <a:gd name="connsiteX61" fmla="*/ 635000 w 1783443"/>
                <a:gd name="connsiteY61" fmla="*/ 887186 h 1247697"/>
                <a:gd name="connsiteX62" fmla="*/ 618671 w 1783443"/>
                <a:gd name="connsiteY62" fmla="*/ 936172 h 1247697"/>
                <a:gd name="connsiteX63" fmla="*/ 466271 w 1783443"/>
                <a:gd name="connsiteY63" fmla="*/ 993322 h 1247697"/>
                <a:gd name="connsiteX64" fmla="*/ 262164 w 1783443"/>
                <a:gd name="connsiteY64" fmla="*/ 1104900 h 1247697"/>
                <a:gd name="connsiteX65" fmla="*/ 270328 w 1783443"/>
                <a:gd name="connsiteY65" fmla="*/ 1115786 h 1247697"/>
                <a:gd name="connsiteX66" fmla="*/ 528864 w 1783443"/>
                <a:gd name="connsiteY66" fmla="*/ 1031422 h 1247697"/>
                <a:gd name="connsiteX67" fmla="*/ 509814 w 1783443"/>
                <a:gd name="connsiteY67" fmla="*/ 1055915 h 1247697"/>
                <a:gd name="connsiteX68" fmla="*/ 428171 w 1783443"/>
                <a:gd name="connsiteY68" fmla="*/ 1096736 h 1247697"/>
                <a:gd name="connsiteX69" fmla="*/ 395514 w 1783443"/>
                <a:gd name="connsiteY69" fmla="*/ 1134836 h 1247697"/>
                <a:gd name="connsiteX70" fmla="*/ 332921 w 1783443"/>
                <a:gd name="connsiteY70" fmla="*/ 1156608 h 1247697"/>
                <a:gd name="connsiteX71" fmla="*/ 302985 w 1783443"/>
                <a:gd name="connsiteY71" fmla="*/ 1183822 h 1247697"/>
                <a:gd name="connsiteX72" fmla="*/ 289378 w 1783443"/>
                <a:gd name="connsiteY72" fmla="*/ 1240972 h 1247697"/>
                <a:gd name="connsiteX73" fmla="*/ 319314 w 1783443"/>
                <a:gd name="connsiteY73" fmla="*/ 1213758 h 1247697"/>
                <a:gd name="connsiteX74" fmla="*/ 319314 w 1783443"/>
                <a:gd name="connsiteY74" fmla="*/ 1246415 h 1247697"/>
                <a:gd name="connsiteX75" fmla="*/ 357414 w 1783443"/>
                <a:gd name="connsiteY75" fmla="*/ 1232354 h 1247697"/>
                <a:gd name="connsiteX0" fmla="*/ 1783443 w 1783443"/>
                <a:gd name="connsiteY0" fmla="*/ 168729 h 1247697"/>
                <a:gd name="connsiteX1" fmla="*/ 1739900 w 1783443"/>
                <a:gd name="connsiteY1" fmla="*/ 149679 h 1247697"/>
                <a:gd name="connsiteX2" fmla="*/ 1690914 w 1783443"/>
                <a:gd name="connsiteY2" fmla="*/ 160565 h 1247697"/>
                <a:gd name="connsiteX3" fmla="*/ 1647371 w 1783443"/>
                <a:gd name="connsiteY3" fmla="*/ 114300 h 1247697"/>
                <a:gd name="connsiteX4" fmla="*/ 1579335 w 1783443"/>
                <a:gd name="connsiteY4" fmla="*/ 160565 h 1247697"/>
                <a:gd name="connsiteX5" fmla="*/ 1484085 w 1783443"/>
                <a:gd name="connsiteY5" fmla="*/ 166008 h 1247697"/>
                <a:gd name="connsiteX6" fmla="*/ 1445985 w 1783443"/>
                <a:gd name="connsiteY6" fmla="*/ 119743 h 1247697"/>
                <a:gd name="connsiteX7" fmla="*/ 1435100 w 1783443"/>
                <a:gd name="connsiteY7" fmla="*/ 119743 h 1247697"/>
                <a:gd name="connsiteX8" fmla="*/ 1369785 w 1783443"/>
                <a:gd name="connsiteY8" fmla="*/ 59872 h 1247697"/>
                <a:gd name="connsiteX9" fmla="*/ 1348014 w 1783443"/>
                <a:gd name="connsiteY9" fmla="*/ 0 h 1247697"/>
                <a:gd name="connsiteX10" fmla="*/ 1301750 w 1783443"/>
                <a:gd name="connsiteY10" fmla="*/ 32658 h 1247697"/>
                <a:gd name="connsiteX11" fmla="*/ 1269093 w 1783443"/>
                <a:gd name="connsiteY11" fmla="*/ 5443 h 1247697"/>
                <a:gd name="connsiteX12" fmla="*/ 1206500 w 1783443"/>
                <a:gd name="connsiteY12" fmla="*/ 32658 h 1247697"/>
                <a:gd name="connsiteX13" fmla="*/ 1171121 w 1783443"/>
                <a:gd name="connsiteY13" fmla="*/ 54429 h 1247697"/>
                <a:gd name="connsiteX14" fmla="*/ 1171121 w 1783443"/>
                <a:gd name="connsiteY14" fmla="*/ 68036 h 1247697"/>
                <a:gd name="connsiteX15" fmla="*/ 1078593 w 1783443"/>
                <a:gd name="connsiteY15" fmla="*/ 111579 h 1247697"/>
                <a:gd name="connsiteX16" fmla="*/ 1037771 w 1783443"/>
                <a:gd name="connsiteY16" fmla="*/ 78922 h 1247697"/>
                <a:gd name="connsiteX17" fmla="*/ 991507 w 1783443"/>
                <a:gd name="connsiteY17" fmla="*/ 65315 h 1247697"/>
                <a:gd name="connsiteX18" fmla="*/ 942521 w 1783443"/>
                <a:gd name="connsiteY18" fmla="*/ 43543 h 1247697"/>
                <a:gd name="connsiteX19" fmla="*/ 920750 w 1783443"/>
                <a:gd name="connsiteY19" fmla="*/ 92529 h 1247697"/>
                <a:gd name="connsiteX20" fmla="*/ 869043 w 1783443"/>
                <a:gd name="connsiteY20" fmla="*/ 127908 h 1247697"/>
                <a:gd name="connsiteX21" fmla="*/ 841828 w 1783443"/>
                <a:gd name="connsiteY21" fmla="*/ 176893 h 1247697"/>
                <a:gd name="connsiteX22" fmla="*/ 874485 w 1783443"/>
                <a:gd name="connsiteY22" fmla="*/ 394608 h 1247697"/>
                <a:gd name="connsiteX23" fmla="*/ 904421 w 1783443"/>
                <a:gd name="connsiteY23" fmla="*/ 413658 h 1247697"/>
                <a:gd name="connsiteX24" fmla="*/ 863600 w 1783443"/>
                <a:gd name="connsiteY24" fmla="*/ 443593 h 1247697"/>
                <a:gd name="connsiteX25" fmla="*/ 852714 w 1783443"/>
                <a:gd name="connsiteY25" fmla="*/ 495300 h 1247697"/>
                <a:gd name="connsiteX26" fmla="*/ 915307 w 1783443"/>
                <a:gd name="connsiteY26" fmla="*/ 517072 h 1247697"/>
                <a:gd name="connsiteX27" fmla="*/ 942521 w 1783443"/>
                <a:gd name="connsiteY27" fmla="*/ 517072 h 1247697"/>
                <a:gd name="connsiteX28" fmla="*/ 931635 w 1783443"/>
                <a:gd name="connsiteY28" fmla="*/ 541565 h 1247697"/>
                <a:gd name="connsiteX29" fmla="*/ 877207 w 1783443"/>
                <a:gd name="connsiteY29" fmla="*/ 533400 h 1247697"/>
                <a:gd name="connsiteX30" fmla="*/ 776514 w 1783443"/>
                <a:gd name="connsiteY30" fmla="*/ 609600 h 1247697"/>
                <a:gd name="connsiteX31" fmla="*/ 792843 w 1783443"/>
                <a:gd name="connsiteY31" fmla="*/ 655865 h 1247697"/>
                <a:gd name="connsiteX32" fmla="*/ 694871 w 1783443"/>
                <a:gd name="connsiteY32" fmla="*/ 740229 h 1247697"/>
                <a:gd name="connsiteX33" fmla="*/ 643164 w 1783443"/>
                <a:gd name="connsiteY33" fmla="*/ 737508 h 1247697"/>
                <a:gd name="connsiteX34" fmla="*/ 621393 w 1783443"/>
                <a:gd name="connsiteY34" fmla="*/ 786493 h 1247697"/>
                <a:gd name="connsiteX35" fmla="*/ 468993 w 1783443"/>
                <a:gd name="connsiteY35" fmla="*/ 794658 h 1247697"/>
                <a:gd name="connsiteX36" fmla="*/ 428171 w 1783443"/>
                <a:gd name="connsiteY36" fmla="*/ 835479 h 1247697"/>
                <a:gd name="connsiteX37" fmla="*/ 379185 w 1783443"/>
                <a:gd name="connsiteY37" fmla="*/ 854529 h 1247697"/>
                <a:gd name="connsiteX38" fmla="*/ 294821 w 1783443"/>
                <a:gd name="connsiteY38" fmla="*/ 906236 h 1247697"/>
                <a:gd name="connsiteX39" fmla="*/ 251278 w 1783443"/>
                <a:gd name="connsiteY39" fmla="*/ 819150 h 1247697"/>
                <a:gd name="connsiteX40" fmla="*/ 199571 w 1783443"/>
                <a:gd name="connsiteY40" fmla="*/ 827315 h 1247697"/>
                <a:gd name="connsiteX41" fmla="*/ 147864 w 1783443"/>
                <a:gd name="connsiteY41" fmla="*/ 862693 h 1247697"/>
                <a:gd name="connsiteX42" fmla="*/ 185964 w 1783443"/>
                <a:gd name="connsiteY42" fmla="*/ 879022 h 1247697"/>
                <a:gd name="connsiteX43" fmla="*/ 161471 w 1783443"/>
                <a:gd name="connsiteY43" fmla="*/ 908958 h 1247697"/>
                <a:gd name="connsiteX44" fmla="*/ 131535 w 1783443"/>
                <a:gd name="connsiteY44" fmla="*/ 919843 h 1247697"/>
                <a:gd name="connsiteX45" fmla="*/ 66221 w 1783443"/>
                <a:gd name="connsiteY45" fmla="*/ 919843 h 1247697"/>
                <a:gd name="connsiteX46" fmla="*/ 63500 w 1783443"/>
                <a:gd name="connsiteY46" fmla="*/ 928008 h 1247697"/>
                <a:gd name="connsiteX47" fmla="*/ 85271 w 1783443"/>
                <a:gd name="connsiteY47" fmla="*/ 949779 h 1247697"/>
                <a:gd name="connsiteX48" fmla="*/ 0 w 1783443"/>
                <a:gd name="connsiteY48" fmla="*/ 986065 h 1247697"/>
                <a:gd name="connsiteX49" fmla="*/ 4535 w 1783443"/>
                <a:gd name="connsiteY49" fmla="*/ 1040040 h 1247697"/>
                <a:gd name="connsiteX50" fmla="*/ 161471 w 1783443"/>
                <a:gd name="connsiteY50" fmla="*/ 1009650 h 1247697"/>
                <a:gd name="connsiteX51" fmla="*/ 185964 w 1783443"/>
                <a:gd name="connsiteY51" fmla="*/ 1015093 h 1247697"/>
                <a:gd name="connsiteX52" fmla="*/ 199571 w 1783443"/>
                <a:gd name="connsiteY52" fmla="*/ 979715 h 1247697"/>
                <a:gd name="connsiteX53" fmla="*/ 213178 w 1783443"/>
                <a:gd name="connsiteY53" fmla="*/ 957943 h 1247697"/>
                <a:gd name="connsiteX54" fmla="*/ 357414 w 1783443"/>
                <a:gd name="connsiteY54" fmla="*/ 949779 h 1247697"/>
                <a:gd name="connsiteX55" fmla="*/ 379185 w 1783443"/>
                <a:gd name="connsiteY55" fmla="*/ 930729 h 1247697"/>
                <a:gd name="connsiteX56" fmla="*/ 414564 w 1783443"/>
                <a:gd name="connsiteY56" fmla="*/ 938893 h 1247697"/>
                <a:gd name="connsiteX57" fmla="*/ 468993 w 1783443"/>
                <a:gd name="connsiteY57" fmla="*/ 938893 h 1247697"/>
                <a:gd name="connsiteX58" fmla="*/ 537028 w 1783443"/>
                <a:gd name="connsiteY58" fmla="*/ 903515 h 1247697"/>
                <a:gd name="connsiteX59" fmla="*/ 556078 w 1783443"/>
                <a:gd name="connsiteY59" fmla="*/ 868136 h 1247697"/>
                <a:gd name="connsiteX60" fmla="*/ 588735 w 1783443"/>
                <a:gd name="connsiteY60" fmla="*/ 889908 h 1247697"/>
                <a:gd name="connsiteX61" fmla="*/ 635000 w 1783443"/>
                <a:gd name="connsiteY61" fmla="*/ 887186 h 1247697"/>
                <a:gd name="connsiteX62" fmla="*/ 618671 w 1783443"/>
                <a:gd name="connsiteY62" fmla="*/ 936172 h 1247697"/>
                <a:gd name="connsiteX63" fmla="*/ 466271 w 1783443"/>
                <a:gd name="connsiteY63" fmla="*/ 993322 h 1247697"/>
                <a:gd name="connsiteX64" fmla="*/ 262164 w 1783443"/>
                <a:gd name="connsiteY64" fmla="*/ 1104900 h 1247697"/>
                <a:gd name="connsiteX65" fmla="*/ 270328 w 1783443"/>
                <a:gd name="connsiteY65" fmla="*/ 1115786 h 1247697"/>
                <a:gd name="connsiteX66" fmla="*/ 528864 w 1783443"/>
                <a:gd name="connsiteY66" fmla="*/ 1031422 h 1247697"/>
                <a:gd name="connsiteX67" fmla="*/ 509814 w 1783443"/>
                <a:gd name="connsiteY67" fmla="*/ 1055915 h 1247697"/>
                <a:gd name="connsiteX68" fmla="*/ 428171 w 1783443"/>
                <a:gd name="connsiteY68" fmla="*/ 1096736 h 1247697"/>
                <a:gd name="connsiteX69" fmla="*/ 395514 w 1783443"/>
                <a:gd name="connsiteY69" fmla="*/ 1134836 h 1247697"/>
                <a:gd name="connsiteX70" fmla="*/ 332921 w 1783443"/>
                <a:gd name="connsiteY70" fmla="*/ 1156608 h 1247697"/>
                <a:gd name="connsiteX71" fmla="*/ 302985 w 1783443"/>
                <a:gd name="connsiteY71" fmla="*/ 1183822 h 1247697"/>
                <a:gd name="connsiteX72" fmla="*/ 289378 w 1783443"/>
                <a:gd name="connsiteY72" fmla="*/ 1240972 h 1247697"/>
                <a:gd name="connsiteX73" fmla="*/ 319314 w 1783443"/>
                <a:gd name="connsiteY73" fmla="*/ 1213758 h 1247697"/>
                <a:gd name="connsiteX74" fmla="*/ 319314 w 1783443"/>
                <a:gd name="connsiteY74" fmla="*/ 1246415 h 1247697"/>
                <a:gd name="connsiteX75" fmla="*/ 357414 w 1783443"/>
                <a:gd name="connsiteY75" fmla="*/ 1232354 h 124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3443" h="1247697">
                  <a:moveTo>
                    <a:pt x="1783443" y="168729"/>
                  </a:moveTo>
                  <a:lnTo>
                    <a:pt x="1739900" y="149679"/>
                  </a:lnTo>
                  <a:lnTo>
                    <a:pt x="1690914" y="160565"/>
                  </a:lnTo>
                  <a:lnTo>
                    <a:pt x="1647371" y="114300"/>
                  </a:lnTo>
                  <a:lnTo>
                    <a:pt x="1579335" y="160565"/>
                  </a:lnTo>
                  <a:lnTo>
                    <a:pt x="1484085" y="166008"/>
                  </a:lnTo>
                  <a:lnTo>
                    <a:pt x="1445985" y="119743"/>
                  </a:lnTo>
                  <a:lnTo>
                    <a:pt x="1435100" y="119743"/>
                  </a:lnTo>
                  <a:lnTo>
                    <a:pt x="1369785" y="59872"/>
                  </a:lnTo>
                  <a:lnTo>
                    <a:pt x="1348014" y="0"/>
                  </a:lnTo>
                  <a:lnTo>
                    <a:pt x="1301750" y="32658"/>
                  </a:lnTo>
                  <a:lnTo>
                    <a:pt x="1269093" y="5443"/>
                  </a:lnTo>
                  <a:lnTo>
                    <a:pt x="1206500" y="32658"/>
                  </a:lnTo>
                  <a:lnTo>
                    <a:pt x="1171121" y="54429"/>
                  </a:lnTo>
                  <a:lnTo>
                    <a:pt x="1171121" y="68036"/>
                  </a:lnTo>
                  <a:lnTo>
                    <a:pt x="1078593" y="111579"/>
                  </a:lnTo>
                  <a:lnTo>
                    <a:pt x="1037771" y="78922"/>
                  </a:lnTo>
                  <a:lnTo>
                    <a:pt x="991507" y="65315"/>
                  </a:lnTo>
                  <a:lnTo>
                    <a:pt x="942521" y="43543"/>
                  </a:lnTo>
                  <a:lnTo>
                    <a:pt x="920750" y="92529"/>
                  </a:lnTo>
                  <a:lnTo>
                    <a:pt x="869043" y="127908"/>
                  </a:lnTo>
                  <a:lnTo>
                    <a:pt x="841828" y="176893"/>
                  </a:lnTo>
                  <a:lnTo>
                    <a:pt x="874485" y="394608"/>
                  </a:lnTo>
                  <a:lnTo>
                    <a:pt x="904421" y="413658"/>
                  </a:lnTo>
                  <a:lnTo>
                    <a:pt x="863600" y="443593"/>
                  </a:lnTo>
                  <a:lnTo>
                    <a:pt x="852714" y="495300"/>
                  </a:lnTo>
                  <a:lnTo>
                    <a:pt x="915307" y="517072"/>
                  </a:lnTo>
                  <a:lnTo>
                    <a:pt x="942521" y="517072"/>
                  </a:lnTo>
                  <a:lnTo>
                    <a:pt x="931635" y="541565"/>
                  </a:lnTo>
                  <a:lnTo>
                    <a:pt x="877207" y="533400"/>
                  </a:lnTo>
                  <a:lnTo>
                    <a:pt x="776514" y="609600"/>
                  </a:lnTo>
                  <a:lnTo>
                    <a:pt x="792843" y="655865"/>
                  </a:lnTo>
                  <a:lnTo>
                    <a:pt x="694871" y="740229"/>
                  </a:lnTo>
                  <a:lnTo>
                    <a:pt x="643164" y="737508"/>
                  </a:lnTo>
                  <a:lnTo>
                    <a:pt x="621393" y="786493"/>
                  </a:lnTo>
                  <a:lnTo>
                    <a:pt x="468993" y="794658"/>
                  </a:lnTo>
                  <a:lnTo>
                    <a:pt x="428171" y="835479"/>
                  </a:lnTo>
                  <a:lnTo>
                    <a:pt x="379185" y="854529"/>
                  </a:lnTo>
                  <a:lnTo>
                    <a:pt x="294821" y="906236"/>
                  </a:lnTo>
                  <a:lnTo>
                    <a:pt x="251278" y="819150"/>
                  </a:lnTo>
                  <a:lnTo>
                    <a:pt x="199571" y="827315"/>
                  </a:lnTo>
                  <a:lnTo>
                    <a:pt x="147864" y="862693"/>
                  </a:lnTo>
                  <a:lnTo>
                    <a:pt x="185964" y="879022"/>
                  </a:lnTo>
                  <a:lnTo>
                    <a:pt x="161471" y="908958"/>
                  </a:lnTo>
                  <a:lnTo>
                    <a:pt x="131535" y="919843"/>
                  </a:lnTo>
                  <a:lnTo>
                    <a:pt x="66221" y="919843"/>
                  </a:lnTo>
                  <a:lnTo>
                    <a:pt x="63500" y="928008"/>
                  </a:lnTo>
                  <a:lnTo>
                    <a:pt x="85271" y="949779"/>
                  </a:lnTo>
                  <a:lnTo>
                    <a:pt x="0" y="986065"/>
                  </a:lnTo>
                  <a:lnTo>
                    <a:pt x="4535" y="1040040"/>
                  </a:lnTo>
                  <a:lnTo>
                    <a:pt x="161471" y="1009650"/>
                  </a:lnTo>
                  <a:lnTo>
                    <a:pt x="185964" y="1015093"/>
                  </a:lnTo>
                  <a:lnTo>
                    <a:pt x="199571" y="979715"/>
                  </a:lnTo>
                  <a:lnTo>
                    <a:pt x="213178" y="957943"/>
                  </a:lnTo>
                  <a:lnTo>
                    <a:pt x="357414" y="949779"/>
                  </a:lnTo>
                  <a:lnTo>
                    <a:pt x="379185" y="930729"/>
                  </a:lnTo>
                  <a:lnTo>
                    <a:pt x="414564" y="938893"/>
                  </a:lnTo>
                  <a:lnTo>
                    <a:pt x="468993" y="938893"/>
                  </a:lnTo>
                  <a:lnTo>
                    <a:pt x="537028" y="903515"/>
                  </a:lnTo>
                  <a:lnTo>
                    <a:pt x="556078" y="868136"/>
                  </a:lnTo>
                  <a:lnTo>
                    <a:pt x="588735" y="889908"/>
                  </a:lnTo>
                  <a:lnTo>
                    <a:pt x="635000" y="887186"/>
                  </a:lnTo>
                  <a:lnTo>
                    <a:pt x="618671" y="936172"/>
                  </a:lnTo>
                  <a:lnTo>
                    <a:pt x="466271" y="993322"/>
                  </a:lnTo>
                  <a:lnTo>
                    <a:pt x="262164" y="1104900"/>
                  </a:lnTo>
                  <a:lnTo>
                    <a:pt x="270328" y="1115786"/>
                  </a:lnTo>
                  <a:lnTo>
                    <a:pt x="528864" y="1031422"/>
                  </a:lnTo>
                  <a:lnTo>
                    <a:pt x="509814" y="1055915"/>
                  </a:lnTo>
                  <a:lnTo>
                    <a:pt x="428171" y="1096736"/>
                  </a:lnTo>
                  <a:lnTo>
                    <a:pt x="395514" y="1134836"/>
                  </a:lnTo>
                  <a:lnTo>
                    <a:pt x="332921" y="1156608"/>
                  </a:lnTo>
                  <a:lnTo>
                    <a:pt x="302985" y="1183822"/>
                  </a:lnTo>
                  <a:lnTo>
                    <a:pt x="289378" y="1240972"/>
                  </a:lnTo>
                  <a:lnTo>
                    <a:pt x="319314" y="1213758"/>
                  </a:lnTo>
                  <a:cubicBezTo>
                    <a:pt x="322943" y="1210583"/>
                    <a:pt x="321015" y="1244714"/>
                    <a:pt x="319314" y="1246415"/>
                  </a:cubicBezTo>
                  <a:cubicBezTo>
                    <a:pt x="317197" y="1253218"/>
                    <a:pt x="360060" y="1230653"/>
                    <a:pt x="357414" y="1232354"/>
                  </a:cubicBezTo>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5" name="Freeform 84"/>
            <p:cNvSpPr/>
            <p:nvPr/>
          </p:nvSpPr>
          <p:spPr>
            <a:xfrm>
              <a:off x="3258946" y="5551024"/>
              <a:ext cx="1751203" cy="1073083"/>
            </a:xfrm>
            <a:custGeom>
              <a:avLst/>
              <a:gdLst>
                <a:gd name="connsiteX0" fmla="*/ 0 w 1676400"/>
                <a:gd name="connsiteY0" fmla="*/ 1028700 h 1072243"/>
                <a:gd name="connsiteX1" fmla="*/ 32657 w 1676400"/>
                <a:gd name="connsiteY1" fmla="*/ 1004207 h 1072243"/>
                <a:gd name="connsiteX2" fmla="*/ 65314 w 1676400"/>
                <a:gd name="connsiteY2" fmla="*/ 1047750 h 1072243"/>
                <a:gd name="connsiteX3" fmla="*/ 100693 w 1676400"/>
                <a:gd name="connsiteY3" fmla="*/ 1020536 h 1072243"/>
                <a:gd name="connsiteX4" fmla="*/ 144236 w 1676400"/>
                <a:gd name="connsiteY4" fmla="*/ 1017815 h 1072243"/>
                <a:gd name="connsiteX5" fmla="*/ 214993 w 1676400"/>
                <a:gd name="connsiteY5" fmla="*/ 1004207 h 1072243"/>
                <a:gd name="connsiteX6" fmla="*/ 223157 w 1676400"/>
                <a:gd name="connsiteY6" fmla="*/ 957943 h 1072243"/>
                <a:gd name="connsiteX7" fmla="*/ 277586 w 1676400"/>
                <a:gd name="connsiteY7" fmla="*/ 968829 h 1072243"/>
                <a:gd name="connsiteX8" fmla="*/ 234043 w 1676400"/>
                <a:gd name="connsiteY8" fmla="*/ 1031422 h 1072243"/>
                <a:gd name="connsiteX9" fmla="*/ 293914 w 1676400"/>
                <a:gd name="connsiteY9" fmla="*/ 1004207 h 1072243"/>
                <a:gd name="connsiteX10" fmla="*/ 323850 w 1676400"/>
                <a:gd name="connsiteY10" fmla="*/ 1001486 h 1072243"/>
                <a:gd name="connsiteX11" fmla="*/ 296636 w 1676400"/>
                <a:gd name="connsiteY11" fmla="*/ 1066800 h 1072243"/>
                <a:gd name="connsiteX12" fmla="*/ 326571 w 1676400"/>
                <a:gd name="connsiteY12" fmla="*/ 1072243 h 1072243"/>
                <a:gd name="connsiteX13" fmla="*/ 345621 w 1676400"/>
                <a:gd name="connsiteY13" fmla="*/ 1050472 h 1072243"/>
                <a:gd name="connsiteX14" fmla="*/ 397329 w 1676400"/>
                <a:gd name="connsiteY14" fmla="*/ 1064079 h 1072243"/>
                <a:gd name="connsiteX15" fmla="*/ 432707 w 1676400"/>
                <a:gd name="connsiteY15" fmla="*/ 1028700 h 1072243"/>
                <a:gd name="connsiteX16" fmla="*/ 473529 w 1676400"/>
                <a:gd name="connsiteY16" fmla="*/ 1025979 h 1072243"/>
                <a:gd name="connsiteX17" fmla="*/ 500743 w 1676400"/>
                <a:gd name="connsiteY17" fmla="*/ 1009650 h 1072243"/>
                <a:gd name="connsiteX18" fmla="*/ 547007 w 1676400"/>
                <a:gd name="connsiteY18" fmla="*/ 996043 h 1072243"/>
                <a:gd name="connsiteX19" fmla="*/ 601436 w 1676400"/>
                <a:gd name="connsiteY19" fmla="*/ 971550 h 1072243"/>
                <a:gd name="connsiteX20" fmla="*/ 661307 w 1676400"/>
                <a:gd name="connsiteY20" fmla="*/ 998765 h 1072243"/>
                <a:gd name="connsiteX21" fmla="*/ 658586 w 1676400"/>
                <a:gd name="connsiteY21" fmla="*/ 1023257 h 1072243"/>
                <a:gd name="connsiteX22" fmla="*/ 707571 w 1676400"/>
                <a:gd name="connsiteY22" fmla="*/ 1004207 h 1072243"/>
                <a:gd name="connsiteX23" fmla="*/ 713014 w 1676400"/>
                <a:gd name="connsiteY23" fmla="*/ 968829 h 1072243"/>
                <a:gd name="connsiteX24" fmla="*/ 721179 w 1676400"/>
                <a:gd name="connsiteY24" fmla="*/ 911679 h 1072243"/>
                <a:gd name="connsiteX25" fmla="*/ 759279 w 1676400"/>
                <a:gd name="connsiteY25" fmla="*/ 949779 h 1072243"/>
                <a:gd name="connsiteX26" fmla="*/ 827314 w 1676400"/>
                <a:gd name="connsiteY26" fmla="*/ 960665 h 1072243"/>
                <a:gd name="connsiteX27" fmla="*/ 830036 w 1676400"/>
                <a:gd name="connsiteY27" fmla="*/ 996043 h 1072243"/>
                <a:gd name="connsiteX28" fmla="*/ 859971 w 1676400"/>
                <a:gd name="connsiteY28" fmla="*/ 993322 h 1072243"/>
                <a:gd name="connsiteX29" fmla="*/ 884464 w 1676400"/>
                <a:gd name="connsiteY29" fmla="*/ 917122 h 1072243"/>
                <a:gd name="connsiteX30" fmla="*/ 838200 w 1676400"/>
                <a:gd name="connsiteY30" fmla="*/ 884465 h 1072243"/>
                <a:gd name="connsiteX31" fmla="*/ 876300 w 1676400"/>
                <a:gd name="connsiteY31" fmla="*/ 898072 h 1072243"/>
                <a:gd name="connsiteX32" fmla="*/ 979714 w 1676400"/>
                <a:gd name="connsiteY32" fmla="*/ 900793 h 1072243"/>
                <a:gd name="connsiteX33" fmla="*/ 1031421 w 1676400"/>
                <a:gd name="connsiteY33" fmla="*/ 952500 h 1072243"/>
                <a:gd name="connsiteX34" fmla="*/ 1017814 w 1676400"/>
                <a:gd name="connsiteY34" fmla="*/ 889907 h 1072243"/>
                <a:gd name="connsiteX35" fmla="*/ 1036864 w 1676400"/>
                <a:gd name="connsiteY35" fmla="*/ 857250 h 1072243"/>
                <a:gd name="connsiteX36" fmla="*/ 1004207 w 1676400"/>
                <a:gd name="connsiteY36" fmla="*/ 805543 h 1072243"/>
                <a:gd name="connsiteX37" fmla="*/ 947057 w 1676400"/>
                <a:gd name="connsiteY37" fmla="*/ 805543 h 1072243"/>
                <a:gd name="connsiteX38" fmla="*/ 947057 w 1676400"/>
                <a:gd name="connsiteY38" fmla="*/ 742950 h 1072243"/>
                <a:gd name="connsiteX39" fmla="*/ 966107 w 1676400"/>
                <a:gd name="connsiteY39" fmla="*/ 797379 h 1072243"/>
                <a:gd name="connsiteX40" fmla="*/ 1001486 w 1676400"/>
                <a:gd name="connsiteY40" fmla="*/ 808265 h 1072243"/>
                <a:gd name="connsiteX41" fmla="*/ 1042307 w 1676400"/>
                <a:gd name="connsiteY41" fmla="*/ 857250 h 1072243"/>
                <a:gd name="connsiteX42" fmla="*/ 1083129 w 1676400"/>
                <a:gd name="connsiteY42" fmla="*/ 854529 h 1072243"/>
                <a:gd name="connsiteX43" fmla="*/ 1080407 w 1676400"/>
                <a:gd name="connsiteY43" fmla="*/ 805543 h 1072243"/>
                <a:gd name="connsiteX44" fmla="*/ 1115786 w 1676400"/>
                <a:gd name="connsiteY44" fmla="*/ 840922 h 1072243"/>
                <a:gd name="connsiteX45" fmla="*/ 1181100 w 1676400"/>
                <a:gd name="connsiteY45" fmla="*/ 802822 h 1072243"/>
                <a:gd name="connsiteX46" fmla="*/ 1230086 w 1676400"/>
                <a:gd name="connsiteY46" fmla="*/ 737507 h 1072243"/>
                <a:gd name="connsiteX47" fmla="*/ 1251857 w 1676400"/>
                <a:gd name="connsiteY47" fmla="*/ 693965 h 1072243"/>
                <a:gd name="connsiteX48" fmla="*/ 1227364 w 1676400"/>
                <a:gd name="connsiteY48" fmla="*/ 683079 h 1072243"/>
                <a:gd name="connsiteX49" fmla="*/ 1249136 w 1676400"/>
                <a:gd name="connsiteY49" fmla="*/ 647700 h 1072243"/>
                <a:gd name="connsiteX50" fmla="*/ 1211036 w 1676400"/>
                <a:gd name="connsiteY50" fmla="*/ 644979 h 1072243"/>
                <a:gd name="connsiteX51" fmla="*/ 1232807 w 1676400"/>
                <a:gd name="connsiteY51" fmla="*/ 612322 h 1072243"/>
                <a:gd name="connsiteX52" fmla="*/ 1194707 w 1676400"/>
                <a:gd name="connsiteY52" fmla="*/ 574222 h 1072243"/>
                <a:gd name="connsiteX53" fmla="*/ 1134836 w 1676400"/>
                <a:gd name="connsiteY53" fmla="*/ 585107 h 1072243"/>
                <a:gd name="connsiteX54" fmla="*/ 1140279 w 1676400"/>
                <a:gd name="connsiteY54" fmla="*/ 533400 h 1072243"/>
                <a:gd name="connsiteX55" fmla="*/ 1170214 w 1676400"/>
                <a:gd name="connsiteY55" fmla="*/ 536122 h 1072243"/>
                <a:gd name="connsiteX56" fmla="*/ 1208314 w 1676400"/>
                <a:gd name="connsiteY56" fmla="*/ 563336 h 1072243"/>
                <a:gd name="connsiteX57" fmla="*/ 1251857 w 1676400"/>
                <a:gd name="connsiteY57" fmla="*/ 552450 h 1072243"/>
                <a:gd name="connsiteX58" fmla="*/ 1292679 w 1676400"/>
                <a:gd name="connsiteY58" fmla="*/ 566057 h 1072243"/>
                <a:gd name="connsiteX59" fmla="*/ 1374321 w 1676400"/>
                <a:gd name="connsiteY59" fmla="*/ 552450 h 1072243"/>
                <a:gd name="connsiteX60" fmla="*/ 1347107 w 1676400"/>
                <a:gd name="connsiteY60" fmla="*/ 571500 h 1072243"/>
                <a:gd name="connsiteX61" fmla="*/ 1300843 w 1676400"/>
                <a:gd name="connsiteY61" fmla="*/ 576943 h 1072243"/>
                <a:gd name="connsiteX62" fmla="*/ 1243693 w 1676400"/>
                <a:gd name="connsiteY62" fmla="*/ 571500 h 1072243"/>
                <a:gd name="connsiteX63" fmla="*/ 1246414 w 1676400"/>
                <a:gd name="connsiteY63" fmla="*/ 623207 h 1072243"/>
                <a:gd name="connsiteX64" fmla="*/ 1341664 w 1676400"/>
                <a:gd name="connsiteY64" fmla="*/ 604157 h 1072243"/>
                <a:gd name="connsiteX65" fmla="*/ 1355271 w 1676400"/>
                <a:gd name="connsiteY65" fmla="*/ 612322 h 1072243"/>
                <a:gd name="connsiteX66" fmla="*/ 1295400 w 1676400"/>
                <a:gd name="connsiteY66" fmla="*/ 628650 h 1072243"/>
                <a:gd name="connsiteX67" fmla="*/ 1306286 w 1676400"/>
                <a:gd name="connsiteY67" fmla="*/ 650422 h 1072243"/>
                <a:gd name="connsiteX68" fmla="*/ 1287236 w 1676400"/>
                <a:gd name="connsiteY68" fmla="*/ 655865 h 1072243"/>
                <a:gd name="connsiteX69" fmla="*/ 1276350 w 1676400"/>
                <a:gd name="connsiteY69" fmla="*/ 696686 h 1072243"/>
                <a:gd name="connsiteX70" fmla="*/ 1341664 w 1676400"/>
                <a:gd name="connsiteY70" fmla="*/ 715736 h 1072243"/>
                <a:gd name="connsiteX71" fmla="*/ 1398814 w 1676400"/>
                <a:gd name="connsiteY71" fmla="*/ 696686 h 1072243"/>
                <a:gd name="connsiteX72" fmla="*/ 1494064 w 1676400"/>
                <a:gd name="connsiteY72" fmla="*/ 674915 h 1072243"/>
                <a:gd name="connsiteX73" fmla="*/ 1502229 w 1676400"/>
                <a:gd name="connsiteY73" fmla="*/ 628650 h 1072243"/>
                <a:gd name="connsiteX74" fmla="*/ 1532164 w 1676400"/>
                <a:gd name="connsiteY74" fmla="*/ 606879 h 1072243"/>
                <a:gd name="connsiteX75" fmla="*/ 1605643 w 1676400"/>
                <a:gd name="connsiteY75" fmla="*/ 609600 h 1072243"/>
                <a:gd name="connsiteX76" fmla="*/ 1575707 w 1676400"/>
                <a:gd name="connsiteY76" fmla="*/ 566057 h 1072243"/>
                <a:gd name="connsiteX77" fmla="*/ 1605643 w 1676400"/>
                <a:gd name="connsiteY77" fmla="*/ 544286 h 1072243"/>
                <a:gd name="connsiteX78" fmla="*/ 1676400 w 1676400"/>
                <a:gd name="connsiteY78" fmla="*/ 511629 h 1072243"/>
                <a:gd name="connsiteX79" fmla="*/ 1632857 w 1676400"/>
                <a:gd name="connsiteY79" fmla="*/ 470807 h 1072243"/>
                <a:gd name="connsiteX80" fmla="*/ 1562100 w 1676400"/>
                <a:gd name="connsiteY80" fmla="*/ 397329 h 1072243"/>
                <a:gd name="connsiteX81" fmla="*/ 1515836 w 1676400"/>
                <a:gd name="connsiteY81" fmla="*/ 364672 h 1072243"/>
                <a:gd name="connsiteX82" fmla="*/ 1502229 w 1676400"/>
                <a:gd name="connsiteY82" fmla="*/ 272143 h 1072243"/>
                <a:gd name="connsiteX83" fmla="*/ 1475014 w 1676400"/>
                <a:gd name="connsiteY83" fmla="*/ 269422 h 1072243"/>
                <a:gd name="connsiteX84" fmla="*/ 1469571 w 1676400"/>
                <a:gd name="connsiteY84" fmla="*/ 228600 h 1072243"/>
                <a:gd name="connsiteX85" fmla="*/ 1404257 w 1676400"/>
                <a:gd name="connsiteY85" fmla="*/ 217715 h 1072243"/>
                <a:gd name="connsiteX86" fmla="*/ 1423307 w 1676400"/>
                <a:gd name="connsiteY86" fmla="*/ 125186 h 1072243"/>
                <a:gd name="connsiteX87" fmla="*/ 1458686 w 1676400"/>
                <a:gd name="connsiteY87" fmla="*/ 130629 h 1072243"/>
                <a:gd name="connsiteX88" fmla="*/ 1434193 w 1676400"/>
                <a:gd name="connsiteY88" fmla="*/ 89807 h 1072243"/>
                <a:gd name="connsiteX89" fmla="*/ 1415143 w 1676400"/>
                <a:gd name="connsiteY89" fmla="*/ 73479 h 1072243"/>
                <a:gd name="connsiteX90" fmla="*/ 1366157 w 1676400"/>
                <a:gd name="connsiteY90" fmla="*/ 0 h 1072243"/>
                <a:gd name="connsiteX91" fmla="*/ 1368879 w 1676400"/>
                <a:gd name="connsiteY91" fmla="*/ 0 h 1072243"/>
                <a:gd name="connsiteX0" fmla="*/ 0 w 1717221"/>
                <a:gd name="connsiteY0" fmla="*/ 1069521 h 1072243"/>
                <a:gd name="connsiteX1" fmla="*/ 73478 w 1717221"/>
                <a:gd name="connsiteY1" fmla="*/ 1004207 h 1072243"/>
                <a:gd name="connsiteX2" fmla="*/ 106135 w 1717221"/>
                <a:gd name="connsiteY2" fmla="*/ 1047750 h 1072243"/>
                <a:gd name="connsiteX3" fmla="*/ 141514 w 1717221"/>
                <a:gd name="connsiteY3" fmla="*/ 1020536 h 1072243"/>
                <a:gd name="connsiteX4" fmla="*/ 185057 w 1717221"/>
                <a:gd name="connsiteY4" fmla="*/ 1017815 h 1072243"/>
                <a:gd name="connsiteX5" fmla="*/ 255814 w 1717221"/>
                <a:gd name="connsiteY5" fmla="*/ 1004207 h 1072243"/>
                <a:gd name="connsiteX6" fmla="*/ 263978 w 1717221"/>
                <a:gd name="connsiteY6" fmla="*/ 957943 h 1072243"/>
                <a:gd name="connsiteX7" fmla="*/ 318407 w 1717221"/>
                <a:gd name="connsiteY7" fmla="*/ 968829 h 1072243"/>
                <a:gd name="connsiteX8" fmla="*/ 274864 w 1717221"/>
                <a:gd name="connsiteY8" fmla="*/ 1031422 h 1072243"/>
                <a:gd name="connsiteX9" fmla="*/ 334735 w 1717221"/>
                <a:gd name="connsiteY9" fmla="*/ 1004207 h 1072243"/>
                <a:gd name="connsiteX10" fmla="*/ 364671 w 1717221"/>
                <a:gd name="connsiteY10" fmla="*/ 1001486 h 1072243"/>
                <a:gd name="connsiteX11" fmla="*/ 337457 w 1717221"/>
                <a:gd name="connsiteY11" fmla="*/ 1066800 h 1072243"/>
                <a:gd name="connsiteX12" fmla="*/ 367392 w 1717221"/>
                <a:gd name="connsiteY12" fmla="*/ 1072243 h 1072243"/>
                <a:gd name="connsiteX13" fmla="*/ 386442 w 1717221"/>
                <a:gd name="connsiteY13" fmla="*/ 1050472 h 1072243"/>
                <a:gd name="connsiteX14" fmla="*/ 438150 w 1717221"/>
                <a:gd name="connsiteY14" fmla="*/ 1064079 h 1072243"/>
                <a:gd name="connsiteX15" fmla="*/ 473528 w 1717221"/>
                <a:gd name="connsiteY15" fmla="*/ 1028700 h 1072243"/>
                <a:gd name="connsiteX16" fmla="*/ 514350 w 1717221"/>
                <a:gd name="connsiteY16" fmla="*/ 1025979 h 1072243"/>
                <a:gd name="connsiteX17" fmla="*/ 541564 w 1717221"/>
                <a:gd name="connsiteY17" fmla="*/ 1009650 h 1072243"/>
                <a:gd name="connsiteX18" fmla="*/ 587828 w 1717221"/>
                <a:gd name="connsiteY18" fmla="*/ 996043 h 1072243"/>
                <a:gd name="connsiteX19" fmla="*/ 642257 w 1717221"/>
                <a:gd name="connsiteY19" fmla="*/ 971550 h 1072243"/>
                <a:gd name="connsiteX20" fmla="*/ 702128 w 1717221"/>
                <a:gd name="connsiteY20" fmla="*/ 998765 h 1072243"/>
                <a:gd name="connsiteX21" fmla="*/ 699407 w 1717221"/>
                <a:gd name="connsiteY21" fmla="*/ 1023257 h 1072243"/>
                <a:gd name="connsiteX22" fmla="*/ 748392 w 1717221"/>
                <a:gd name="connsiteY22" fmla="*/ 1004207 h 1072243"/>
                <a:gd name="connsiteX23" fmla="*/ 753835 w 1717221"/>
                <a:gd name="connsiteY23" fmla="*/ 968829 h 1072243"/>
                <a:gd name="connsiteX24" fmla="*/ 762000 w 1717221"/>
                <a:gd name="connsiteY24" fmla="*/ 911679 h 1072243"/>
                <a:gd name="connsiteX25" fmla="*/ 800100 w 1717221"/>
                <a:gd name="connsiteY25" fmla="*/ 949779 h 1072243"/>
                <a:gd name="connsiteX26" fmla="*/ 868135 w 1717221"/>
                <a:gd name="connsiteY26" fmla="*/ 960665 h 1072243"/>
                <a:gd name="connsiteX27" fmla="*/ 870857 w 1717221"/>
                <a:gd name="connsiteY27" fmla="*/ 996043 h 1072243"/>
                <a:gd name="connsiteX28" fmla="*/ 900792 w 1717221"/>
                <a:gd name="connsiteY28" fmla="*/ 993322 h 1072243"/>
                <a:gd name="connsiteX29" fmla="*/ 925285 w 1717221"/>
                <a:gd name="connsiteY29" fmla="*/ 917122 h 1072243"/>
                <a:gd name="connsiteX30" fmla="*/ 879021 w 1717221"/>
                <a:gd name="connsiteY30" fmla="*/ 884465 h 1072243"/>
                <a:gd name="connsiteX31" fmla="*/ 917121 w 1717221"/>
                <a:gd name="connsiteY31" fmla="*/ 898072 h 1072243"/>
                <a:gd name="connsiteX32" fmla="*/ 1020535 w 1717221"/>
                <a:gd name="connsiteY32" fmla="*/ 900793 h 1072243"/>
                <a:gd name="connsiteX33" fmla="*/ 1072242 w 1717221"/>
                <a:gd name="connsiteY33" fmla="*/ 952500 h 1072243"/>
                <a:gd name="connsiteX34" fmla="*/ 1058635 w 1717221"/>
                <a:gd name="connsiteY34" fmla="*/ 889907 h 1072243"/>
                <a:gd name="connsiteX35" fmla="*/ 1077685 w 1717221"/>
                <a:gd name="connsiteY35" fmla="*/ 857250 h 1072243"/>
                <a:gd name="connsiteX36" fmla="*/ 1045028 w 1717221"/>
                <a:gd name="connsiteY36" fmla="*/ 805543 h 1072243"/>
                <a:gd name="connsiteX37" fmla="*/ 987878 w 1717221"/>
                <a:gd name="connsiteY37" fmla="*/ 805543 h 1072243"/>
                <a:gd name="connsiteX38" fmla="*/ 987878 w 1717221"/>
                <a:gd name="connsiteY38" fmla="*/ 742950 h 1072243"/>
                <a:gd name="connsiteX39" fmla="*/ 1006928 w 1717221"/>
                <a:gd name="connsiteY39" fmla="*/ 797379 h 1072243"/>
                <a:gd name="connsiteX40" fmla="*/ 1042307 w 1717221"/>
                <a:gd name="connsiteY40" fmla="*/ 808265 h 1072243"/>
                <a:gd name="connsiteX41" fmla="*/ 1083128 w 1717221"/>
                <a:gd name="connsiteY41" fmla="*/ 857250 h 1072243"/>
                <a:gd name="connsiteX42" fmla="*/ 1123950 w 1717221"/>
                <a:gd name="connsiteY42" fmla="*/ 854529 h 1072243"/>
                <a:gd name="connsiteX43" fmla="*/ 1121228 w 1717221"/>
                <a:gd name="connsiteY43" fmla="*/ 805543 h 1072243"/>
                <a:gd name="connsiteX44" fmla="*/ 1156607 w 1717221"/>
                <a:gd name="connsiteY44" fmla="*/ 840922 h 1072243"/>
                <a:gd name="connsiteX45" fmla="*/ 1221921 w 1717221"/>
                <a:gd name="connsiteY45" fmla="*/ 802822 h 1072243"/>
                <a:gd name="connsiteX46" fmla="*/ 1270907 w 1717221"/>
                <a:gd name="connsiteY46" fmla="*/ 737507 h 1072243"/>
                <a:gd name="connsiteX47" fmla="*/ 1292678 w 1717221"/>
                <a:gd name="connsiteY47" fmla="*/ 693965 h 1072243"/>
                <a:gd name="connsiteX48" fmla="*/ 1268185 w 1717221"/>
                <a:gd name="connsiteY48" fmla="*/ 683079 h 1072243"/>
                <a:gd name="connsiteX49" fmla="*/ 1289957 w 1717221"/>
                <a:gd name="connsiteY49" fmla="*/ 647700 h 1072243"/>
                <a:gd name="connsiteX50" fmla="*/ 1251857 w 1717221"/>
                <a:gd name="connsiteY50" fmla="*/ 644979 h 1072243"/>
                <a:gd name="connsiteX51" fmla="*/ 1273628 w 1717221"/>
                <a:gd name="connsiteY51" fmla="*/ 612322 h 1072243"/>
                <a:gd name="connsiteX52" fmla="*/ 1235528 w 1717221"/>
                <a:gd name="connsiteY52" fmla="*/ 574222 h 1072243"/>
                <a:gd name="connsiteX53" fmla="*/ 1175657 w 1717221"/>
                <a:gd name="connsiteY53" fmla="*/ 585107 h 1072243"/>
                <a:gd name="connsiteX54" fmla="*/ 1181100 w 1717221"/>
                <a:gd name="connsiteY54" fmla="*/ 533400 h 1072243"/>
                <a:gd name="connsiteX55" fmla="*/ 1211035 w 1717221"/>
                <a:gd name="connsiteY55" fmla="*/ 536122 h 1072243"/>
                <a:gd name="connsiteX56" fmla="*/ 1249135 w 1717221"/>
                <a:gd name="connsiteY56" fmla="*/ 563336 h 1072243"/>
                <a:gd name="connsiteX57" fmla="*/ 1292678 w 1717221"/>
                <a:gd name="connsiteY57" fmla="*/ 552450 h 1072243"/>
                <a:gd name="connsiteX58" fmla="*/ 1333500 w 1717221"/>
                <a:gd name="connsiteY58" fmla="*/ 566057 h 1072243"/>
                <a:gd name="connsiteX59" fmla="*/ 1415142 w 1717221"/>
                <a:gd name="connsiteY59" fmla="*/ 552450 h 1072243"/>
                <a:gd name="connsiteX60" fmla="*/ 1387928 w 1717221"/>
                <a:gd name="connsiteY60" fmla="*/ 571500 h 1072243"/>
                <a:gd name="connsiteX61" fmla="*/ 1341664 w 1717221"/>
                <a:gd name="connsiteY61" fmla="*/ 576943 h 1072243"/>
                <a:gd name="connsiteX62" fmla="*/ 1284514 w 1717221"/>
                <a:gd name="connsiteY62" fmla="*/ 571500 h 1072243"/>
                <a:gd name="connsiteX63" fmla="*/ 1287235 w 1717221"/>
                <a:gd name="connsiteY63" fmla="*/ 623207 h 1072243"/>
                <a:gd name="connsiteX64" fmla="*/ 1382485 w 1717221"/>
                <a:gd name="connsiteY64" fmla="*/ 604157 h 1072243"/>
                <a:gd name="connsiteX65" fmla="*/ 1396092 w 1717221"/>
                <a:gd name="connsiteY65" fmla="*/ 612322 h 1072243"/>
                <a:gd name="connsiteX66" fmla="*/ 1336221 w 1717221"/>
                <a:gd name="connsiteY66" fmla="*/ 628650 h 1072243"/>
                <a:gd name="connsiteX67" fmla="*/ 1347107 w 1717221"/>
                <a:gd name="connsiteY67" fmla="*/ 650422 h 1072243"/>
                <a:gd name="connsiteX68" fmla="*/ 1328057 w 1717221"/>
                <a:gd name="connsiteY68" fmla="*/ 655865 h 1072243"/>
                <a:gd name="connsiteX69" fmla="*/ 1317171 w 1717221"/>
                <a:gd name="connsiteY69" fmla="*/ 696686 h 1072243"/>
                <a:gd name="connsiteX70" fmla="*/ 1382485 w 1717221"/>
                <a:gd name="connsiteY70" fmla="*/ 715736 h 1072243"/>
                <a:gd name="connsiteX71" fmla="*/ 1439635 w 1717221"/>
                <a:gd name="connsiteY71" fmla="*/ 696686 h 1072243"/>
                <a:gd name="connsiteX72" fmla="*/ 1534885 w 1717221"/>
                <a:gd name="connsiteY72" fmla="*/ 674915 h 1072243"/>
                <a:gd name="connsiteX73" fmla="*/ 1543050 w 1717221"/>
                <a:gd name="connsiteY73" fmla="*/ 628650 h 1072243"/>
                <a:gd name="connsiteX74" fmla="*/ 1572985 w 1717221"/>
                <a:gd name="connsiteY74" fmla="*/ 606879 h 1072243"/>
                <a:gd name="connsiteX75" fmla="*/ 1646464 w 1717221"/>
                <a:gd name="connsiteY75" fmla="*/ 609600 h 1072243"/>
                <a:gd name="connsiteX76" fmla="*/ 1616528 w 1717221"/>
                <a:gd name="connsiteY76" fmla="*/ 566057 h 1072243"/>
                <a:gd name="connsiteX77" fmla="*/ 1646464 w 1717221"/>
                <a:gd name="connsiteY77" fmla="*/ 544286 h 1072243"/>
                <a:gd name="connsiteX78" fmla="*/ 1717221 w 1717221"/>
                <a:gd name="connsiteY78" fmla="*/ 511629 h 1072243"/>
                <a:gd name="connsiteX79" fmla="*/ 1673678 w 1717221"/>
                <a:gd name="connsiteY79" fmla="*/ 470807 h 1072243"/>
                <a:gd name="connsiteX80" fmla="*/ 1602921 w 1717221"/>
                <a:gd name="connsiteY80" fmla="*/ 397329 h 1072243"/>
                <a:gd name="connsiteX81" fmla="*/ 1556657 w 1717221"/>
                <a:gd name="connsiteY81" fmla="*/ 364672 h 1072243"/>
                <a:gd name="connsiteX82" fmla="*/ 1543050 w 1717221"/>
                <a:gd name="connsiteY82" fmla="*/ 272143 h 1072243"/>
                <a:gd name="connsiteX83" fmla="*/ 1515835 w 1717221"/>
                <a:gd name="connsiteY83" fmla="*/ 269422 h 1072243"/>
                <a:gd name="connsiteX84" fmla="*/ 1510392 w 1717221"/>
                <a:gd name="connsiteY84" fmla="*/ 228600 h 1072243"/>
                <a:gd name="connsiteX85" fmla="*/ 1445078 w 1717221"/>
                <a:gd name="connsiteY85" fmla="*/ 217715 h 1072243"/>
                <a:gd name="connsiteX86" fmla="*/ 1464128 w 1717221"/>
                <a:gd name="connsiteY86" fmla="*/ 125186 h 1072243"/>
                <a:gd name="connsiteX87" fmla="*/ 1499507 w 1717221"/>
                <a:gd name="connsiteY87" fmla="*/ 130629 h 1072243"/>
                <a:gd name="connsiteX88" fmla="*/ 1475014 w 1717221"/>
                <a:gd name="connsiteY88" fmla="*/ 89807 h 1072243"/>
                <a:gd name="connsiteX89" fmla="*/ 1455964 w 1717221"/>
                <a:gd name="connsiteY89" fmla="*/ 73479 h 1072243"/>
                <a:gd name="connsiteX90" fmla="*/ 1406978 w 1717221"/>
                <a:gd name="connsiteY90" fmla="*/ 0 h 1072243"/>
                <a:gd name="connsiteX91" fmla="*/ 1409700 w 1717221"/>
                <a:gd name="connsiteY91" fmla="*/ 0 h 1072243"/>
                <a:gd name="connsiteX0" fmla="*/ 0 w 1717221"/>
                <a:gd name="connsiteY0" fmla="*/ 1069521 h 1072243"/>
                <a:gd name="connsiteX1" fmla="*/ 2722 w 1717221"/>
                <a:gd name="connsiteY1" fmla="*/ 1072243 h 1072243"/>
                <a:gd name="connsiteX2" fmla="*/ 73478 w 1717221"/>
                <a:gd name="connsiteY2" fmla="*/ 1004207 h 1072243"/>
                <a:gd name="connsiteX3" fmla="*/ 106135 w 1717221"/>
                <a:gd name="connsiteY3" fmla="*/ 1047750 h 1072243"/>
                <a:gd name="connsiteX4" fmla="*/ 141514 w 1717221"/>
                <a:gd name="connsiteY4" fmla="*/ 1020536 h 1072243"/>
                <a:gd name="connsiteX5" fmla="*/ 185057 w 1717221"/>
                <a:gd name="connsiteY5" fmla="*/ 1017815 h 1072243"/>
                <a:gd name="connsiteX6" fmla="*/ 255814 w 1717221"/>
                <a:gd name="connsiteY6" fmla="*/ 1004207 h 1072243"/>
                <a:gd name="connsiteX7" fmla="*/ 263978 w 1717221"/>
                <a:gd name="connsiteY7" fmla="*/ 957943 h 1072243"/>
                <a:gd name="connsiteX8" fmla="*/ 318407 w 1717221"/>
                <a:gd name="connsiteY8" fmla="*/ 968829 h 1072243"/>
                <a:gd name="connsiteX9" fmla="*/ 274864 w 1717221"/>
                <a:gd name="connsiteY9" fmla="*/ 1031422 h 1072243"/>
                <a:gd name="connsiteX10" fmla="*/ 334735 w 1717221"/>
                <a:gd name="connsiteY10" fmla="*/ 1004207 h 1072243"/>
                <a:gd name="connsiteX11" fmla="*/ 364671 w 1717221"/>
                <a:gd name="connsiteY11" fmla="*/ 1001486 h 1072243"/>
                <a:gd name="connsiteX12" fmla="*/ 337457 w 1717221"/>
                <a:gd name="connsiteY12" fmla="*/ 1066800 h 1072243"/>
                <a:gd name="connsiteX13" fmla="*/ 367392 w 1717221"/>
                <a:gd name="connsiteY13" fmla="*/ 1072243 h 1072243"/>
                <a:gd name="connsiteX14" fmla="*/ 386442 w 1717221"/>
                <a:gd name="connsiteY14" fmla="*/ 1050472 h 1072243"/>
                <a:gd name="connsiteX15" fmla="*/ 438150 w 1717221"/>
                <a:gd name="connsiteY15" fmla="*/ 1064079 h 1072243"/>
                <a:gd name="connsiteX16" fmla="*/ 473528 w 1717221"/>
                <a:gd name="connsiteY16" fmla="*/ 1028700 h 1072243"/>
                <a:gd name="connsiteX17" fmla="*/ 514350 w 1717221"/>
                <a:gd name="connsiteY17" fmla="*/ 1025979 h 1072243"/>
                <a:gd name="connsiteX18" fmla="*/ 541564 w 1717221"/>
                <a:gd name="connsiteY18" fmla="*/ 1009650 h 1072243"/>
                <a:gd name="connsiteX19" fmla="*/ 587828 w 1717221"/>
                <a:gd name="connsiteY19" fmla="*/ 996043 h 1072243"/>
                <a:gd name="connsiteX20" fmla="*/ 642257 w 1717221"/>
                <a:gd name="connsiteY20" fmla="*/ 971550 h 1072243"/>
                <a:gd name="connsiteX21" fmla="*/ 702128 w 1717221"/>
                <a:gd name="connsiteY21" fmla="*/ 998765 h 1072243"/>
                <a:gd name="connsiteX22" fmla="*/ 699407 w 1717221"/>
                <a:gd name="connsiteY22" fmla="*/ 1023257 h 1072243"/>
                <a:gd name="connsiteX23" fmla="*/ 748392 w 1717221"/>
                <a:gd name="connsiteY23" fmla="*/ 1004207 h 1072243"/>
                <a:gd name="connsiteX24" fmla="*/ 753835 w 1717221"/>
                <a:gd name="connsiteY24" fmla="*/ 968829 h 1072243"/>
                <a:gd name="connsiteX25" fmla="*/ 762000 w 1717221"/>
                <a:gd name="connsiteY25" fmla="*/ 911679 h 1072243"/>
                <a:gd name="connsiteX26" fmla="*/ 800100 w 1717221"/>
                <a:gd name="connsiteY26" fmla="*/ 949779 h 1072243"/>
                <a:gd name="connsiteX27" fmla="*/ 868135 w 1717221"/>
                <a:gd name="connsiteY27" fmla="*/ 960665 h 1072243"/>
                <a:gd name="connsiteX28" fmla="*/ 870857 w 1717221"/>
                <a:gd name="connsiteY28" fmla="*/ 996043 h 1072243"/>
                <a:gd name="connsiteX29" fmla="*/ 900792 w 1717221"/>
                <a:gd name="connsiteY29" fmla="*/ 993322 h 1072243"/>
                <a:gd name="connsiteX30" fmla="*/ 925285 w 1717221"/>
                <a:gd name="connsiteY30" fmla="*/ 917122 h 1072243"/>
                <a:gd name="connsiteX31" fmla="*/ 879021 w 1717221"/>
                <a:gd name="connsiteY31" fmla="*/ 884465 h 1072243"/>
                <a:gd name="connsiteX32" fmla="*/ 917121 w 1717221"/>
                <a:gd name="connsiteY32" fmla="*/ 898072 h 1072243"/>
                <a:gd name="connsiteX33" fmla="*/ 1020535 w 1717221"/>
                <a:gd name="connsiteY33" fmla="*/ 900793 h 1072243"/>
                <a:gd name="connsiteX34" fmla="*/ 1072242 w 1717221"/>
                <a:gd name="connsiteY34" fmla="*/ 952500 h 1072243"/>
                <a:gd name="connsiteX35" fmla="*/ 1058635 w 1717221"/>
                <a:gd name="connsiteY35" fmla="*/ 889907 h 1072243"/>
                <a:gd name="connsiteX36" fmla="*/ 1077685 w 1717221"/>
                <a:gd name="connsiteY36" fmla="*/ 857250 h 1072243"/>
                <a:gd name="connsiteX37" fmla="*/ 1045028 w 1717221"/>
                <a:gd name="connsiteY37" fmla="*/ 805543 h 1072243"/>
                <a:gd name="connsiteX38" fmla="*/ 987878 w 1717221"/>
                <a:gd name="connsiteY38" fmla="*/ 805543 h 1072243"/>
                <a:gd name="connsiteX39" fmla="*/ 987878 w 1717221"/>
                <a:gd name="connsiteY39" fmla="*/ 742950 h 1072243"/>
                <a:gd name="connsiteX40" fmla="*/ 1006928 w 1717221"/>
                <a:gd name="connsiteY40" fmla="*/ 797379 h 1072243"/>
                <a:gd name="connsiteX41" fmla="*/ 1042307 w 1717221"/>
                <a:gd name="connsiteY41" fmla="*/ 808265 h 1072243"/>
                <a:gd name="connsiteX42" fmla="*/ 1083128 w 1717221"/>
                <a:gd name="connsiteY42" fmla="*/ 857250 h 1072243"/>
                <a:gd name="connsiteX43" fmla="*/ 1123950 w 1717221"/>
                <a:gd name="connsiteY43" fmla="*/ 854529 h 1072243"/>
                <a:gd name="connsiteX44" fmla="*/ 1121228 w 1717221"/>
                <a:gd name="connsiteY44" fmla="*/ 805543 h 1072243"/>
                <a:gd name="connsiteX45" fmla="*/ 1156607 w 1717221"/>
                <a:gd name="connsiteY45" fmla="*/ 840922 h 1072243"/>
                <a:gd name="connsiteX46" fmla="*/ 1221921 w 1717221"/>
                <a:gd name="connsiteY46" fmla="*/ 802822 h 1072243"/>
                <a:gd name="connsiteX47" fmla="*/ 1270907 w 1717221"/>
                <a:gd name="connsiteY47" fmla="*/ 737507 h 1072243"/>
                <a:gd name="connsiteX48" fmla="*/ 1292678 w 1717221"/>
                <a:gd name="connsiteY48" fmla="*/ 693965 h 1072243"/>
                <a:gd name="connsiteX49" fmla="*/ 1268185 w 1717221"/>
                <a:gd name="connsiteY49" fmla="*/ 683079 h 1072243"/>
                <a:gd name="connsiteX50" fmla="*/ 1289957 w 1717221"/>
                <a:gd name="connsiteY50" fmla="*/ 647700 h 1072243"/>
                <a:gd name="connsiteX51" fmla="*/ 1251857 w 1717221"/>
                <a:gd name="connsiteY51" fmla="*/ 644979 h 1072243"/>
                <a:gd name="connsiteX52" fmla="*/ 1273628 w 1717221"/>
                <a:gd name="connsiteY52" fmla="*/ 612322 h 1072243"/>
                <a:gd name="connsiteX53" fmla="*/ 1235528 w 1717221"/>
                <a:gd name="connsiteY53" fmla="*/ 574222 h 1072243"/>
                <a:gd name="connsiteX54" fmla="*/ 1175657 w 1717221"/>
                <a:gd name="connsiteY54" fmla="*/ 585107 h 1072243"/>
                <a:gd name="connsiteX55" fmla="*/ 1181100 w 1717221"/>
                <a:gd name="connsiteY55" fmla="*/ 533400 h 1072243"/>
                <a:gd name="connsiteX56" fmla="*/ 1211035 w 1717221"/>
                <a:gd name="connsiteY56" fmla="*/ 536122 h 1072243"/>
                <a:gd name="connsiteX57" fmla="*/ 1249135 w 1717221"/>
                <a:gd name="connsiteY57" fmla="*/ 563336 h 1072243"/>
                <a:gd name="connsiteX58" fmla="*/ 1292678 w 1717221"/>
                <a:gd name="connsiteY58" fmla="*/ 552450 h 1072243"/>
                <a:gd name="connsiteX59" fmla="*/ 1333500 w 1717221"/>
                <a:gd name="connsiteY59" fmla="*/ 566057 h 1072243"/>
                <a:gd name="connsiteX60" fmla="*/ 1415142 w 1717221"/>
                <a:gd name="connsiteY60" fmla="*/ 552450 h 1072243"/>
                <a:gd name="connsiteX61" fmla="*/ 1387928 w 1717221"/>
                <a:gd name="connsiteY61" fmla="*/ 571500 h 1072243"/>
                <a:gd name="connsiteX62" fmla="*/ 1341664 w 1717221"/>
                <a:gd name="connsiteY62" fmla="*/ 576943 h 1072243"/>
                <a:gd name="connsiteX63" fmla="*/ 1284514 w 1717221"/>
                <a:gd name="connsiteY63" fmla="*/ 571500 h 1072243"/>
                <a:gd name="connsiteX64" fmla="*/ 1287235 w 1717221"/>
                <a:gd name="connsiteY64" fmla="*/ 623207 h 1072243"/>
                <a:gd name="connsiteX65" fmla="*/ 1382485 w 1717221"/>
                <a:gd name="connsiteY65" fmla="*/ 604157 h 1072243"/>
                <a:gd name="connsiteX66" fmla="*/ 1396092 w 1717221"/>
                <a:gd name="connsiteY66" fmla="*/ 612322 h 1072243"/>
                <a:gd name="connsiteX67" fmla="*/ 1336221 w 1717221"/>
                <a:gd name="connsiteY67" fmla="*/ 628650 h 1072243"/>
                <a:gd name="connsiteX68" fmla="*/ 1347107 w 1717221"/>
                <a:gd name="connsiteY68" fmla="*/ 650422 h 1072243"/>
                <a:gd name="connsiteX69" fmla="*/ 1328057 w 1717221"/>
                <a:gd name="connsiteY69" fmla="*/ 655865 h 1072243"/>
                <a:gd name="connsiteX70" fmla="*/ 1317171 w 1717221"/>
                <a:gd name="connsiteY70" fmla="*/ 696686 h 1072243"/>
                <a:gd name="connsiteX71" fmla="*/ 1382485 w 1717221"/>
                <a:gd name="connsiteY71" fmla="*/ 715736 h 1072243"/>
                <a:gd name="connsiteX72" fmla="*/ 1439635 w 1717221"/>
                <a:gd name="connsiteY72" fmla="*/ 696686 h 1072243"/>
                <a:gd name="connsiteX73" fmla="*/ 1534885 w 1717221"/>
                <a:gd name="connsiteY73" fmla="*/ 674915 h 1072243"/>
                <a:gd name="connsiteX74" fmla="*/ 1543050 w 1717221"/>
                <a:gd name="connsiteY74" fmla="*/ 628650 h 1072243"/>
                <a:gd name="connsiteX75" fmla="*/ 1572985 w 1717221"/>
                <a:gd name="connsiteY75" fmla="*/ 606879 h 1072243"/>
                <a:gd name="connsiteX76" fmla="*/ 1646464 w 1717221"/>
                <a:gd name="connsiteY76" fmla="*/ 609600 h 1072243"/>
                <a:gd name="connsiteX77" fmla="*/ 1616528 w 1717221"/>
                <a:gd name="connsiteY77" fmla="*/ 566057 h 1072243"/>
                <a:gd name="connsiteX78" fmla="*/ 1646464 w 1717221"/>
                <a:gd name="connsiteY78" fmla="*/ 544286 h 1072243"/>
                <a:gd name="connsiteX79" fmla="*/ 1717221 w 1717221"/>
                <a:gd name="connsiteY79" fmla="*/ 511629 h 1072243"/>
                <a:gd name="connsiteX80" fmla="*/ 1673678 w 1717221"/>
                <a:gd name="connsiteY80" fmla="*/ 470807 h 1072243"/>
                <a:gd name="connsiteX81" fmla="*/ 1602921 w 1717221"/>
                <a:gd name="connsiteY81" fmla="*/ 397329 h 1072243"/>
                <a:gd name="connsiteX82" fmla="*/ 1556657 w 1717221"/>
                <a:gd name="connsiteY82" fmla="*/ 364672 h 1072243"/>
                <a:gd name="connsiteX83" fmla="*/ 1543050 w 1717221"/>
                <a:gd name="connsiteY83" fmla="*/ 272143 h 1072243"/>
                <a:gd name="connsiteX84" fmla="*/ 1515835 w 1717221"/>
                <a:gd name="connsiteY84" fmla="*/ 269422 h 1072243"/>
                <a:gd name="connsiteX85" fmla="*/ 1510392 w 1717221"/>
                <a:gd name="connsiteY85" fmla="*/ 228600 h 1072243"/>
                <a:gd name="connsiteX86" fmla="*/ 1445078 w 1717221"/>
                <a:gd name="connsiteY86" fmla="*/ 217715 h 1072243"/>
                <a:gd name="connsiteX87" fmla="*/ 1464128 w 1717221"/>
                <a:gd name="connsiteY87" fmla="*/ 125186 h 1072243"/>
                <a:gd name="connsiteX88" fmla="*/ 1499507 w 1717221"/>
                <a:gd name="connsiteY88" fmla="*/ 130629 h 1072243"/>
                <a:gd name="connsiteX89" fmla="*/ 1475014 w 1717221"/>
                <a:gd name="connsiteY89" fmla="*/ 89807 h 1072243"/>
                <a:gd name="connsiteX90" fmla="*/ 1455964 w 1717221"/>
                <a:gd name="connsiteY90" fmla="*/ 73479 h 1072243"/>
                <a:gd name="connsiteX91" fmla="*/ 1406978 w 1717221"/>
                <a:gd name="connsiteY91" fmla="*/ 0 h 1072243"/>
                <a:gd name="connsiteX92" fmla="*/ 1409700 w 1717221"/>
                <a:gd name="connsiteY92" fmla="*/ 0 h 1072243"/>
                <a:gd name="connsiteX0" fmla="*/ 27214 w 1744435"/>
                <a:gd name="connsiteY0" fmla="*/ 1069521 h 1080407"/>
                <a:gd name="connsiteX1" fmla="*/ 0 w 1744435"/>
                <a:gd name="connsiteY1" fmla="*/ 1080407 h 1080407"/>
                <a:gd name="connsiteX2" fmla="*/ 100692 w 1744435"/>
                <a:gd name="connsiteY2" fmla="*/ 1004207 h 1080407"/>
                <a:gd name="connsiteX3" fmla="*/ 133349 w 1744435"/>
                <a:gd name="connsiteY3" fmla="*/ 1047750 h 1080407"/>
                <a:gd name="connsiteX4" fmla="*/ 168728 w 1744435"/>
                <a:gd name="connsiteY4" fmla="*/ 1020536 h 1080407"/>
                <a:gd name="connsiteX5" fmla="*/ 212271 w 1744435"/>
                <a:gd name="connsiteY5" fmla="*/ 1017815 h 1080407"/>
                <a:gd name="connsiteX6" fmla="*/ 283028 w 1744435"/>
                <a:gd name="connsiteY6" fmla="*/ 1004207 h 1080407"/>
                <a:gd name="connsiteX7" fmla="*/ 291192 w 1744435"/>
                <a:gd name="connsiteY7" fmla="*/ 957943 h 1080407"/>
                <a:gd name="connsiteX8" fmla="*/ 345621 w 1744435"/>
                <a:gd name="connsiteY8" fmla="*/ 968829 h 1080407"/>
                <a:gd name="connsiteX9" fmla="*/ 302078 w 1744435"/>
                <a:gd name="connsiteY9" fmla="*/ 1031422 h 1080407"/>
                <a:gd name="connsiteX10" fmla="*/ 361949 w 1744435"/>
                <a:gd name="connsiteY10" fmla="*/ 1004207 h 1080407"/>
                <a:gd name="connsiteX11" fmla="*/ 391885 w 1744435"/>
                <a:gd name="connsiteY11" fmla="*/ 1001486 h 1080407"/>
                <a:gd name="connsiteX12" fmla="*/ 364671 w 1744435"/>
                <a:gd name="connsiteY12" fmla="*/ 1066800 h 1080407"/>
                <a:gd name="connsiteX13" fmla="*/ 394606 w 1744435"/>
                <a:gd name="connsiteY13" fmla="*/ 1072243 h 1080407"/>
                <a:gd name="connsiteX14" fmla="*/ 413656 w 1744435"/>
                <a:gd name="connsiteY14" fmla="*/ 1050472 h 1080407"/>
                <a:gd name="connsiteX15" fmla="*/ 465364 w 1744435"/>
                <a:gd name="connsiteY15" fmla="*/ 1064079 h 1080407"/>
                <a:gd name="connsiteX16" fmla="*/ 500742 w 1744435"/>
                <a:gd name="connsiteY16" fmla="*/ 1028700 h 1080407"/>
                <a:gd name="connsiteX17" fmla="*/ 541564 w 1744435"/>
                <a:gd name="connsiteY17" fmla="*/ 1025979 h 1080407"/>
                <a:gd name="connsiteX18" fmla="*/ 568778 w 1744435"/>
                <a:gd name="connsiteY18" fmla="*/ 1009650 h 1080407"/>
                <a:gd name="connsiteX19" fmla="*/ 615042 w 1744435"/>
                <a:gd name="connsiteY19" fmla="*/ 996043 h 1080407"/>
                <a:gd name="connsiteX20" fmla="*/ 669471 w 1744435"/>
                <a:gd name="connsiteY20" fmla="*/ 971550 h 1080407"/>
                <a:gd name="connsiteX21" fmla="*/ 729342 w 1744435"/>
                <a:gd name="connsiteY21" fmla="*/ 998765 h 1080407"/>
                <a:gd name="connsiteX22" fmla="*/ 726621 w 1744435"/>
                <a:gd name="connsiteY22" fmla="*/ 1023257 h 1080407"/>
                <a:gd name="connsiteX23" fmla="*/ 775606 w 1744435"/>
                <a:gd name="connsiteY23" fmla="*/ 1004207 h 1080407"/>
                <a:gd name="connsiteX24" fmla="*/ 781049 w 1744435"/>
                <a:gd name="connsiteY24" fmla="*/ 968829 h 1080407"/>
                <a:gd name="connsiteX25" fmla="*/ 789214 w 1744435"/>
                <a:gd name="connsiteY25" fmla="*/ 911679 h 1080407"/>
                <a:gd name="connsiteX26" fmla="*/ 827314 w 1744435"/>
                <a:gd name="connsiteY26" fmla="*/ 949779 h 1080407"/>
                <a:gd name="connsiteX27" fmla="*/ 895349 w 1744435"/>
                <a:gd name="connsiteY27" fmla="*/ 960665 h 1080407"/>
                <a:gd name="connsiteX28" fmla="*/ 898071 w 1744435"/>
                <a:gd name="connsiteY28" fmla="*/ 996043 h 1080407"/>
                <a:gd name="connsiteX29" fmla="*/ 928006 w 1744435"/>
                <a:gd name="connsiteY29" fmla="*/ 993322 h 1080407"/>
                <a:gd name="connsiteX30" fmla="*/ 952499 w 1744435"/>
                <a:gd name="connsiteY30" fmla="*/ 917122 h 1080407"/>
                <a:gd name="connsiteX31" fmla="*/ 906235 w 1744435"/>
                <a:gd name="connsiteY31" fmla="*/ 884465 h 1080407"/>
                <a:gd name="connsiteX32" fmla="*/ 944335 w 1744435"/>
                <a:gd name="connsiteY32" fmla="*/ 898072 h 1080407"/>
                <a:gd name="connsiteX33" fmla="*/ 1047749 w 1744435"/>
                <a:gd name="connsiteY33" fmla="*/ 900793 h 1080407"/>
                <a:gd name="connsiteX34" fmla="*/ 1099456 w 1744435"/>
                <a:gd name="connsiteY34" fmla="*/ 952500 h 1080407"/>
                <a:gd name="connsiteX35" fmla="*/ 1085849 w 1744435"/>
                <a:gd name="connsiteY35" fmla="*/ 889907 h 1080407"/>
                <a:gd name="connsiteX36" fmla="*/ 1104899 w 1744435"/>
                <a:gd name="connsiteY36" fmla="*/ 857250 h 1080407"/>
                <a:gd name="connsiteX37" fmla="*/ 1072242 w 1744435"/>
                <a:gd name="connsiteY37" fmla="*/ 805543 h 1080407"/>
                <a:gd name="connsiteX38" fmla="*/ 1015092 w 1744435"/>
                <a:gd name="connsiteY38" fmla="*/ 805543 h 1080407"/>
                <a:gd name="connsiteX39" fmla="*/ 1015092 w 1744435"/>
                <a:gd name="connsiteY39" fmla="*/ 742950 h 1080407"/>
                <a:gd name="connsiteX40" fmla="*/ 1034142 w 1744435"/>
                <a:gd name="connsiteY40" fmla="*/ 797379 h 1080407"/>
                <a:gd name="connsiteX41" fmla="*/ 1069521 w 1744435"/>
                <a:gd name="connsiteY41" fmla="*/ 808265 h 1080407"/>
                <a:gd name="connsiteX42" fmla="*/ 1110342 w 1744435"/>
                <a:gd name="connsiteY42" fmla="*/ 857250 h 1080407"/>
                <a:gd name="connsiteX43" fmla="*/ 1151164 w 1744435"/>
                <a:gd name="connsiteY43" fmla="*/ 854529 h 1080407"/>
                <a:gd name="connsiteX44" fmla="*/ 1148442 w 1744435"/>
                <a:gd name="connsiteY44" fmla="*/ 805543 h 1080407"/>
                <a:gd name="connsiteX45" fmla="*/ 1183821 w 1744435"/>
                <a:gd name="connsiteY45" fmla="*/ 840922 h 1080407"/>
                <a:gd name="connsiteX46" fmla="*/ 1249135 w 1744435"/>
                <a:gd name="connsiteY46" fmla="*/ 802822 h 1080407"/>
                <a:gd name="connsiteX47" fmla="*/ 1298121 w 1744435"/>
                <a:gd name="connsiteY47" fmla="*/ 737507 h 1080407"/>
                <a:gd name="connsiteX48" fmla="*/ 1319892 w 1744435"/>
                <a:gd name="connsiteY48" fmla="*/ 693965 h 1080407"/>
                <a:gd name="connsiteX49" fmla="*/ 1295399 w 1744435"/>
                <a:gd name="connsiteY49" fmla="*/ 683079 h 1080407"/>
                <a:gd name="connsiteX50" fmla="*/ 1317171 w 1744435"/>
                <a:gd name="connsiteY50" fmla="*/ 647700 h 1080407"/>
                <a:gd name="connsiteX51" fmla="*/ 1279071 w 1744435"/>
                <a:gd name="connsiteY51" fmla="*/ 644979 h 1080407"/>
                <a:gd name="connsiteX52" fmla="*/ 1300842 w 1744435"/>
                <a:gd name="connsiteY52" fmla="*/ 612322 h 1080407"/>
                <a:gd name="connsiteX53" fmla="*/ 1262742 w 1744435"/>
                <a:gd name="connsiteY53" fmla="*/ 574222 h 1080407"/>
                <a:gd name="connsiteX54" fmla="*/ 1202871 w 1744435"/>
                <a:gd name="connsiteY54" fmla="*/ 585107 h 1080407"/>
                <a:gd name="connsiteX55" fmla="*/ 1208314 w 1744435"/>
                <a:gd name="connsiteY55" fmla="*/ 533400 h 1080407"/>
                <a:gd name="connsiteX56" fmla="*/ 1238249 w 1744435"/>
                <a:gd name="connsiteY56" fmla="*/ 536122 h 1080407"/>
                <a:gd name="connsiteX57" fmla="*/ 1276349 w 1744435"/>
                <a:gd name="connsiteY57" fmla="*/ 563336 h 1080407"/>
                <a:gd name="connsiteX58" fmla="*/ 1319892 w 1744435"/>
                <a:gd name="connsiteY58" fmla="*/ 552450 h 1080407"/>
                <a:gd name="connsiteX59" fmla="*/ 1360714 w 1744435"/>
                <a:gd name="connsiteY59" fmla="*/ 566057 h 1080407"/>
                <a:gd name="connsiteX60" fmla="*/ 1442356 w 1744435"/>
                <a:gd name="connsiteY60" fmla="*/ 552450 h 1080407"/>
                <a:gd name="connsiteX61" fmla="*/ 1415142 w 1744435"/>
                <a:gd name="connsiteY61" fmla="*/ 571500 h 1080407"/>
                <a:gd name="connsiteX62" fmla="*/ 1368878 w 1744435"/>
                <a:gd name="connsiteY62" fmla="*/ 576943 h 1080407"/>
                <a:gd name="connsiteX63" fmla="*/ 1311728 w 1744435"/>
                <a:gd name="connsiteY63" fmla="*/ 571500 h 1080407"/>
                <a:gd name="connsiteX64" fmla="*/ 1314449 w 1744435"/>
                <a:gd name="connsiteY64" fmla="*/ 623207 h 1080407"/>
                <a:gd name="connsiteX65" fmla="*/ 1409699 w 1744435"/>
                <a:gd name="connsiteY65" fmla="*/ 604157 h 1080407"/>
                <a:gd name="connsiteX66" fmla="*/ 1423306 w 1744435"/>
                <a:gd name="connsiteY66" fmla="*/ 612322 h 1080407"/>
                <a:gd name="connsiteX67" fmla="*/ 1363435 w 1744435"/>
                <a:gd name="connsiteY67" fmla="*/ 628650 h 1080407"/>
                <a:gd name="connsiteX68" fmla="*/ 1374321 w 1744435"/>
                <a:gd name="connsiteY68" fmla="*/ 650422 h 1080407"/>
                <a:gd name="connsiteX69" fmla="*/ 1355271 w 1744435"/>
                <a:gd name="connsiteY69" fmla="*/ 655865 h 1080407"/>
                <a:gd name="connsiteX70" fmla="*/ 1344385 w 1744435"/>
                <a:gd name="connsiteY70" fmla="*/ 696686 h 1080407"/>
                <a:gd name="connsiteX71" fmla="*/ 1409699 w 1744435"/>
                <a:gd name="connsiteY71" fmla="*/ 715736 h 1080407"/>
                <a:gd name="connsiteX72" fmla="*/ 1466849 w 1744435"/>
                <a:gd name="connsiteY72" fmla="*/ 696686 h 1080407"/>
                <a:gd name="connsiteX73" fmla="*/ 1562099 w 1744435"/>
                <a:gd name="connsiteY73" fmla="*/ 674915 h 1080407"/>
                <a:gd name="connsiteX74" fmla="*/ 1570264 w 1744435"/>
                <a:gd name="connsiteY74" fmla="*/ 628650 h 1080407"/>
                <a:gd name="connsiteX75" fmla="*/ 1600199 w 1744435"/>
                <a:gd name="connsiteY75" fmla="*/ 606879 h 1080407"/>
                <a:gd name="connsiteX76" fmla="*/ 1673678 w 1744435"/>
                <a:gd name="connsiteY76" fmla="*/ 609600 h 1080407"/>
                <a:gd name="connsiteX77" fmla="*/ 1643742 w 1744435"/>
                <a:gd name="connsiteY77" fmla="*/ 566057 h 1080407"/>
                <a:gd name="connsiteX78" fmla="*/ 1673678 w 1744435"/>
                <a:gd name="connsiteY78" fmla="*/ 544286 h 1080407"/>
                <a:gd name="connsiteX79" fmla="*/ 1744435 w 1744435"/>
                <a:gd name="connsiteY79" fmla="*/ 511629 h 1080407"/>
                <a:gd name="connsiteX80" fmla="*/ 1700892 w 1744435"/>
                <a:gd name="connsiteY80" fmla="*/ 470807 h 1080407"/>
                <a:gd name="connsiteX81" fmla="*/ 1630135 w 1744435"/>
                <a:gd name="connsiteY81" fmla="*/ 397329 h 1080407"/>
                <a:gd name="connsiteX82" fmla="*/ 1583871 w 1744435"/>
                <a:gd name="connsiteY82" fmla="*/ 364672 h 1080407"/>
                <a:gd name="connsiteX83" fmla="*/ 1570264 w 1744435"/>
                <a:gd name="connsiteY83" fmla="*/ 272143 h 1080407"/>
                <a:gd name="connsiteX84" fmla="*/ 1543049 w 1744435"/>
                <a:gd name="connsiteY84" fmla="*/ 269422 h 1080407"/>
                <a:gd name="connsiteX85" fmla="*/ 1537606 w 1744435"/>
                <a:gd name="connsiteY85" fmla="*/ 228600 h 1080407"/>
                <a:gd name="connsiteX86" fmla="*/ 1472292 w 1744435"/>
                <a:gd name="connsiteY86" fmla="*/ 217715 h 1080407"/>
                <a:gd name="connsiteX87" fmla="*/ 1491342 w 1744435"/>
                <a:gd name="connsiteY87" fmla="*/ 125186 h 1080407"/>
                <a:gd name="connsiteX88" fmla="*/ 1526721 w 1744435"/>
                <a:gd name="connsiteY88" fmla="*/ 130629 h 1080407"/>
                <a:gd name="connsiteX89" fmla="*/ 1502228 w 1744435"/>
                <a:gd name="connsiteY89" fmla="*/ 89807 h 1080407"/>
                <a:gd name="connsiteX90" fmla="*/ 1483178 w 1744435"/>
                <a:gd name="connsiteY90" fmla="*/ 73479 h 1080407"/>
                <a:gd name="connsiteX91" fmla="*/ 1434192 w 1744435"/>
                <a:gd name="connsiteY91" fmla="*/ 0 h 1080407"/>
                <a:gd name="connsiteX92" fmla="*/ 1436914 w 1744435"/>
                <a:gd name="connsiteY92" fmla="*/ 0 h 1080407"/>
                <a:gd name="connsiteX0" fmla="*/ 33564 w 1750785"/>
                <a:gd name="connsiteY0" fmla="*/ 1069521 h 1072243"/>
                <a:gd name="connsiteX1" fmla="*/ 0 w 1750785"/>
                <a:gd name="connsiteY1" fmla="*/ 1067707 h 1072243"/>
                <a:gd name="connsiteX2" fmla="*/ 107042 w 1750785"/>
                <a:gd name="connsiteY2" fmla="*/ 1004207 h 1072243"/>
                <a:gd name="connsiteX3" fmla="*/ 139699 w 1750785"/>
                <a:gd name="connsiteY3" fmla="*/ 1047750 h 1072243"/>
                <a:gd name="connsiteX4" fmla="*/ 175078 w 1750785"/>
                <a:gd name="connsiteY4" fmla="*/ 1020536 h 1072243"/>
                <a:gd name="connsiteX5" fmla="*/ 218621 w 1750785"/>
                <a:gd name="connsiteY5" fmla="*/ 1017815 h 1072243"/>
                <a:gd name="connsiteX6" fmla="*/ 289378 w 1750785"/>
                <a:gd name="connsiteY6" fmla="*/ 1004207 h 1072243"/>
                <a:gd name="connsiteX7" fmla="*/ 297542 w 1750785"/>
                <a:gd name="connsiteY7" fmla="*/ 957943 h 1072243"/>
                <a:gd name="connsiteX8" fmla="*/ 351971 w 1750785"/>
                <a:gd name="connsiteY8" fmla="*/ 968829 h 1072243"/>
                <a:gd name="connsiteX9" fmla="*/ 308428 w 1750785"/>
                <a:gd name="connsiteY9" fmla="*/ 1031422 h 1072243"/>
                <a:gd name="connsiteX10" fmla="*/ 368299 w 1750785"/>
                <a:gd name="connsiteY10" fmla="*/ 1004207 h 1072243"/>
                <a:gd name="connsiteX11" fmla="*/ 398235 w 1750785"/>
                <a:gd name="connsiteY11" fmla="*/ 1001486 h 1072243"/>
                <a:gd name="connsiteX12" fmla="*/ 371021 w 1750785"/>
                <a:gd name="connsiteY12" fmla="*/ 1066800 h 1072243"/>
                <a:gd name="connsiteX13" fmla="*/ 400956 w 1750785"/>
                <a:gd name="connsiteY13" fmla="*/ 1072243 h 1072243"/>
                <a:gd name="connsiteX14" fmla="*/ 420006 w 1750785"/>
                <a:gd name="connsiteY14" fmla="*/ 1050472 h 1072243"/>
                <a:gd name="connsiteX15" fmla="*/ 471714 w 1750785"/>
                <a:gd name="connsiteY15" fmla="*/ 1064079 h 1072243"/>
                <a:gd name="connsiteX16" fmla="*/ 507092 w 1750785"/>
                <a:gd name="connsiteY16" fmla="*/ 1028700 h 1072243"/>
                <a:gd name="connsiteX17" fmla="*/ 547914 w 1750785"/>
                <a:gd name="connsiteY17" fmla="*/ 1025979 h 1072243"/>
                <a:gd name="connsiteX18" fmla="*/ 575128 w 1750785"/>
                <a:gd name="connsiteY18" fmla="*/ 1009650 h 1072243"/>
                <a:gd name="connsiteX19" fmla="*/ 621392 w 1750785"/>
                <a:gd name="connsiteY19" fmla="*/ 996043 h 1072243"/>
                <a:gd name="connsiteX20" fmla="*/ 675821 w 1750785"/>
                <a:gd name="connsiteY20" fmla="*/ 971550 h 1072243"/>
                <a:gd name="connsiteX21" fmla="*/ 735692 w 1750785"/>
                <a:gd name="connsiteY21" fmla="*/ 998765 h 1072243"/>
                <a:gd name="connsiteX22" fmla="*/ 732971 w 1750785"/>
                <a:gd name="connsiteY22" fmla="*/ 1023257 h 1072243"/>
                <a:gd name="connsiteX23" fmla="*/ 781956 w 1750785"/>
                <a:gd name="connsiteY23" fmla="*/ 1004207 h 1072243"/>
                <a:gd name="connsiteX24" fmla="*/ 787399 w 1750785"/>
                <a:gd name="connsiteY24" fmla="*/ 968829 h 1072243"/>
                <a:gd name="connsiteX25" fmla="*/ 795564 w 1750785"/>
                <a:gd name="connsiteY25" fmla="*/ 911679 h 1072243"/>
                <a:gd name="connsiteX26" fmla="*/ 833664 w 1750785"/>
                <a:gd name="connsiteY26" fmla="*/ 949779 h 1072243"/>
                <a:gd name="connsiteX27" fmla="*/ 901699 w 1750785"/>
                <a:gd name="connsiteY27" fmla="*/ 960665 h 1072243"/>
                <a:gd name="connsiteX28" fmla="*/ 904421 w 1750785"/>
                <a:gd name="connsiteY28" fmla="*/ 996043 h 1072243"/>
                <a:gd name="connsiteX29" fmla="*/ 934356 w 1750785"/>
                <a:gd name="connsiteY29" fmla="*/ 993322 h 1072243"/>
                <a:gd name="connsiteX30" fmla="*/ 958849 w 1750785"/>
                <a:gd name="connsiteY30" fmla="*/ 917122 h 1072243"/>
                <a:gd name="connsiteX31" fmla="*/ 912585 w 1750785"/>
                <a:gd name="connsiteY31" fmla="*/ 884465 h 1072243"/>
                <a:gd name="connsiteX32" fmla="*/ 950685 w 1750785"/>
                <a:gd name="connsiteY32" fmla="*/ 898072 h 1072243"/>
                <a:gd name="connsiteX33" fmla="*/ 1054099 w 1750785"/>
                <a:gd name="connsiteY33" fmla="*/ 900793 h 1072243"/>
                <a:gd name="connsiteX34" fmla="*/ 1105806 w 1750785"/>
                <a:gd name="connsiteY34" fmla="*/ 952500 h 1072243"/>
                <a:gd name="connsiteX35" fmla="*/ 1092199 w 1750785"/>
                <a:gd name="connsiteY35" fmla="*/ 889907 h 1072243"/>
                <a:gd name="connsiteX36" fmla="*/ 1111249 w 1750785"/>
                <a:gd name="connsiteY36" fmla="*/ 857250 h 1072243"/>
                <a:gd name="connsiteX37" fmla="*/ 1078592 w 1750785"/>
                <a:gd name="connsiteY37" fmla="*/ 805543 h 1072243"/>
                <a:gd name="connsiteX38" fmla="*/ 1021442 w 1750785"/>
                <a:gd name="connsiteY38" fmla="*/ 805543 h 1072243"/>
                <a:gd name="connsiteX39" fmla="*/ 1021442 w 1750785"/>
                <a:gd name="connsiteY39" fmla="*/ 742950 h 1072243"/>
                <a:gd name="connsiteX40" fmla="*/ 1040492 w 1750785"/>
                <a:gd name="connsiteY40" fmla="*/ 797379 h 1072243"/>
                <a:gd name="connsiteX41" fmla="*/ 1075871 w 1750785"/>
                <a:gd name="connsiteY41" fmla="*/ 808265 h 1072243"/>
                <a:gd name="connsiteX42" fmla="*/ 1116692 w 1750785"/>
                <a:gd name="connsiteY42" fmla="*/ 857250 h 1072243"/>
                <a:gd name="connsiteX43" fmla="*/ 1157514 w 1750785"/>
                <a:gd name="connsiteY43" fmla="*/ 854529 h 1072243"/>
                <a:gd name="connsiteX44" fmla="*/ 1154792 w 1750785"/>
                <a:gd name="connsiteY44" fmla="*/ 805543 h 1072243"/>
                <a:gd name="connsiteX45" fmla="*/ 1190171 w 1750785"/>
                <a:gd name="connsiteY45" fmla="*/ 840922 h 1072243"/>
                <a:gd name="connsiteX46" fmla="*/ 1255485 w 1750785"/>
                <a:gd name="connsiteY46" fmla="*/ 802822 h 1072243"/>
                <a:gd name="connsiteX47" fmla="*/ 1304471 w 1750785"/>
                <a:gd name="connsiteY47" fmla="*/ 737507 h 1072243"/>
                <a:gd name="connsiteX48" fmla="*/ 1326242 w 1750785"/>
                <a:gd name="connsiteY48" fmla="*/ 693965 h 1072243"/>
                <a:gd name="connsiteX49" fmla="*/ 1301749 w 1750785"/>
                <a:gd name="connsiteY49" fmla="*/ 683079 h 1072243"/>
                <a:gd name="connsiteX50" fmla="*/ 1323521 w 1750785"/>
                <a:gd name="connsiteY50" fmla="*/ 647700 h 1072243"/>
                <a:gd name="connsiteX51" fmla="*/ 1285421 w 1750785"/>
                <a:gd name="connsiteY51" fmla="*/ 644979 h 1072243"/>
                <a:gd name="connsiteX52" fmla="*/ 1307192 w 1750785"/>
                <a:gd name="connsiteY52" fmla="*/ 612322 h 1072243"/>
                <a:gd name="connsiteX53" fmla="*/ 1269092 w 1750785"/>
                <a:gd name="connsiteY53" fmla="*/ 574222 h 1072243"/>
                <a:gd name="connsiteX54" fmla="*/ 1209221 w 1750785"/>
                <a:gd name="connsiteY54" fmla="*/ 585107 h 1072243"/>
                <a:gd name="connsiteX55" fmla="*/ 1214664 w 1750785"/>
                <a:gd name="connsiteY55" fmla="*/ 533400 h 1072243"/>
                <a:gd name="connsiteX56" fmla="*/ 1244599 w 1750785"/>
                <a:gd name="connsiteY56" fmla="*/ 536122 h 1072243"/>
                <a:gd name="connsiteX57" fmla="*/ 1282699 w 1750785"/>
                <a:gd name="connsiteY57" fmla="*/ 563336 h 1072243"/>
                <a:gd name="connsiteX58" fmla="*/ 1326242 w 1750785"/>
                <a:gd name="connsiteY58" fmla="*/ 552450 h 1072243"/>
                <a:gd name="connsiteX59" fmla="*/ 1367064 w 1750785"/>
                <a:gd name="connsiteY59" fmla="*/ 566057 h 1072243"/>
                <a:gd name="connsiteX60" fmla="*/ 1448706 w 1750785"/>
                <a:gd name="connsiteY60" fmla="*/ 552450 h 1072243"/>
                <a:gd name="connsiteX61" fmla="*/ 1421492 w 1750785"/>
                <a:gd name="connsiteY61" fmla="*/ 571500 h 1072243"/>
                <a:gd name="connsiteX62" fmla="*/ 1375228 w 1750785"/>
                <a:gd name="connsiteY62" fmla="*/ 576943 h 1072243"/>
                <a:gd name="connsiteX63" fmla="*/ 1318078 w 1750785"/>
                <a:gd name="connsiteY63" fmla="*/ 571500 h 1072243"/>
                <a:gd name="connsiteX64" fmla="*/ 1320799 w 1750785"/>
                <a:gd name="connsiteY64" fmla="*/ 623207 h 1072243"/>
                <a:gd name="connsiteX65" fmla="*/ 1416049 w 1750785"/>
                <a:gd name="connsiteY65" fmla="*/ 604157 h 1072243"/>
                <a:gd name="connsiteX66" fmla="*/ 1429656 w 1750785"/>
                <a:gd name="connsiteY66" fmla="*/ 612322 h 1072243"/>
                <a:gd name="connsiteX67" fmla="*/ 1369785 w 1750785"/>
                <a:gd name="connsiteY67" fmla="*/ 628650 h 1072243"/>
                <a:gd name="connsiteX68" fmla="*/ 1380671 w 1750785"/>
                <a:gd name="connsiteY68" fmla="*/ 650422 h 1072243"/>
                <a:gd name="connsiteX69" fmla="*/ 1361621 w 1750785"/>
                <a:gd name="connsiteY69" fmla="*/ 655865 h 1072243"/>
                <a:gd name="connsiteX70" fmla="*/ 1350735 w 1750785"/>
                <a:gd name="connsiteY70" fmla="*/ 696686 h 1072243"/>
                <a:gd name="connsiteX71" fmla="*/ 1416049 w 1750785"/>
                <a:gd name="connsiteY71" fmla="*/ 715736 h 1072243"/>
                <a:gd name="connsiteX72" fmla="*/ 1473199 w 1750785"/>
                <a:gd name="connsiteY72" fmla="*/ 696686 h 1072243"/>
                <a:gd name="connsiteX73" fmla="*/ 1568449 w 1750785"/>
                <a:gd name="connsiteY73" fmla="*/ 674915 h 1072243"/>
                <a:gd name="connsiteX74" fmla="*/ 1576614 w 1750785"/>
                <a:gd name="connsiteY74" fmla="*/ 628650 h 1072243"/>
                <a:gd name="connsiteX75" fmla="*/ 1606549 w 1750785"/>
                <a:gd name="connsiteY75" fmla="*/ 606879 h 1072243"/>
                <a:gd name="connsiteX76" fmla="*/ 1680028 w 1750785"/>
                <a:gd name="connsiteY76" fmla="*/ 609600 h 1072243"/>
                <a:gd name="connsiteX77" fmla="*/ 1650092 w 1750785"/>
                <a:gd name="connsiteY77" fmla="*/ 566057 h 1072243"/>
                <a:gd name="connsiteX78" fmla="*/ 1680028 w 1750785"/>
                <a:gd name="connsiteY78" fmla="*/ 544286 h 1072243"/>
                <a:gd name="connsiteX79" fmla="*/ 1750785 w 1750785"/>
                <a:gd name="connsiteY79" fmla="*/ 511629 h 1072243"/>
                <a:gd name="connsiteX80" fmla="*/ 1707242 w 1750785"/>
                <a:gd name="connsiteY80" fmla="*/ 470807 h 1072243"/>
                <a:gd name="connsiteX81" fmla="*/ 1636485 w 1750785"/>
                <a:gd name="connsiteY81" fmla="*/ 397329 h 1072243"/>
                <a:gd name="connsiteX82" fmla="*/ 1590221 w 1750785"/>
                <a:gd name="connsiteY82" fmla="*/ 364672 h 1072243"/>
                <a:gd name="connsiteX83" fmla="*/ 1576614 w 1750785"/>
                <a:gd name="connsiteY83" fmla="*/ 272143 h 1072243"/>
                <a:gd name="connsiteX84" fmla="*/ 1549399 w 1750785"/>
                <a:gd name="connsiteY84" fmla="*/ 269422 h 1072243"/>
                <a:gd name="connsiteX85" fmla="*/ 1543956 w 1750785"/>
                <a:gd name="connsiteY85" fmla="*/ 228600 h 1072243"/>
                <a:gd name="connsiteX86" fmla="*/ 1478642 w 1750785"/>
                <a:gd name="connsiteY86" fmla="*/ 217715 h 1072243"/>
                <a:gd name="connsiteX87" fmla="*/ 1497692 w 1750785"/>
                <a:gd name="connsiteY87" fmla="*/ 125186 h 1072243"/>
                <a:gd name="connsiteX88" fmla="*/ 1533071 w 1750785"/>
                <a:gd name="connsiteY88" fmla="*/ 130629 h 1072243"/>
                <a:gd name="connsiteX89" fmla="*/ 1508578 w 1750785"/>
                <a:gd name="connsiteY89" fmla="*/ 89807 h 1072243"/>
                <a:gd name="connsiteX90" fmla="*/ 1489528 w 1750785"/>
                <a:gd name="connsiteY90" fmla="*/ 73479 h 1072243"/>
                <a:gd name="connsiteX91" fmla="*/ 1440542 w 1750785"/>
                <a:gd name="connsiteY91" fmla="*/ 0 h 1072243"/>
                <a:gd name="connsiteX92" fmla="*/ 1443264 w 1750785"/>
                <a:gd name="connsiteY92" fmla="*/ 0 h 107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50785" h="1072243">
                  <a:moveTo>
                    <a:pt x="33564" y="1069521"/>
                  </a:moveTo>
                  <a:lnTo>
                    <a:pt x="0" y="1067707"/>
                  </a:lnTo>
                  <a:lnTo>
                    <a:pt x="107042" y="1004207"/>
                  </a:lnTo>
                  <a:lnTo>
                    <a:pt x="139699" y="1047750"/>
                  </a:lnTo>
                  <a:lnTo>
                    <a:pt x="175078" y="1020536"/>
                  </a:lnTo>
                  <a:lnTo>
                    <a:pt x="218621" y="1017815"/>
                  </a:lnTo>
                  <a:lnTo>
                    <a:pt x="289378" y="1004207"/>
                  </a:lnTo>
                  <a:lnTo>
                    <a:pt x="297542" y="957943"/>
                  </a:lnTo>
                  <a:lnTo>
                    <a:pt x="351971" y="968829"/>
                  </a:lnTo>
                  <a:lnTo>
                    <a:pt x="308428" y="1031422"/>
                  </a:lnTo>
                  <a:lnTo>
                    <a:pt x="368299" y="1004207"/>
                  </a:lnTo>
                  <a:lnTo>
                    <a:pt x="398235" y="1001486"/>
                  </a:lnTo>
                  <a:lnTo>
                    <a:pt x="371021" y="1066800"/>
                  </a:lnTo>
                  <a:lnTo>
                    <a:pt x="400956" y="1072243"/>
                  </a:lnTo>
                  <a:lnTo>
                    <a:pt x="420006" y="1050472"/>
                  </a:lnTo>
                  <a:lnTo>
                    <a:pt x="471714" y="1064079"/>
                  </a:lnTo>
                  <a:lnTo>
                    <a:pt x="507092" y="1028700"/>
                  </a:lnTo>
                  <a:lnTo>
                    <a:pt x="547914" y="1025979"/>
                  </a:lnTo>
                  <a:lnTo>
                    <a:pt x="575128" y="1009650"/>
                  </a:lnTo>
                  <a:lnTo>
                    <a:pt x="621392" y="996043"/>
                  </a:lnTo>
                  <a:lnTo>
                    <a:pt x="675821" y="971550"/>
                  </a:lnTo>
                  <a:lnTo>
                    <a:pt x="735692" y="998765"/>
                  </a:lnTo>
                  <a:lnTo>
                    <a:pt x="732971" y="1023257"/>
                  </a:lnTo>
                  <a:lnTo>
                    <a:pt x="781956" y="1004207"/>
                  </a:lnTo>
                  <a:lnTo>
                    <a:pt x="787399" y="968829"/>
                  </a:lnTo>
                  <a:lnTo>
                    <a:pt x="795564" y="911679"/>
                  </a:lnTo>
                  <a:lnTo>
                    <a:pt x="833664" y="949779"/>
                  </a:lnTo>
                  <a:lnTo>
                    <a:pt x="901699" y="960665"/>
                  </a:lnTo>
                  <a:lnTo>
                    <a:pt x="904421" y="996043"/>
                  </a:lnTo>
                  <a:lnTo>
                    <a:pt x="934356" y="993322"/>
                  </a:lnTo>
                  <a:lnTo>
                    <a:pt x="958849" y="917122"/>
                  </a:lnTo>
                  <a:lnTo>
                    <a:pt x="912585" y="884465"/>
                  </a:lnTo>
                  <a:lnTo>
                    <a:pt x="950685" y="898072"/>
                  </a:lnTo>
                  <a:lnTo>
                    <a:pt x="1054099" y="900793"/>
                  </a:lnTo>
                  <a:lnTo>
                    <a:pt x="1105806" y="952500"/>
                  </a:lnTo>
                  <a:lnTo>
                    <a:pt x="1092199" y="889907"/>
                  </a:lnTo>
                  <a:lnTo>
                    <a:pt x="1111249" y="857250"/>
                  </a:lnTo>
                  <a:lnTo>
                    <a:pt x="1078592" y="805543"/>
                  </a:lnTo>
                  <a:lnTo>
                    <a:pt x="1021442" y="805543"/>
                  </a:lnTo>
                  <a:lnTo>
                    <a:pt x="1021442" y="742950"/>
                  </a:lnTo>
                  <a:lnTo>
                    <a:pt x="1040492" y="797379"/>
                  </a:lnTo>
                  <a:lnTo>
                    <a:pt x="1075871" y="808265"/>
                  </a:lnTo>
                  <a:lnTo>
                    <a:pt x="1116692" y="857250"/>
                  </a:lnTo>
                  <a:lnTo>
                    <a:pt x="1157514" y="854529"/>
                  </a:lnTo>
                  <a:lnTo>
                    <a:pt x="1154792" y="805543"/>
                  </a:lnTo>
                  <a:lnTo>
                    <a:pt x="1190171" y="840922"/>
                  </a:lnTo>
                  <a:lnTo>
                    <a:pt x="1255485" y="802822"/>
                  </a:lnTo>
                  <a:lnTo>
                    <a:pt x="1304471" y="737507"/>
                  </a:lnTo>
                  <a:lnTo>
                    <a:pt x="1326242" y="693965"/>
                  </a:lnTo>
                  <a:lnTo>
                    <a:pt x="1301749" y="683079"/>
                  </a:lnTo>
                  <a:lnTo>
                    <a:pt x="1323521" y="647700"/>
                  </a:lnTo>
                  <a:lnTo>
                    <a:pt x="1285421" y="644979"/>
                  </a:lnTo>
                  <a:lnTo>
                    <a:pt x="1307192" y="612322"/>
                  </a:lnTo>
                  <a:lnTo>
                    <a:pt x="1269092" y="574222"/>
                  </a:lnTo>
                  <a:lnTo>
                    <a:pt x="1209221" y="585107"/>
                  </a:lnTo>
                  <a:lnTo>
                    <a:pt x="1214664" y="533400"/>
                  </a:lnTo>
                  <a:lnTo>
                    <a:pt x="1244599" y="536122"/>
                  </a:lnTo>
                  <a:lnTo>
                    <a:pt x="1282699" y="563336"/>
                  </a:lnTo>
                  <a:lnTo>
                    <a:pt x="1326242" y="552450"/>
                  </a:lnTo>
                  <a:lnTo>
                    <a:pt x="1367064" y="566057"/>
                  </a:lnTo>
                  <a:lnTo>
                    <a:pt x="1448706" y="552450"/>
                  </a:lnTo>
                  <a:lnTo>
                    <a:pt x="1421492" y="571500"/>
                  </a:lnTo>
                  <a:lnTo>
                    <a:pt x="1375228" y="576943"/>
                  </a:lnTo>
                  <a:lnTo>
                    <a:pt x="1318078" y="571500"/>
                  </a:lnTo>
                  <a:lnTo>
                    <a:pt x="1320799" y="623207"/>
                  </a:lnTo>
                  <a:lnTo>
                    <a:pt x="1416049" y="604157"/>
                  </a:lnTo>
                  <a:lnTo>
                    <a:pt x="1429656" y="612322"/>
                  </a:lnTo>
                  <a:lnTo>
                    <a:pt x="1369785" y="628650"/>
                  </a:lnTo>
                  <a:lnTo>
                    <a:pt x="1380671" y="650422"/>
                  </a:lnTo>
                  <a:lnTo>
                    <a:pt x="1361621" y="655865"/>
                  </a:lnTo>
                  <a:lnTo>
                    <a:pt x="1350735" y="696686"/>
                  </a:lnTo>
                  <a:lnTo>
                    <a:pt x="1416049" y="715736"/>
                  </a:lnTo>
                  <a:lnTo>
                    <a:pt x="1473199" y="696686"/>
                  </a:lnTo>
                  <a:lnTo>
                    <a:pt x="1568449" y="674915"/>
                  </a:lnTo>
                  <a:lnTo>
                    <a:pt x="1576614" y="628650"/>
                  </a:lnTo>
                  <a:lnTo>
                    <a:pt x="1606549" y="606879"/>
                  </a:lnTo>
                  <a:lnTo>
                    <a:pt x="1680028" y="609600"/>
                  </a:lnTo>
                  <a:lnTo>
                    <a:pt x="1650092" y="566057"/>
                  </a:lnTo>
                  <a:lnTo>
                    <a:pt x="1680028" y="544286"/>
                  </a:lnTo>
                  <a:lnTo>
                    <a:pt x="1750785" y="511629"/>
                  </a:lnTo>
                  <a:lnTo>
                    <a:pt x="1707242" y="470807"/>
                  </a:lnTo>
                  <a:lnTo>
                    <a:pt x="1636485" y="397329"/>
                  </a:lnTo>
                  <a:lnTo>
                    <a:pt x="1590221" y="364672"/>
                  </a:lnTo>
                  <a:lnTo>
                    <a:pt x="1576614" y="272143"/>
                  </a:lnTo>
                  <a:lnTo>
                    <a:pt x="1549399" y="269422"/>
                  </a:lnTo>
                  <a:lnTo>
                    <a:pt x="1543956" y="228600"/>
                  </a:lnTo>
                  <a:lnTo>
                    <a:pt x="1478642" y="217715"/>
                  </a:lnTo>
                  <a:lnTo>
                    <a:pt x="1497692" y="125186"/>
                  </a:lnTo>
                  <a:lnTo>
                    <a:pt x="1533071" y="130629"/>
                  </a:lnTo>
                  <a:lnTo>
                    <a:pt x="1508578" y="89807"/>
                  </a:lnTo>
                  <a:lnTo>
                    <a:pt x="1489528" y="73479"/>
                  </a:lnTo>
                  <a:lnTo>
                    <a:pt x="1440542" y="0"/>
                  </a:lnTo>
                  <a:lnTo>
                    <a:pt x="1443264" y="0"/>
                  </a:lnTo>
                </a:path>
              </a:pathLst>
            </a:custGeom>
            <a:grp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86" name="Freeform 85"/>
          <p:cNvSpPr/>
          <p:nvPr/>
        </p:nvSpPr>
        <p:spPr>
          <a:xfrm>
            <a:off x="3923928" y="4992662"/>
            <a:ext cx="1152525" cy="1206500"/>
          </a:xfrm>
          <a:custGeom>
            <a:avLst/>
            <a:gdLst>
              <a:gd name="connsiteX0" fmla="*/ 1095375 w 1152525"/>
              <a:gd name="connsiteY0" fmla="*/ 412750 h 1206500"/>
              <a:gd name="connsiteX1" fmla="*/ 1028700 w 1152525"/>
              <a:gd name="connsiteY1" fmla="*/ 368300 h 1206500"/>
              <a:gd name="connsiteX2" fmla="*/ 993775 w 1152525"/>
              <a:gd name="connsiteY2" fmla="*/ 327025 h 1206500"/>
              <a:gd name="connsiteX3" fmla="*/ 1022350 w 1152525"/>
              <a:gd name="connsiteY3" fmla="*/ 298450 h 1206500"/>
              <a:gd name="connsiteX4" fmla="*/ 1000125 w 1152525"/>
              <a:gd name="connsiteY4" fmla="*/ 238125 h 1206500"/>
              <a:gd name="connsiteX5" fmla="*/ 1022350 w 1152525"/>
              <a:gd name="connsiteY5" fmla="*/ 212725 h 1206500"/>
              <a:gd name="connsiteX6" fmla="*/ 1009650 w 1152525"/>
              <a:gd name="connsiteY6" fmla="*/ 165100 h 1206500"/>
              <a:gd name="connsiteX7" fmla="*/ 1031875 w 1152525"/>
              <a:gd name="connsiteY7" fmla="*/ 149225 h 1206500"/>
              <a:gd name="connsiteX8" fmla="*/ 1038225 w 1152525"/>
              <a:gd name="connsiteY8" fmla="*/ 120650 h 1206500"/>
              <a:gd name="connsiteX9" fmla="*/ 1009650 w 1152525"/>
              <a:gd name="connsiteY9" fmla="*/ 57150 h 1206500"/>
              <a:gd name="connsiteX10" fmla="*/ 1016000 w 1152525"/>
              <a:gd name="connsiteY10" fmla="*/ 38100 h 1206500"/>
              <a:gd name="connsiteX11" fmla="*/ 981075 w 1152525"/>
              <a:gd name="connsiteY11" fmla="*/ 31750 h 1206500"/>
              <a:gd name="connsiteX12" fmla="*/ 993775 w 1152525"/>
              <a:gd name="connsiteY12" fmla="*/ 9525 h 1206500"/>
              <a:gd name="connsiteX13" fmla="*/ 901700 w 1152525"/>
              <a:gd name="connsiteY13" fmla="*/ 3175 h 1206500"/>
              <a:gd name="connsiteX14" fmla="*/ 898525 w 1152525"/>
              <a:gd name="connsiteY14" fmla="*/ 44450 h 1206500"/>
              <a:gd name="connsiteX15" fmla="*/ 866775 w 1152525"/>
              <a:gd name="connsiteY15" fmla="*/ 6350 h 1206500"/>
              <a:gd name="connsiteX16" fmla="*/ 847725 w 1152525"/>
              <a:gd name="connsiteY16" fmla="*/ 19050 h 1206500"/>
              <a:gd name="connsiteX17" fmla="*/ 790575 w 1152525"/>
              <a:gd name="connsiteY17" fmla="*/ 0 h 1206500"/>
              <a:gd name="connsiteX18" fmla="*/ 746125 w 1152525"/>
              <a:gd name="connsiteY18" fmla="*/ 22225 h 1206500"/>
              <a:gd name="connsiteX19" fmla="*/ 723900 w 1152525"/>
              <a:gd name="connsiteY19" fmla="*/ 47625 h 1206500"/>
              <a:gd name="connsiteX20" fmla="*/ 711200 w 1152525"/>
              <a:gd name="connsiteY20" fmla="*/ 130175 h 1206500"/>
              <a:gd name="connsiteX21" fmla="*/ 752475 w 1152525"/>
              <a:gd name="connsiteY21" fmla="*/ 152400 h 1206500"/>
              <a:gd name="connsiteX22" fmla="*/ 695325 w 1152525"/>
              <a:gd name="connsiteY22" fmla="*/ 130175 h 1206500"/>
              <a:gd name="connsiteX23" fmla="*/ 666750 w 1152525"/>
              <a:gd name="connsiteY23" fmla="*/ 149225 h 1206500"/>
              <a:gd name="connsiteX24" fmla="*/ 641350 w 1152525"/>
              <a:gd name="connsiteY24" fmla="*/ 165100 h 1206500"/>
              <a:gd name="connsiteX25" fmla="*/ 508000 w 1152525"/>
              <a:gd name="connsiteY25" fmla="*/ 187325 h 1206500"/>
              <a:gd name="connsiteX26" fmla="*/ 473075 w 1152525"/>
              <a:gd name="connsiteY26" fmla="*/ 212725 h 1206500"/>
              <a:gd name="connsiteX27" fmla="*/ 527050 w 1152525"/>
              <a:gd name="connsiteY27" fmla="*/ 231775 h 1206500"/>
              <a:gd name="connsiteX28" fmla="*/ 555625 w 1152525"/>
              <a:gd name="connsiteY28" fmla="*/ 244475 h 1206500"/>
              <a:gd name="connsiteX29" fmla="*/ 565150 w 1152525"/>
              <a:gd name="connsiteY29" fmla="*/ 317500 h 1206500"/>
              <a:gd name="connsiteX30" fmla="*/ 520700 w 1152525"/>
              <a:gd name="connsiteY30" fmla="*/ 355600 h 1206500"/>
              <a:gd name="connsiteX31" fmla="*/ 539750 w 1152525"/>
              <a:gd name="connsiteY31" fmla="*/ 387350 h 1206500"/>
              <a:gd name="connsiteX32" fmla="*/ 628650 w 1152525"/>
              <a:gd name="connsiteY32" fmla="*/ 412750 h 1206500"/>
              <a:gd name="connsiteX33" fmla="*/ 641350 w 1152525"/>
              <a:gd name="connsiteY33" fmla="*/ 434975 h 1206500"/>
              <a:gd name="connsiteX34" fmla="*/ 565150 w 1152525"/>
              <a:gd name="connsiteY34" fmla="*/ 444500 h 1206500"/>
              <a:gd name="connsiteX35" fmla="*/ 558800 w 1152525"/>
              <a:gd name="connsiteY35" fmla="*/ 434975 h 1206500"/>
              <a:gd name="connsiteX36" fmla="*/ 536575 w 1152525"/>
              <a:gd name="connsiteY36" fmla="*/ 447675 h 1206500"/>
              <a:gd name="connsiteX37" fmla="*/ 488950 w 1152525"/>
              <a:gd name="connsiteY37" fmla="*/ 457200 h 1206500"/>
              <a:gd name="connsiteX38" fmla="*/ 466725 w 1152525"/>
              <a:gd name="connsiteY38" fmla="*/ 450850 h 1206500"/>
              <a:gd name="connsiteX39" fmla="*/ 390525 w 1152525"/>
              <a:gd name="connsiteY39" fmla="*/ 374650 h 1206500"/>
              <a:gd name="connsiteX40" fmla="*/ 339725 w 1152525"/>
              <a:gd name="connsiteY40" fmla="*/ 425450 h 1206500"/>
              <a:gd name="connsiteX41" fmla="*/ 263525 w 1152525"/>
              <a:gd name="connsiteY41" fmla="*/ 447675 h 1206500"/>
              <a:gd name="connsiteX42" fmla="*/ 282575 w 1152525"/>
              <a:gd name="connsiteY42" fmla="*/ 352425 h 1206500"/>
              <a:gd name="connsiteX43" fmla="*/ 231775 w 1152525"/>
              <a:gd name="connsiteY43" fmla="*/ 377825 h 1206500"/>
              <a:gd name="connsiteX44" fmla="*/ 215900 w 1152525"/>
              <a:gd name="connsiteY44" fmla="*/ 368300 h 1206500"/>
              <a:gd name="connsiteX45" fmla="*/ 146050 w 1152525"/>
              <a:gd name="connsiteY45" fmla="*/ 428625 h 1206500"/>
              <a:gd name="connsiteX46" fmla="*/ 104775 w 1152525"/>
              <a:gd name="connsiteY46" fmla="*/ 422275 h 1206500"/>
              <a:gd name="connsiteX47" fmla="*/ 85725 w 1152525"/>
              <a:gd name="connsiteY47" fmla="*/ 428625 h 1206500"/>
              <a:gd name="connsiteX48" fmla="*/ 107950 w 1152525"/>
              <a:gd name="connsiteY48" fmla="*/ 450850 h 1206500"/>
              <a:gd name="connsiteX49" fmla="*/ 92075 w 1152525"/>
              <a:gd name="connsiteY49" fmla="*/ 485775 h 1206500"/>
              <a:gd name="connsiteX50" fmla="*/ 92075 w 1152525"/>
              <a:gd name="connsiteY50" fmla="*/ 514350 h 1206500"/>
              <a:gd name="connsiteX51" fmla="*/ 60325 w 1152525"/>
              <a:gd name="connsiteY51" fmla="*/ 504825 h 1206500"/>
              <a:gd name="connsiteX52" fmla="*/ 50800 w 1152525"/>
              <a:gd name="connsiteY52" fmla="*/ 469900 h 1206500"/>
              <a:gd name="connsiteX53" fmla="*/ 12700 w 1152525"/>
              <a:gd name="connsiteY53" fmla="*/ 476250 h 1206500"/>
              <a:gd name="connsiteX54" fmla="*/ 28575 w 1152525"/>
              <a:gd name="connsiteY54" fmla="*/ 492125 h 1206500"/>
              <a:gd name="connsiteX55" fmla="*/ 3175 w 1152525"/>
              <a:gd name="connsiteY55" fmla="*/ 520700 h 1206500"/>
              <a:gd name="connsiteX56" fmla="*/ 0 w 1152525"/>
              <a:gd name="connsiteY56" fmla="*/ 596900 h 1206500"/>
              <a:gd name="connsiteX57" fmla="*/ 31750 w 1152525"/>
              <a:gd name="connsiteY57" fmla="*/ 609600 h 1206500"/>
              <a:gd name="connsiteX58" fmla="*/ 88900 w 1152525"/>
              <a:gd name="connsiteY58" fmla="*/ 609600 h 1206500"/>
              <a:gd name="connsiteX59" fmla="*/ 79375 w 1152525"/>
              <a:gd name="connsiteY59" fmla="*/ 574675 h 1206500"/>
              <a:gd name="connsiteX60" fmla="*/ 101600 w 1152525"/>
              <a:gd name="connsiteY60" fmla="*/ 571500 h 1206500"/>
              <a:gd name="connsiteX61" fmla="*/ 142875 w 1152525"/>
              <a:gd name="connsiteY61" fmla="*/ 600075 h 1206500"/>
              <a:gd name="connsiteX62" fmla="*/ 149225 w 1152525"/>
              <a:gd name="connsiteY62" fmla="*/ 561975 h 1206500"/>
              <a:gd name="connsiteX63" fmla="*/ 187325 w 1152525"/>
              <a:gd name="connsiteY63" fmla="*/ 571500 h 1206500"/>
              <a:gd name="connsiteX64" fmla="*/ 241300 w 1152525"/>
              <a:gd name="connsiteY64" fmla="*/ 574675 h 1206500"/>
              <a:gd name="connsiteX65" fmla="*/ 234950 w 1152525"/>
              <a:gd name="connsiteY65" fmla="*/ 615950 h 1206500"/>
              <a:gd name="connsiteX66" fmla="*/ 295275 w 1152525"/>
              <a:gd name="connsiteY66" fmla="*/ 612775 h 1206500"/>
              <a:gd name="connsiteX67" fmla="*/ 301625 w 1152525"/>
              <a:gd name="connsiteY67" fmla="*/ 590550 h 1206500"/>
              <a:gd name="connsiteX68" fmla="*/ 438150 w 1152525"/>
              <a:gd name="connsiteY68" fmla="*/ 574675 h 1206500"/>
              <a:gd name="connsiteX69" fmla="*/ 450850 w 1152525"/>
              <a:gd name="connsiteY69" fmla="*/ 625475 h 1206500"/>
              <a:gd name="connsiteX70" fmla="*/ 457200 w 1152525"/>
              <a:gd name="connsiteY70" fmla="*/ 577850 h 1206500"/>
              <a:gd name="connsiteX71" fmla="*/ 581025 w 1152525"/>
              <a:gd name="connsiteY71" fmla="*/ 574675 h 1206500"/>
              <a:gd name="connsiteX72" fmla="*/ 574675 w 1152525"/>
              <a:gd name="connsiteY72" fmla="*/ 609600 h 1206500"/>
              <a:gd name="connsiteX73" fmla="*/ 622300 w 1152525"/>
              <a:gd name="connsiteY73" fmla="*/ 635000 h 1206500"/>
              <a:gd name="connsiteX74" fmla="*/ 561975 w 1152525"/>
              <a:gd name="connsiteY74" fmla="*/ 609600 h 1206500"/>
              <a:gd name="connsiteX75" fmla="*/ 508000 w 1152525"/>
              <a:gd name="connsiteY75" fmla="*/ 628650 h 1206500"/>
              <a:gd name="connsiteX76" fmla="*/ 479425 w 1152525"/>
              <a:gd name="connsiteY76" fmla="*/ 593725 h 1206500"/>
              <a:gd name="connsiteX77" fmla="*/ 473075 w 1152525"/>
              <a:gd name="connsiteY77" fmla="*/ 641350 h 1206500"/>
              <a:gd name="connsiteX78" fmla="*/ 463550 w 1152525"/>
              <a:gd name="connsiteY78" fmla="*/ 679450 h 1206500"/>
              <a:gd name="connsiteX79" fmla="*/ 466725 w 1152525"/>
              <a:gd name="connsiteY79" fmla="*/ 692150 h 1206500"/>
              <a:gd name="connsiteX80" fmla="*/ 454025 w 1152525"/>
              <a:gd name="connsiteY80" fmla="*/ 685800 h 1206500"/>
              <a:gd name="connsiteX81" fmla="*/ 438150 w 1152525"/>
              <a:gd name="connsiteY81" fmla="*/ 647700 h 1206500"/>
              <a:gd name="connsiteX82" fmla="*/ 412750 w 1152525"/>
              <a:gd name="connsiteY82" fmla="*/ 688975 h 1206500"/>
              <a:gd name="connsiteX83" fmla="*/ 361950 w 1152525"/>
              <a:gd name="connsiteY83" fmla="*/ 717550 h 1206500"/>
              <a:gd name="connsiteX84" fmla="*/ 361950 w 1152525"/>
              <a:gd name="connsiteY84" fmla="*/ 717550 h 1206500"/>
              <a:gd name="connsiteX85" fmla="*/ 247650 w 1152525"/>
              <a:gd name="connsiteY85" fmla="*/ 746125 h 1206500"/>
              <a:gd name="connsiteX86" fmla="*/ 196850 w 1152525"/>
              <a:gd name="connsiteY86" fmla="*/ 784225 h 1206500"/>
              <a:gd name="connsiteX87" fmla="*/ 190500 w 1152525"/>
              <a:gd name="connsiteY87" fmla="*/ 771525 h 1206500"/>
              <a:gd name="connsiteX88" fmla="*/ 161925 w 1152525"/>
              <a:gd name="connsiteY88" fmla="*/ 771525 h 1206500"/>
              <a:gd name="connsiteX89" fmla="*/ 158750 w 1152525"/>
              <a:gd name="connsiteY89" fmla="*/ 793750 h 1206500"/>
              <a:gd name="connsiteX90" fmla="*/ 158750 w 1152525"/>
              <a:gd name="connsiteY90" fmla="*/ 793750 h 1206500"/>
              <a:gd name="connsiteX91" fmla="*/ 104775 w 1152525"/>
              <a:gd name="connsiteY91" fmla="*/ 815975 h 1206500"/>
              <a:gd name="connsiteX92" fmla="*/ 149225 w 1152525"/>
              <a:gd name="connsiteY92" fmla="*/ 831850 h 1206500"/>
              <a:gd name="connsiteX93" fmla="*/ 225425 w 1152525"/>
              <a:gd name="connsiteY93" fmla="*/ 812800 h 1206500"/>
              <a:gd name="connsiteX94" fmla="*/ 158750 w 1152525"/>
              <a:gd name="connsiteY94" fmla="*/ 857250 h 1206500"/>
              <a:gd name="connsiteX95" fmla="*/ 165100 w 1152525"/>
              <a:gd name="connsiteY95" fmla="*/ 885825 h 1206500"/>
              <a:gd name="connsiteX96" fmla="*/ 136525 w 1152525"/>
              <a:gd name="connsiteY96" fmla="*/ 876300 h 1206500"/>
              <a:gd name="connsiteX97" fmla="*/ 95250 w 1152525"/>
              <a:gd name="connsiteY97" fmla="*/ 914400 h 1206500"/>
              <a:gd name="connsiteX98" fmla="*/ 31750 w 1152525"/>
              <a:gd name="connsiteY98" fmla="*/ 901700 h 1206500"/>
              <a:gd name="connsiteX99" fmla="*/ 31750 w 1152525"/>
              <a:gd name="connsiteY99" fmla="*/ 955675 h 1206500"/>
              <a:gd name="connsiteX100" fmla="*/ 88900 w 1152525"/>
              <a:gd name="connsiteY100" fmla="*/ 965200 h 1206500"/>
              <a:gd name="connsiteX101" fmla="*/ 82550 w 1152525"/>
              <a:gd name="connsiteY101" fmla="*/ 1057275 h 1206500"/>
              <a:gd name="connsiteX102" fmla="*/ 139700 w 1152525"/>
              <a:gd name="connsiteY102" fmla="*/ 996950 h 1206500"/>
              <a:gd name="connsiteX103" fmla="*/ 155575 w 1152525"/>
              <a:gd name="connsiteY103" fmla="*/ 974725 h 1206500"/>
              <a:gd name="connsiteX104" fmla="*/ 222250 w 1152525"/>
              <a:gd name="connsiteY104" fmla="*/ 958850 h 1206500"/>
              <a:gd name="connsiteX105" fmla="*/ 200025 w 1152525"/>
              <a:gd name="connsiteY105" fmla="*/ 984250 h 1206500"/>
              <a:gd name="connsiteX106" fmla="*/ 212725 w 1152525"/>
              <a:gd name="connsiteY106" fmla="*/ 1003300 h 1206500"/>
              <a:gd name="connsiteX107" fmla="*/ 200025 w 1152525"/>
              <a:gd name="connsiteY107" fmla="*/ 1050925 h 1206500"/>
              <a:gd name="connsiteX108" fmla="*/ 180975 w 1152525"/>
              <a:gd name="connsiteY108" fmla="*/ 1069975 h 1206500"/>
              <a:gd name="connsiteX109" fmla="*/ 244475 w 1152525"/>
              <a:gd name="connsiteY109" fmla="*/ 1098550 h 1206500"/>
              <a:gd name="connsiteX110" fmla="*/ 241300 w 1152525"/>
              <a:gd name="connsiteY110" fmla="*/ 1130300 h 1206500"/>
              <a:gd name="connsiteX111" fmla="*/ 330200 w 1152525"/>
              <a:gd name="connsiteY111" fmla="*/ 1092200 h 1206500"/>
              <a:gd name="connsiteX112" fmla="*/ 457200 w 1152525"/>
              <a:gd name="connsiteY112" fmla="*/ 1031875 h 1206500"/>
              <a:gd name="connsiteX113" fmla="*/ 482600 w 1152525"/>
              <a:gd name="connsiteY113" fmla="*/ 1044575 h 1206500"/>
              <a:gd name="connsiteX114" fmla="*/ 482600 w 1152525"/>
              <a:gd name="connsiteY114" fmla="*/ 1044575 h 1206500"/>
              <a:gd name="connsiteX115" fmla="*/ 673100 w 1152525"/>
              <a:gd name="connsiteY115" fmla="*/ 981075 h 1206500"/>
              <a:gd name="connsiteX116" fmla="*/ 774700 w 1152525"/>
              <a:gd name="connsiteY116" fmla="*/ 968375 h 1206500"/>
              <a:gd name="connsiteX117" fmla="*/ 685800 w 1152525"/>
              <a:gd name="connsiteY117" fmla="*/ 1012825 h 1206500"/>
              <a:gd name="connsiteX118" fmla="*/ 587375 w 1152525"/>
              <a:gd name="connsiteY118" fmla="*/ 1009650 h 1206500"/>
              <a:gd name="connsiteX119" fmla="*/ 511175 w 1152525"/>
              <a:gd name="connsiteY119" fmla="*/ 1085850 h 1206500"/>
              <a:gd name="connsiteX120" fmla="*/ 546100 w 1152525"/>
              <a:gd name="connsiteY120" fmla="*/ 1117600 h 1206500"/>
              <a:gd name="connsiteX121" fmla="*/ 542925 w 1152525"/>
              <a:gd name="connsiteY121" fmla="*/ 1120775 h 1206500"/>
              <a:gd name="connsiteX122" fmla="*/ 492125 w 1152525"/>
              <a:gd name="connsiteY122" fmla="*/ 1108075 h 1206500"/>
              <a:gd name="connsiteX123" fmla="*/ 457200 w 1152525"/>
              <a:gd name="connsiteY123" fmla="*/ 1127125 h 1206500"/>
              <a:gd name="connsiteX124" fmla="*/ 501650 w 1152525"/>
              <a:gd name="connsiteY124" fmla="*/ 1206500 h 1206500"/>
              <a:gd name="connsiteX125" fmla="*/ 631825 w 1152525"/>
              <a:gd name="connsiteY125" fmla="*/ 1139825 h 1206500"/>
              <a:gd name="connsiteX126" fmla="*/ 657225 w 1152525"/>
              <a:gd name="connsiteY126" fmla="*/ 1095375 h 1206500"/>
              <a:gd name="connsiteX127" fmla="*/ 825500 w 1152525"/>
              <a:gd name="connsiteY127" fmla="*/ 1098550 h 1206500"/>
              <a:gd name="connsiteX128" fmla="*/ 850900 w 1152525"/>
              <a:gd name="connsiteY128" fmla="*/ 1038225 h 1206500"/>
              <a:gd name="connsiteX129" fmla="*/ 895350 w 1152525"/>
              <a:gd name="connsiteY129" fmla="*/ 1054100 h 1206500"/>
              <a:gd name="connsiteX130" fmla="*/ 993775 w 1152525"/>
              <a:gd name="connsiteY130" fmla="*/ 958850 h 1206500"/>
              <a:gd name="connsiteX131" fmla="*/ 974725 w 1152525"/>
              <a:gd name="connsiteY131" fmla="*/ 904875 h 1206500"/>
              <a:gd name="connsiteX132" fmla="*/ 1079500 w 1152525"/>
              <a:gd name="connsiteY132" fmla="*/ 838200 h 1206500"/>
              <a:gd name="connsiteX133" fmla="*/ 1136650 w 1152525"/>
              <a:gd name="connsiteY133" fmla="*/ 844550 h 1206500"/>
              <a:gd name="connsiteX134" fmla="*/ 1152525 w 1152525"/>
              <a:gd name="connsiteY134" fmla="*/ 819150 h 1206500"/>
              <a:gd name="connsiteX135" fmla="*/ 1117600 w 1152525"/>
              <a:gd name="connsiteY135" fmla="*/ 812800 h 1206500"/>
              <a:gd name="connsiteX136" fmla="*/ 1060450 w 1152525"/>
              <a:gd name="connsiteY136" fmla="*/ 790575 h 1206500"/>
              <a:gd name="connsiteX137" fmla="*/ 1066800 w 1152525"/>
              <a:gd name="connsiteY137" fmla="*/ 749300 h 1206500"/>
              <a:gd name="connsiteX138" fmla="*/ 1114425 w 1152525"/>
              <a:gd name="connsiteY138" fmla="*/ 708025 h 1206500"/>
              <a:gd name="connsiteX139" fmla="*/ 1073150 w 1152525"/>
              <a:gd name="connsiteY139" fmla="*/ 688975 h 1206500"/>
              <a:gd name="connsiteX140" fmla="*/ 1044575 w 1152525"/>
              <a:gd name="connsiteY140" fmla="*/ 469900 h 1206500"/>
              <a:gd name="connsiteX141" fmla="*/ 1095375 w 1152525"/>
              <a:gd name="connsiteY141" fmla="*/ 412750 h 120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52525" h="1206500">
                <a:moveTo>
                  <a:pt x="1095375" y="412750"/>
                </a:moveTo>
                <a:lnTo>
                  <a:pt x="1028700" y="368300"/>
                </a:lnTo>
                <a:lnTo>
                  <a:pt x="993775" y="327025"/>
                </a:lnTo>
                <a:lnTo>
                  <a:pt x="1022350" y="298450"/>
                </a:lnTo>
                <a:lnTo>
                  <a:pt x="1000125" y="238125"/>
                </a:lnTo>
                <a:lnTo>
                  <a:pt x="1022350" y="212725"/>
                </a:lnTo>
                <a:lnTo>
                  <a:pt x="1009650" y="165100"/>
                </a:lnTo>
                <a:lnTo>
                  <a:pt x="1031875" y="149225"/>
                </a:lnTo>
                <a:lnTo>
                  <a:pt x="1038225" y="120650"/>
                </a:lnTo>
                <a:lnTo>
                  <a:pt x="1009650" y="57150"/>
                </a:lnTo>
                <a:lnTo>
                  <a:pt x="1016000" y="38100"/>
                </a:lnTo>
                <a:lnTo>
                  <a:pt x="981075" y="31750"/>
                </a:lnTo>
                <a:lnTo>
                  <a:pt x="993775" y="9525"/>
                </a:lnTo>
                <a:lnTo>
                  <a:pt x="901700" y="3175"/>
                </a:lnTo>
                <a:lnTo>
                  <a:pt x="898525" y="44450"/>
                </a:lnTo>
                <a:lnTo>
                  <a:pt x="866775" y="6350"/>
                </a:lnTo>
                <a:lnTo>
                  <a:pt x="847725" y="19050"/>
                </a:lnTo>
                <a:lnTo>
                  <a:pt x="790575" y="0"/>
                </a:lnTo>
                <a:lnTo>
                  <a:pt x="746125" y="22225"/>
                </a:lnTo>
                <a:lnTo>
                  <a:pt x="723900" y="47625"/>
                </a:lnTo>
                <a:lnTo>
                  <a:pt x="711200" y="130175"/>
                </a:lnTo>
                <a:lnTo>
                  <a:pt x="752475" y="152400"/>
                </a:lnTo>
                <a:lnTo>
                  <a:pt x="695325" y="130175"/>
                </a:lnTo>
                <a:lnTo>
                  <a:pt x="666750" y="149225"/>
                </a:lnTo>
                <a:lnTo>
                  <a:pt x="641350" y="165100"/>
                </a:lnTo>
                <a:lnTo>
                  <a:pt x="508000" y="187325"/>
                </a:lnTo>
                <a:lnTo>
                  <a:pt x="473075" y="212725"/>
                </a:lnTo>
                <a:lnTo>
                  <a:pt x="527050" y="231775"/>
                </a:lnTo>
                <a:lnTo>
                  <a:pt x="555625" y="244475"/>
                </a:lnTo>
                <a:lnTo>
                  <a:pt x="565150" y="317500"/>
                </a:lnTo>
                <a:lnTo>
                  <a:pt x="520700" y="355600"/>
                </a:lnTo>
                <a:lnTo>
                  <a:pt x="539750" y="387350"/>
                </a:lnTo>
                <a:lnTo>
                  <a:pt x="628650" y="412750"/>
                </a:lnTo>
                <a:lnTo>
                  <a:pt x="641350" y="434975"/>
                </a:lnTo>
                <a:lnTo>
                  <a:pt x="565150" y="444500"/>
                </a:lnTo>
                <a:lnTo>
                  <a:pt x="558800" y="434975"/>
                </a:lnTo>
                <a:lnTo>
                  <a:pt x="536575" y="447675"/>
                </a:lnTo>
                <a:lnTo>
                  <a:pt x="488950" y="457200"/>
                </a:lnTo>
                <a:lnTo>
                  <a:pt x="466725" y="450850"/>
                </a:lnTo>
                <a:lnTo>
                  <a:pt x="390525" y="374650"/>
                </a:lnTo>
                <a:lnTo>
                  <a:pt x="339725" y="425450"/>
                </a:lnTo>
                <a:lnTo>
                  <a:pt x="263525" y="447675"/>
                </a:lnTo>
                <a:lnTo>
                  <a:pt x="282575" y="352425"/>
                </a:lnTo>
                <a:lnTo>
                  <a:pt x="231775" y="377825"/>
                </a:lnTo>
                <a:lnTo>
                  <a:pt x="215900" y="368300"/>
                </a:lnTo>
                <a:lnTo>
                  <a:pt x="146050" y="428625"/>
                </a:lnTo>
                <a:lnTo>
                  <a:pt x="104775" y="422275"/>
                </a:lnTo>
                <a:lnTo>
                  <a:pt x="85725" y="428625"/>
                </a:lnTo>
                <a:lnTo>
                  <a:pt x="107950" y="450850"/>
                </a:lnTo>
                <a:lnTo>
                  <a:pt x="92075" y="485775"/>
                </a:lnTo>
                <a:lnTo>
                  <a:pt x="92075" y="514350"/>
                </a:lnTo>
                <a:lnTo>
                  <a:pt x="60325" y="504825"/>
                </a:lnTo>
                <a:lnTo>
                  <a:pt x="50800" y="469900"/>
                </a:lnTo>
                <a:lnTo>
                  <a:pt x="12700" y="476250"/>
                </a:lnTo>
                <a:lnTo>
                  <a:pt x="28575" y="492125"/>
                </a:lnTo>
                <a:lnTo>
                  <a:pt x="3175" y="520700"/>
                </a:lnTo>
                <a:lnTo>
                  <a:pt x="0" y="596900"/>
                </a:lnTo>
                <a:lnTo>
                  <a:pt x="31750" y="609600"/>
                </a:lnTo>
                <a:lnTo>
                  <a:pt x="88900" y="609600"/>
                </a:lnTo>
                <a:lnTo>
                  <a:pt x="79375" y="574675"/>
                </a:lnTo>
                <a:lnTo>
                  <a:pt x="101600" y="571500"/>
                </a:lnTo>
                <a:lnTo>
                  <a:pt x="142875" y="600075"/>
                </a:lnTo>
                <a:lnTo>
                  <a:pt x="149225" y="561975"/>
                </a:lnTo>
                <a:lnTo>
                  <a:pt x="187325" y="571500"/>
                </a:lnTo>
                <a:lnTo>
                  <a:pt x="241300" y="574675"/>
                </a:lnTo>
                <a:lnTo>
                  <a:pt x="234950" y="615950"/>
                </a:lnTo>
                <a:lnTo>
                  <a:pt x="295275" y="612775"/>
                </a:lnTo>
                <a:lnTo>
                  <a:pt x="301625" y="590550"/>
                </a:lnTo>
                <a:lnTo>
                  <a:pt x="438150" y="574675"/>
                </a:lnTo>
                <a:lnTo>
                  <a:pt x="450850" y="625475"/>
                </a:lnTo>
                <a:lnTo>
                  <a:pt x="457200" y="577850"/>
                </a:lnTo>
                <a:lnTo>
                  <a:pt x="581025" y="574675"/>
                </a:lnTo>
                <a:lnTo>
                  <a:pt x="574675" y="609600"/>
                </a:lnTo>
                <a:lnTo>
                  <a:pt x="622300" y="635000"/>
                </a:lnTo>
                <a:lnTo>
                  <a:pt x="561975" y="609600"/>
                </a:lnTo>
                <a:lnTo>
                  <a:pt x="508000" y="628650"/>
                </a:lnTo>
                <a:lnTo>
                  <a:pt x="479425" y="593725"/>
                </a:lnTo>
                <a:lnTo>
                  <a:pt x="473075" y="641350"/>
                </a:lnTo>
                <a:lnTo>
                  <a:pt x="463550" y="679450"/>
                </a:lnTo>
                <a:lnTo>
                  <a:pt x="466725" y="692150"/>
                </a:lnTo>
                <a:lnTo>
                  <a:pt x="454025" y="685800"/>
                </a:lnTo>
                <a:lnTo>
                  <a:pt x="438150" y="647700"/>
                </a:lnTo>
                <a:lnTo>
                  <a:pt x="412750" y="688975"/>
                </a:lnTo>
                <a:lnTo>
                  <a:pt x="361950" y="717550"/>
                </a:lnTo>
                <a:lnTo>
                  <a:pt x="361950" y="717550"/>
                </a:lnTo>
                <a:lnTo>
                  <a:pt x="247650" y="746125"/>
                </a:lnTo>
                <a:lnTo>
                  <a:pt x="196850" y="784225"/>
                </a:lnTo>
                <a:lnTo>
                  <a:pt x="190500" y="771525"/>
                </a:lnTo>
                <a:lnTo>
                  <a:pt x="161925" y="771525"/>
                </a:lnTo>
                <a:lnTo>
                  <a:pt x="158750" y="793750"/>
                </a:lnTo>
                <a:lnTo>
                  <a:pt x="158750" y="793750"/>
                </a:lnTo>
                <a:lnTo>
                  <a:pt x="104775" y="815975"/>
                </a:lnTo>
                <a:lnTo>
                  <a:pt x="149225" y="831850"/>
                </a:lnTo>
                <a:lnTo>
                  <a:pt x="225425" y="812800"/>
                </a:lnTo>
                <a:lnTo>
                  <a:pt x="158750" y="857250"/>
                </a:lnTo>
                <a:lnTo>
                  <a:pt x="165100" y="885825"/>
                </a:lnTo>
                <a:lnTo>
                  <a:pt x="136525" y="876300"/>
                </a:lnTo>
                <a:lnTo>
                  <a:pt x="95250" y="914400"/>
                </a:lnTo>
                <a:lnTo>
                  <a:pt x="31750" y="901700"/>
                </a:lnTo>
                <a:lnTo>
                  <a:pt x="31750" y="955675"/>
                </a:lnTo>
                <a:lnTo>
                  <a:pt x="88900" y="965200"/>
                </a:lnTo>
                <a:lnTo>
                  <a:pt x="82550" y="1057275"/>
                </a:lnTo>
                <a:lnTo>
                  <a:pt x="139700" y="996950"/>
                </a:lnTo>
                <a:lnTo>
                  <a:pt x="155575" y="974725"/>
                </a:lnTo>
                <a:lnTo>
                  <a:pt x="222250" y="958850"/>
                </a:lnTo>
                <a:lnTo>
                  <a:pt x="200025" y="984250"/>
                </a:lnTo>
                <a:lnTo>
                  <a:pt x="212725" y="1003300"/>
                </a:lnTo>
                <a:lnTo>
                  <a:pt x="200025" y="1050925"/>
                </a:lnTo>
                <a:lnTo>
                  <a:pt x="180975" y="1069975"/>
                </a:lnTo>
                <a:lnTo>
                  <a:pt x="244475" y="1098550"/>
                </a:lnTo>
                <a:lnTo>
                  <a:pt x="241300" y="1130300"/>
                </a:lnTo>
                <a:lnTo>
                  <a:pt x="330200" y="1092200"/>
                </a:lnTo>
                <a:lnTo>
                  <a:pt x="457200" y="1031875"/>
                </a:lnTo>
                <a:lnTo>
                  <a:pt x="482600" y="1044575"/>
                </a:lnTo>
                <a:lnTo>
                  <a:pt x="482600" y="1044575"/>
                </a:lnTo>
                <a:lnTo>
                  <a:pt x="673100" y="981075"/>
                </a:lnTo>
                <a:lnTo>
                  <a:pt x="774700" y="968375"/>
                </a:lnTo>
                <a:lnTo>
                  <a:pt x="685800" y="1012825"/>
                </a:lnTo>
                <a:lnTo>
                  <a:pt x="587375" y="1009650"/>
                </a:lnTo>
                <a:lnTo>
                  <a:pt x="511175" y="1085850"/>
                </a:lnTo>
                <a:lnTo>
                  <a:pt x="546100" y="1117600"/>
                </a:lnTo>
                <a:lnTo>
                  <a:pt x="542925" y="1120775"/>
                </a:lnTo>
                <a:lnTo>
                  <a:pt x="492125" y="1108075"/>
                </a:lnTo>
                <a:lnTo>
                  <a:pt x="457200" y="1127125"/>
                </a:lnTo>
                <a:lnTo>
                  <a:pt x="501650" y="1206500"/>
                </a:lnTo>
                <a:lnTo>
                  <a:pt x="631825" y="1139825"/>
                </a:lnTo>
                <a:lnTo>
                  <a:pt x="657225" y="1095375"/>
                </a:lnTo>
                <a:lnTo>
                  <a:pt x="825500" y="1098550"/>
                </a:lnTo>
                <a:lnTo>
                  <a:pt x="850900" y="1038225"/>
                </a:lnTo>
                <a:lnTo>
                  <a:pt x="895350" y="1054100"/>
                </a:lnTo>
                <a:lnTo>
                  <a:pt x="993775" y="958850"/>
                </a:lnTo>
                <a:lnTo>
                  <a:pt x="974725" y="904875"/>
                </a:lnTo>
                <a:lnTo>
                  <a:pt x="1079500" y="838200"/>
                </a:lnTo>
                <a:lnTo>
                  <a:pt x="1136650" y="844550"/>
                </a:lnTo>
                <a:lnTo>
                  <a:pt x="1152525" y="819150"/>
                </a:lnTo>
                <a:lnTo>
                  <a:pt x="1117600" y="812800"/>
                </a:lnTo>
                <a:lnTo>
                  <a:pt x="1060450" y="790575"/>
                </a:lnTo>
                <a:lnTo>
                  <a:pt x="1066800" y="749300"/>
                </a:lnTo>
                <a:lnTo>
                  <a:pt x="1114425" y="708025"/>
                </a:lnTo>
                <a:lnTo>
                  <a:pt x="1073150" y="688975"/>
                </a:lnTo>
                <a:lnTo>
                  <a:pt x="1044575" y="469900"/>
                </a:lnTo>
                <a:lnTo>
                  <a:pt x="1095375" y="41275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7" name="Freeform 86"/>
          <p:cNvSpPr/>
          <p:nvPr/>
        </p:nvSpPr>
        <p:spPr>
          <a:xfrm>
            <a:off x="4917703" y="4798987"/>
            <a:ext cx="1009650" cy="673100"/>
          </a:xfrm>
          <a:custGeom>
            <a:avLst/>
            <a:gdLst>
              <a:gd name="connsiteX0" fmla="*/ 768350 w 1009650"/>
              <a:gd name="connsiteY0" fmla="*/ 0 h 673100"/>
              <a:gd name="connsiteX1" fmla="*/ 746125 w 1009650"/>
              <a:gd name="connsiteY1" fmla="*/ 44450 h 673100"/>
              <a:gd name="connsiteX2" fmla="*/ 701675 w 1009650"/>
              <a:gd name="connsiteY2" fmla="*/ 104775 h 673100"/>
              <a:gd name="connsiteX3" fmla="*/ 654050 w 1009650"/>
              <a:gd name="connsiteY3" fmla="*/ 101600 h 673100"/>
              <a:gd name="connsiteX4" fmla="*/ 641350 w 1009650"/>
              <a:gd name="connsiteY4" fmla="*/ 85725 h 673100"/>
              <a:gd name="connsiteX5" fmla="*/ 577850 w 1009650"/>
              <a:gd name="connsiteY5" fmla="*/ 101600 h 673100"/>
              <a:gd name="connsiteX6" fmla="*/ 600075 w 1009650"/>
              <a:gd name="connsiteY6" fmla="*/ 130175 h 673100"/>
              <a:gd name="connsiteX7" fmla="*/ 635000 w 1009650"/>
              <a:gd name="connsiteY7" fmla="*/ 130175 h 673100"/>
              <a:gd name="connsiteX8" fmla="*/ 587375 w 1009650"/>
              <a:gd name="connsiteY8" fmla="*/ 146050 h 673100"/>
              <a:gd name="connsiteX9" fmla="*/ 558800 w 1009650"/>
              <a:gd name="connsiteY9" fmla="*/ 107950 h 673100"/>
              <a:gd name="connsiteX10" fmla="*/ 495300 w 1009650"/>
              <a:gd name="connsiteY10" fmla="*/ 107950 h 673100"/>
              <a:gd name="connsiteX11" fmla="*/ 498475 w 1009650"/>
              <a:gd name="connsiteY11" fmla="*/ 139700 h 673100"/>
              <a:gd name="connsiteX12" fmla="*/ 476250 w 1009650"/>
              <a:gd name="connsiteY12" fmla="*/ 123825 h 673100"/>
              <a:gd name="connsiteX13" fmla="*/ 387350 w 1009650"/>
              <a:gd name="connsiteY13" fmla="*/ 101600 h 673100"/>
              <a:gd name="connsiteX14" fmla="*/ 336550 w 1009650"/>
              <a:gd name="connsiteY14" fmla="*/ 133350 h 673100"/>
              <a:gd name="connsiteX15" fmla="*/ 327025 w 1009650"/>
              <a:gd name="connsiteY15" fmla="*/ 190500 h 673100"/>
              <a:gd name="connsiteX16" fmla="*/ 295275 w 1009650"/>
              <a:gd name="connsiteY16" fmla="*/ 168275 h 673100"/>
              <a:gd name="connsiteX17" fmla="*/ 269875 w 1009650"/>
              <a:gd name="connsiteY17" fmla="*/ 193675 h 673100"/>
              <a:gd name="connsiteX18" fmla="*/ 238125 w 1009650"/>
              <a:gd name="connsiteY18" fmla="*/ 174625 h 673100"/>
              <a:gd name="connsiteX19" fmla="*/ 209550 w 1009650"/>
              <a:gd name="connsiteY19" fmla="*/ 177800 h 673100"/>
              <a:gd name="connsiteX20" fmla="*/ 133350 w 1009650"/>
              <a:gd name="connsiteY20" fmla="*/ 200025 h 673100"/>
              <a:gd name="connsiteX21" fmla="*/ 19050 w 1009650"/>
              <a:gd name="connsiteY21" fmla="*/ 225425 h 673100"/>
              <a:gd name="connsiteX22" fmla="*/ 6350 w 1009650"/>
              <a:gd name="connsiteY22" fmla="*/ 260350 h 673100"/>
              <a:gd name="connsiteX23" fmla="*/ 50800 w 1009650"/>
              <a:gd name="connsiteY23" fmla="*/ 327025 h 673100"/>
              <a:gd name="connsiteX24" fmla="*/ 15875 w 1009650"/>
              <a:gd name="connsiteY24" fmla="*/ 365125 h 673100"/>
              <a:gd name="connsiteX25" fmla="*/ 41275 w 1009650"/>
              <a:gd name="connsiteY25" fmla="*/ 403225 h 673100"/>
              <a:gd name="connsiteX26" fmla="*/ 15875 w 1009650"/>
              <a:gd name="connsiteY26" fmla="*/ 431800 h 673100"/>
              <a:gd name="connsiteX27" fmla="*/ 19050 w 1009650"/>
              <a:gd name="connsiteY27" fmla="*/ 495300 h 673100"/>
              <a:gd name="connsiteX28" fmla="*/ 0 w 1009650"/>
              <a:gd name="connsiteY28" fmla="*/ 527050 h 673100"/>
              <a:gd name="connsiteX29" fmla="*/ 101600 w 1009650"/>
              <a:gd name="connsiteY29" fmla="*/ 612775 h 673100"/>
              <a:gd name="connsiteX30" fmla="*/ 123825 w 1009650"/>
              <a:gd name="connsiteY30" fmla="*/ 603250 h 673100"/>
              <a:gd name="connsiteX31" fmla="*/ 149225 w 1009650"/>
              <a:gd name="connsiteY31" fmla="*/ 546100 h 673100"/>
              <a:gd name="connsiteX32" fmla="*/ 254000 w 1009650"/>
              <a:gd name="connsiteY32" fmla="*/ 587375 h 673100"/>
              <a:gd name="connsiteX33" fmla="*/ 282575 w 1009650"/>
              <a:gd name="connsiteY33" fmla="*/ 619125 h 673100"/>
              <a:gd name="connsiteX34" fmla="*/ 377825 w 1009650"/>
              <a:gd name="connsiteY34" fmla="*/ 568325 h 673100"/>
              <a:gd name="connsiteX35" fmla="*/ 377825 w 1009650"/>
              <a:gd name="connsiteY35" fmla="*/ 568325 h 673100"/>
              <a:gd name="connsiteX36" fmla="*/ 469900 w 1009650"/>
              <a:gd name="connsiteY36" fmla="*/ 508000 h 673100"/>
              <a:gd name="connsiteX37" fmla="*/ 498475 w 1009650"/>
              <a:gd name="connsiteY37" fmla="*/ 539750 h 673100"/>
              <a:gd name="connsiteX38" fmla="*/ 565150 w 1009650"/>
              <a:gd name="connsiteY38" fmla="*/ 504825 h 673100"/>
              <a:gd name="connsiteX39" fmla="*/ 574675 w 1009650"/>
              <a:gd name="connsiteY39" fmla="*/ 565150 h 673100"/>
              <a:gd name="connsiteX40" fmla="*/ 663575 w 1009650"/>
              <a:gd name="connsiteY40" fmla="*/ 622300 h 673100"/>
              <a:gd name="connsiteX41" fmla="*/ 688975 w 1009650"/>
              <a:gd name="connsiteY41" fmla="*/ 657225 h 673100"/>
              <a:gd name="connsiteX42" fmla="*/ 793750 w 1009650"/>
              <a:gd name="connsiteY42" fmla="*/ 666750 h 673100"/>
              <a:gd name="connsiteX43" fmla="*/ 857250 w 1009650"/>
              <a:gd name="connsiteY43" fmla="*/ 622300 h 673100"/>
              <a:gd name="connsiteX44" fmla="*/ 917575 w 1009650"/>
              <a:gd name="connsiteY44" fmla="*/ 660400 h 673100"/>
              <a:gd name="connsiteX45" fmla="*/ 952500 w 1009650"/>
              <a:gd name="connsiteY45" fmla="*/ 657225 h 673100"/>
              <a:gd name="connsiteX46" fmla="*/ 993775 w 1009650"/>
              <a:gd name="connsiteY46" fmla="*/ 673100 h 673100"/>
              <a:gd name="connsiteX47" fmla="*/ 1006475 w 1009650"/>
              <a:gd name="connsiteY47" fmla="*/ 647700 h 673100"/>
              <a:gd name="connsiteX48" fmla="*/ 1000125 w 1009650"/>
              <a:gd name="connsiteY48" fmla="*/ 625475 h 673100"/>
              <a:gd name="connsiteX49" fmla="*/ 1009650 w 1009650"/>
              <a:gd name="connsiteY49" fmla="*/ 546100 h 673100"/>
              <a:gd name="connsiteX50" fmla="*/ 974725 w 1009650"/>
              <a:gd name="connsiteY50" fmla="*/ 542925 h 673100"/>
              <a:gd name="connsiteX51" fmla="*/ 942975 w 1009650"/>
              <a:gd name="connsiteY51" fmla="*/ 485775 h 673100"/>
              <a:gd name="connsiteX52" fmla="*/ 904875 w 1009650"/>
              <a:gd name="connsiteY52" fmla="*/ 482600 h 673100"/>
              <a:gd name="connsiteX53" fmla="*/ 879475 w 1009650"/>
              <a:gd name="connsiteY53" fmla="*/ 447675 h 673100"/>
              <a:gd name="connsiteX54" fmla="*/ 825500 w 1009650"/>
              <a:gd name="connsiteY54" fmla="*/ 438150 h 673100"/>
              <a:gd name="connsiteX55" fmla="*/ 822325 w 1009650"/>
              <a:gd name="connsiteY55" fmla="*/ 415925 h 673100"/>
              <a:gd name="connsiteX56" fmla="*/ 838200 w 1009650"/>
              <a:gd name="connsiteY56" fmla="*/ 342900 h 673100"/>
              <a:gd name="connsiteX57" fmla="*/ 889000 w 1009650"/>
              <a:gd name="connsiteY57" fmla="*/ 346075 h 673100"/>
              <a:gd name="connsiteX58" fmla="*/ 952500 w 1009650"/>
              <a:gd name="connsiteY58" fmla="*/ 349250 h 673100"/>
              <a:gd name="connsiteX59" fmla="*/ 952500 w 1009650"/>
              <a:gd name="connsiteY59" fmla="*/ 244475 h 673100"/>
              <a:gd name="connsiteX60" fmla="*/ 981075 w 1009650"/>
              <a:gd name="connsiteY60" fmla="*/ 228600 h 673100"/>
              <a:gd name="connsiteX61" fmla="*/ 996950 w 1009650"/>
              <a:gd name="connsiteY61" fmla="*/ 171450 h 673100"/>
              <a:gd name="connsiteX62" fmla="*/ 1006475 w 1009650"/>
              <a:gd name="connsiteY62" fmla="*/ 130175 h 673100"/>
              <a:gd name="connsiteX63" fmla="*/ 971550 w 1009650"/>
              <a:gd name="connsiteY63" fmla="*/ 136525 h 673100"/>
              <a:gd name="connsiteX64" fmla="*/ 939800 w 1009650"/>
              <a:gd name="connsiteY64" fmla="*/ 101600 h 673100"/>
              <a:gd name="connsiteX65" fmla="*/ 866775 w 1009650"/>
              <a:gd name="connsiteY65" fmla="*/ 123825 h 673100"/>
              <a:gd name="connsiteX66" fmla="*/ 822325 w 1009650"/>
              <a:gd name="connsiteY66" fmla="*/ 98425 h 673100"/>
              <a:gd name="connsiteX67" fmla="*/ 812800 w 1009650"/>
              <a:gd name="connsiteY67" fmla="*/ 107950 h 673100"/>
              <a:gd name="connsiteX68" fmla="*/ 803275 w 1009650"/>
              <a:gd name="connsiteY68" fmla="*/ 101600 h 673100"/>
              <a:gd name="connsiteX69" fmla="*/ 768350 w 1009650"/>
              <a:gd name="connsiteY69" fmla="*/ 0 h 67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09650" h="673100">
                <a:moveTo>
                  <a:pt x="768350" y="0"/>
                </a:moveTo>
                <a:lnTo>
                  <a:pt x="746125" y="44450"/>
                </a:lnTo>
                <a:lnTo>
                  <a:pt x="701675" y="104775"/>
                </a:lnTo>
                <a:lnTo>
                  <a:pt x="654050" y="101600"/>
                </a:lnTo>
                <a:lnTo>
                  <a:pt x="641350" y="85725"/>
                </a:lnTo>
                <a:lnTo>
                  <a:pt x="577850" y="101600"/>
                </a:lnTo>
                <a:lnTo>
                  <a:pt x="600075" y="130175"/>
                </a:lnTo>
                <a:lnTo>
                  <a:pt x="635000" y="130175"/>
                </a:lnTo>
                <a:lnTo>
                  <a:pt x="587375" y="146050"/>
                </a:lnTo>
                <a:lnTo>
                  <a:pt x="558800" y="107950"/>
                </a:lnTo>
                <a:lnTo>
                  <a:pt x="495300" y="107950"/>
                </a:lnTo>
                <a:lnTo>
                  <a:pt x="498475" y="139700"/>
                </a:lnTo>
                <a:lnTo>
                  <a:pt x="476250" y="123825"/>
                </a:lnTo>
                <a:lnTo>
                  <a:pt x="387350" y="101600"/>
                </a:lnTo>
                <a:lnTo>
                  <a:pt x="336550" y="133350"/>
                </a:lnTo>
                <a:lnTo>
                  <a:pt x="327025" y="190500"/>
                </a:lnTo>
                <a:lnTo>
                  <a:pt x="295275" y="168275"/>
                </a:lnTo>
                <a:lnTo>
                  <a:pt x="269875" y="193675"/>
                </a:lnTo>
                <a:lnTo>
                  <a:pt x="238125" y="174625"/>
                </a:lnTo>
                <a:lnTo>
                  <a:pt x="209550" y="177800"/>
                </a:lnTo>
                <a:lnTo>
                  <a:pt x="133350" y="200025"/>
                </a:lnTo>
                <a:lnTo>
                  <a:pt x="19050" y="225425"/>
                </a:lnTo>
                <a:lnTo>
                  <a:pt x="6350" y="260350"/>
                </a:lnTo>
                <a:lnTo>
                  <a:pt x="50800" y="327025"/>
                </a:lnTo>
                <a:lnTo>
                  <a:pt x="15875" y="365125"/>
                </a:lnTo>
                <a:lnTo>
                  <a:pt x="41275" y="403225"/>
                </a:lnTo>
                <a:lnTo>
                  <a:pt x="15875" y="431800"/>
                </a:lnTo>
                <a:lnTo>
                  <a:pt x="19050" y="495300"/>
                </a:lnTo>
                <a:lnTo>
                  <a:pt x="0" y="527050"/>
                </a:lnTo>
                <a:lnTo>
                  <a:pt x="101600" y="612775"/>
                </a:lnTo>
                <a:lnTo>
                  <a:pt x="123825" y="603250"/>
                </a:lnTo>
                <a:lnTo>
                  <a:pt x="149225" y="546100"/>
                </a:lnTo>
                <a:lnTo>
                  <a:pt x="254000" y="587375"/>
                </a:lnTo>
                <a:lnTo>
                  <a:pt x="282575" y="619125"/>
                </a:lnTo>
                <a:lnTo>
                  <a:pt x="377825" y="568325"/>
                </a:lnTo>
                <a:lnTo>
                  <a:pt x="377825" y="568325"/>
                </a:lnTo>
                <a:lnTo>
                  <a:pt x="469900" y="508000"/>
                </a:lnTo>
                <a:lnTo>
                  <a:pt x="498475" y="539750"/>
                </a:lnTo>
                <a:lnTo>
                  <a:pt x="565150" y="504825"/>
                </a:lnTo>
                <a:lnTo>
                  <a:pt x="574675" y="565150"/>
                </a:lnTo>
                <a:lnTo>
                  <a:pt x="663575" y="622300"/>
                </a:lnTo>
                <a:lnTo>
                  <a:pt x="688975" y="657225"/>
                </a:lnTo>
                <a:lnTo>
                  <a:pt x="793750" y="666750"/>
                </a:lnTo>
                <a:lnTo>
                  <a:pt x="857250" y="622300"/>
                </a:lnTo>
                <a:lnTo>
                  <a:pt x="917575" y="660400"/>
                </a:lnTo>
                <a:lnTo>
                  <a:pt x="952500" y="657225"/>
                </a:lnTo>
                <a:lnTo>
                  <a:pt x="993775" y="673100"/>
                </a:lnTo>
                <a:lnTo>
                  <a:pt x="1006475" y="647700"/>
                </a:lnTo>
                <a:lnTo>
                  <a:pt x="1000125" y="625475"/>
                </a:lnTo>
                <a:lnTo>
                  <a:pt x="1009650" y="546100"/>
                </a:lnTo>
                <a:lnTo>
                  <a:pt x="974725" y="542925"/>
                </a:lnTo>
                <a:lnTo>
                  <a:pt x="942975" y="485775"/>
                </a:lnTo>
                <a:lnTo>
                  <a:pt x="904875" y="482600"/>
                </a:lnTo>
                <a:lnTo>
                  <a:pt x="879475" y="447675"/>
                </a:lnTo>
                <a:lnTo>
                  <a:pt x="825500" y="438150"/>
                </a:lnTo>
                <a:lnTo>
                  <a:pt x="822325" y="415925"/>
                </a:lnTo>
                <a:lnTo>
                  <a:pt x="838200" y="342900"/>
                </a:lnTo>
                <a:lnTo>
                  <a:pt x="889000" y="346075"/>
                </a:lnTo>
                <a:lnTo>
                  <a:pt x="952500" y="349250"/>
                </a:lnTo>
                <a:lnTo>
                  <a:pt x="952500" y="244475"/>
                </a:lnTo>
                <a:lnTo>
                  <a:pt x="981075" y="228600"/>
                </a:lnTo>
                <a:lnTo>
                  <a:pt x="996950" y="171450"/>
                </a:lnTo>
                <a:lnTo>
                  <a:pt x="1006475" y="130175"/>
                </a:lnTo>
                <a:lnTo>
                  <a:pt x="971550" y="136525"/>
                </a:lnTo>
                <a:lnTo>
                  <a:pt x="939800" y="101600"/>
                </a:lnTo>
                <a:lnTo>
                  <a:pt x="866775" y="123825"/>
                </a:lnTo>
                <a:lnTo>
                  <a:pt x="822325" y="98425"/>
                </a:lnTo>
                <a:lnTo>
                  <a:pt x="812800" y="107950"/>
                </a:lnTo>
                <a:lnTo>
                  <a:pt x="803275" y="101600"/>
                </a:lnTo>
                <a:lnTo>
                  <a:pt x="768350" y="0"/>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8" name="Freeform 87"/>
          <p:cNvSpPr/>
          <p:nvPr/>
        </p:nvSpPr>
        <p:spPr>
          <a:xfrm>
            <a:off x="4435103" y="4213200"/>
            <a:ext cx="1419225" cy="801687"/>
          </a:xfrm>
          <a:custGeom>
            <a:avLst/>
            <a:gdLst>
              <a:gd name="connsiteX0" fmla="*/ 1250950 w 1419225"/>
              <a:gd name="connsiteY0" fmla="*/ 590550 h 800100"/>
              <a:gd name="connsiteX1" fmla="*/ 1295400 w 1419225"/>
              <a:gd name="connsiteY1" fmla="*/ 492125 h 800100"/>
              <a:gd name="connsiteX2" fmla="*/ 1279525 w 1419225"/>
              <a:gd name="connsiteY2" fmla="*/ 469900 h 800100"/>
              <a:gd name="connsiteX3" fmla="*/ 1333500 w 1419225"/>
              <a:gd name="connsiteY3" fmla="*/ 400050 h 800100"/>
              <a:gd name="connsiteX4" fmla="*/ 1238250 w 1419225"/>
              <a:gd name="connsiteY4" fmla="*/ 381000 h 800100"/>
              <a:gd name="connsiteX5" fmla="*/ 1333500 w 1419225"/>
              <a:gd name="connsiteY5" fmla="*/ 358775 h 800100"/>
              <a:gd name="connsiteX6" fmla="*/ 1381125 w 1419225"/>
              <a:gd name="connsiteY6" fmla="*/ 361950 h 800100"/>
              <a:gd name="connsiteX7" fmla="*/ 1419225 w 1419225"/>
              <a:gd name="connsiteY7" fmla="*/ 304800 h 800100"/>
              <a:gd name="connsiteX8" fmla="*/ 1377950 w 1419225"/>
              <a:gd name="connsiteY8" fmla="*/ 292100 h 800100"/>
              <a:gd name="connsiteX9" fmla="*/ 1346200 w 1419225"/>
              <a:gd name="connsiteY9" fmla="*/ 269875 h 800100"/>
              <a:gd name="connsiteX10" fmla="*/ 1314450 w 1419225"/>
              <a:gd name="connsiteY10" fmla="*/ 285750 h 800100"/>
              <a:gd name="connsiteX11" fmla="*/ 1279525 w 1419225"/>
              <a:gd name="connsiteY11" fmla="*/ 269875 h 800100"/>
              <a:gd name="connsiteX12" fmla="*/ 1241425 w 1419225"/>
              <a:gd name="connsiteY12" fmla="*/ 266700 h 800100"/>
              <a:gd name="connsiteX13" fmla="*/ 1225550 w 1419225"/>
              <a:gd name="connsiteY13" fmla="*/ 225425 h 800100"/>
              <a:gd name="connsiteX14" fmla="*/ 1216025 w 1419225"/>
              <a:gd name="connsiteY14" fmla="*/ 177800 h 800100"/>
              <a:gd name="connsiteX15" fmla="*/ 1165225 w 1419225"/>
              <a:gd name="connsiteY15" fmla="*/ 187325 h 800100"/>
              <a:gd name="connsiteX16" fmla="*/ 1139825 w 1419225"/>
              <a:gd name="connsiteY16" fmla="*/ 177800 h 800100"/>
              <a:gd name="connsiteX17" fmla="*/ 1035050 w 1419225"/>
              <a:gd name="connsiteY17" fmla="*/ 219075 h 800100"/>
              <a:gd name="connsiteX18" fmla="*/ 1025525 w 1419225"/>
              <a:gd name="connsiteY18" fmla="*/ 269875 h 800100"/>
              <a:gd name="connsiteX19" fmla="*/ 952500 w 1419225"/>
              <a:gd name="connsiteY19" fmla="*/ 254000 h 800100"/>
              <a:gd name="connsiteX20" fmla="*/ 927100 w 1419225"/>
              <a:gd name="connsiteY20" fmla="*/ 222250 h 800100"/>
              <a:gd name="connsiteX21" fmla="*/ 946150 w 1419225"/>
              <a:gd name="connsiteY21" fmla="*/ 161925 h 800100"/>
              <a:gd name="connsiteX22" fmla="*/ 920750 w 1419225"/>
              <a:gd name="connsiteY22" fmla="*/ 114300 h 800100"/>
              <a:gd name="connsiteX23" fmla="*/ 847725 w 1419225"/>
              <a:gd name="connsiteY23" fmla="*/ 79375 h 800100"/>
              <a:gd name="connsiteX24" fmla="*/ 822325 w 1419225"/>
              <a:gd name="connsiteY24" fmla="*/ 3175 h 800100"/>
              <a:gd name="connsiteX25" fmla="*/ 746125 w 1419225"/>
              <a:gd name="connsiteY25" fmla="*/ 3175 h 800100"/>
              <a:gd name="connsiteX26" fmla="*/ 796925 w 1419225"/>
              <a:gd name="connsiteY26" fmla="*/ 38100 h 800100"/>
              <a:gd name="connsiteX27" fmla="*/ 742950 w 1419225"/>
              <a:gd name="connsiteY27" fmla="*/ 22225 h 800100"/>
              <a:gd name="connsiteX28" fmla="*/ 730250 w 1419225"/>
              <a:gd name="connsiteY28" fmla="*/ 53975 h 800100"/>
              <a:gd name="connsiteX29" fmla="*/ 701675 w 1419225"/>
              <a:gd name="connsiteY29" fmla="*/ 19050 h 800100"/>
              <a:gd name="connsiteX30" fmla="*/ 644525 w 1419225"/>
              <a:gd name="connsiteY30" fmla="*/ 0 h 800100"/>
              <a:gd name="connsiteX31" fmla="*/ 609600 w 1419225"/>
              <a:gd name="connsiteY31" fmla="*/ 22225 h 800100"/>
              <a:gd name="connsiteX32" fmla="*/ 596900 w 1419225"/>
              <a:gd name="connsiteY32" fmla="*/ 60325 h 800100"/>
              <a:gd name="connsiteX33" fmla="*/ 533400 w 1419225"/>
              <a:gd name="connsiteY33" fmla="*/ 95250 h 800100"/>
              <a:gd name="connsiteX34" fmla="*/ 530225 w 1419225"/>
              <a:gd name="connsiteY34" fmla="*/ 139700 h 800100"/>
              <a:gd name="connsiteX35" fmla="*/ 492125 w 1419225"/>
              <a:gd name="connsiteY35" fmla="*/ 155575 h 800100"/>
              <a:gd name="connsiteX36" fmla="*/ 492125 w 1419225"/>
              <a:gd name="connsiteY36" fmla="*/ 184150 h 800100"/>
              <a:gd name="connsiteX37" fmla="*/ 425450 w 1419225"/>
              <a:gd name="connsiteY37" fmla="*/ 304800 h 800100"/>
              <a:gd name="connsiteX38" fmla="*/ 473075 w 1419225"/>
              <a:gd name="connsiteY38" fmla="*/ 288925 h 800100"/>
              <a:gd name="connsiteX39" fmla="*/ 523875 w 1419225"/>
              <a:gd name="connsiteY39" fmla="*/ 273050 h 800100"/>
              <a:gd name="connsiteX40" fmla="*/ 539750 w 1419225"/>
              <a:gd name="connsiteY40" fmla="*/ 304800 h 800100"/>
              <a:gd name="connsiteX41" fmla="*/ 454025 w 1419225"/>
              <a:gd name="connsiteY41" fmla="*/ 361950 h 800100"/>
              <a:gd name="connsiteX42" fmla="*/ 444500 w 1419225"/>
              <a:gd name="connsiteY42" fmla="*/ 381000 h 800100"/>
              <a:gd name="connsiteX43" fmla="*/ 450850 w 1419225"/>
              <a:gd name="connsiteY43" fmla="*/ 419100 h 800100"/>
              <a:gd name="connsiteX44" fmla="*/ 450850 w 1419225"/>
              <a:gd name="connsiteY44" fmla="*/ 431800 h 800100"/>
              <a:gd name="connsiteX45" fmla="*/ 396875 w 1419225"/>
              <a:gd name="connsiteY45" fmla="*/ 476250 h 800100"/>
              <a:gd name="connsiteX46" fmla="*/ 396875 w 1419225"/>
              <a:gd name="connsiteY46" fmla="*/ 476250 h 800100"/>
              <a:gd name="connsiteX47" fmla="*/ 387350 w 1419225"/>
              <a:gd name="connsiteY47" fmla="*/ 527050 h 800100"/>
              <a:gd name="connsiteX48" fmla="*/ 393700 w 1419225"/>
              <a:gd name="connsiteY48" fmla="*/ 555625 h 800100"/>
              <a:gd name="connsiteX49" fmla="*/ 355600 w 1419225"/>
              <a:gd name="connsiteY49" fmla="*/ 571500 h 800100"/>
              <a:gd name="connsiteX50" fmla="*/ 339725 w 1419225"/>
              <a:gd name="connsiteY50" fmla="*/ 533400 h 800100"/>
              <a:gd name="connsiteX51" fmla="*/ 282575 w 1419225"/>
              <a:gd name="connsiteY51" fmla="*/ 552450 h 800100"/>
              <a:gd name="connsiteX52" fmla="*/ 276225 w 1419225"/>
              <a:gd name="connsiteY52" fmla="*/ 577850 h 800100"/>
              <a:gd name="connsiteX53" fmla="*/ 260350 w 1419225"/>
              <a:gd name="connsiteY53" fmla="*/ 593725 h 800100"/>
              <a:gd name="connsiteX54" fmla="*/ 250825 w 1419225"/>
              <a:gd name="connsiteY54" fmla="*/ 625475 h 800100"/>
              <a:gd name="connsiteX55" fmla="*/ 107950 w 1419225"/>
              <a:gd name="connsiteY55" fmla="*/ 679450 h 800100"/>
              <a:gd name="connsiteX56" fmla="*/ 95250 w 1419225"/>
              <a:gd name="connsiteY56" fmla="*/ 730250 h 800100"/>
              <a:gd name="connsiteX57" fmla="*/ 22225 w 1419225"/>
              <a:gd name="connsiteY57" fmla="*/ 765175 h 800100"/>
              <a:gd name="connsiteX58" fmla="*/ 0 w 1419225"/>
              <a:gd name="connsiteY58" fmla="*/ 800100 h 800100"/>
              <a:gd name="connsiteX59" fmla="*/ 60325 w 1419225"/>
              <a:gd name="connsiteY59" fmla="*/ 771525 h 800100"/>
              <a:gd name="connsiteX60" fmla="*/ 127000 w 1419225"/>
              <a:gd name="connsiteY60" fmla="*/ 777875 h 800100"/>
              <a:gd name="connsiteX61" fmla="*/ 193675 w 1419225"/>
              <a:gd name="connsiteY61" fmla="*/ 774700 h 800100"/>
              <a:gd name="connsiteX62" fmla="*/ 200025 w 1419225"/>
              <a:gd name="connsiteY62" fmla="*/ 733425 h 800100"/>
              <a:gd name="connsiteX63" fmla="*/ 279400 w 1419225"/>
              <a:gd name="connsiteY63" fmla="*/ 723900 h 800100"/>
              <a:gd name="connsiteX64" fmla="*/ 336550 w 1419225"/>
              <a:gd name="connsiteY64" fmla="*/ 695325 h 800100"/>
              <a:gd name="connsiteX65" fmla="*/ 317500 w 1419225"/>
              <a:gd name="connsiteY65" fmla="*/ 644525 h 800100"/>
              <a:gd name="connsiteX66" fmla="*/ 358775 w 1419225"/>
              <a:gd name="connsiteY66" fmla="*/ 723900 h 800100"/>
              <a:gd name="connsiteX67" fmla="*/ 447675 w 1419225"/>
              <a:gd name="connsiteY67" fmla="*/ 746125 h 800100"/>
              <a:gd name="connsiteX68" fmla="*/ 581025 w 1419225"/>
              <a:gd name="connsiteY68" fmla="*/ 698500 h 800100"/>
              <a:gd name="connsiteX69" fmla="*/ 517525 w 1419225"/>
              <a:gd name="connsiteY69" fmla="*/ 768350 h 800100"/>
              <a:gd name="connsiteX70" fmla="*/ 520700 w 1419225"/>
              <a:gd name="connsiteY70" fmla="*/ 784225 h 800100"/>
              <a:gd name="connsiteX71" fmla="*/ 549275 w 1419225"/>
              <a:gd name="connsiteY71" fmla="*/ 784225 h 800100"/>
              <a:gd name="connsiteX72" fmla="*/ 590550 w 1419225"/>
              <a:gd name="connsiteY72" fmla="*/ 730250 h 800100"/>
              <a:gd name="connsiteX73" fmla="*/ 657225 w 1419225"/>
              <a:gd name="connsiteY73" fmla="*/ 739775 h 800100"/>
              <a:gd name="connsiteX74" fmla="*/ 742950 w 1419225"/>
              <a:gd name="connsiteY74" fmla="*/ 641350 h 800100"/>
              <a:gd name="connsiteX75" fmla="*/ 752475 w 1419225"/>
              <a:gd name="connsiteY75" fmla="*/ 615950 h 800100"/>
              <a:gd name="connsiteX76" fmla="*/ 793750 w 1419225"/>
              <a:gd name="connsiteY76" fmla="*/ 577850 h 800100"/>
              <a:gd name="connsiteX77" fmla="*/ 857250 w 1419225"/>
              <a:gd name="connsiteY77" fmla="*/ 504825 h 800100"/>
              <a:gd name="connsiteX78" fmla="*/ 847725 w 1419225"/>
              <a:gd name="connsiteY78" fmla="*/ 574675 h 800100"/>
              <a:gd name="connsiteX79" fmla="*/ 857250 w 1419225"/>
              <a:gd name="connsiteY79" fmla="*/ 612775 h 800100"/>
              <a:gd name="connsiteX80" fmla="*/ 844550 w 1419225"/>
              <a:gd name="connsiteY80" fmla="*/ 644525 h 800100"/>
              <a:gd name="connsiteX81" fmla="*/ 866775 w 1419225"/>
              <a:gd name="connsiteY81" fmla="*/ 673100 h 800100"/>
              <a:gd name="connsiteX82" fmla="*/ 914400 w 1419225"/>
              <a:gd name="connsiteY82" fmla="*/ 644525 h 800100"/>
              <a:gd name="connsiteX83" fmla="*/ 1003300 w 1419225"/>
              <a:gd name="connsiteY83" fmla="*/ 688975 h 800100"/>
              <a:gd name="connsiteX84" fmla="*/ 1063625 w 1419225"/>
              <a:gd name="connsiteY84" fmla="*/ 698500 h 800100"/>
              <a:gd name="connsiteX85" fmla="*/ 1108075 w 1419225"/>
              <a:gd name="connsiteY85" fmla="*/ 669925 h 800100"/>
              <a:gd name="connsiteX86" fmla="*/ 1143000 w 1419225"/>
              <a:gd name="connsiteY86" fmla="*/ 692150 h 800100"/>
              <a:gd name="connsiteX87" fmla="*/ 1184275 w 1419225"/>
              <a:gd name="connsiteY87" fmla="*/ 688975 h 800100"/>
              <a:gd name="connsiteX88" fmla="*/ 1250950 w 1419225"/>
              <a:gd name="connsiteY88" fmla="*/ 59055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419225" h="800100">
                <a:moveTo>
                  <a:pt x="1250950" y="590550"/>
                </a:moveTo>
                <a:lnTo>
                  <a:pt x="1295400" y="492125"/>
                </a:lnTo>
                <a:lnTo>
                  <a:pt x="1279525" y="469900"/>
                </a:lnTo>
                <a:lnTo>
                  <a:pt x="1333500" y="400050"/>
                </a:lnTo>
                <a:lnTo>
                  <a:pt x="1238250" y="381000"/>
                </a:lnTo>
                <a:lnTo>
                  <a:pt x="1333500" y="358775"/>
                </a:lnTo>
                <a:lnTo>
                  <a:pt x="1381125" y="361950"/>
                </a:lnTo>
                <a:lnTo>
                  <a:pt x="1419225" y="304800"/>
                </a:lnTo>
                <a:lnTo>
                  <a:pt x="1377950" y="292100"/>
                </a:lnTo>
                <a:lnTo>
                  <a:pt x="1346200" y="269875"/>
                </a:lnTo>
                <a:lnTo>
                  <a:pt x="1314450" y="285750"/>
                </a:lnTo>
                <a:lnTo>
                  <a:pt x="1279525" y="269875"/>
                </a:lnTo>
                <a:lnTo>
                  <a:pt x="1241425" y="266700"/>
                </a:lnTo>
                <a:lnTo>
                  <a:pt x="1225550" y="225425"/>
                </a:lnTo>
                <a:lnTo>
                  <a:pt x="1216025" y="177800"/>
                </a:lnTo>
                <a:lnTo>
                  <a:pt x="1165225" y="187325"/>
                </a:lnTo>
                <a:lnTo>
                  <a:pt x="1139825" y="177800"/>
                </a:lnTo>
                <a:lnTo>
                  <a:pt x="1035050" y="219075"/>
                </a:lnTo>
                <a:lnTo>
                  <a:pt x="1025525" y="269875"/>
                </a:lnTo>
                <a:lnTo>
                  <a:pt x="952500" y="254000"/>
                </a:lnTo>
                <a:lnTo>
                  <a:pt x="927100" y="222250"/>
                </a:lnTo>
                <a:lnTo>
                  <a:pt x="946150" y="161925"/>
                </a:lnTo>
                <a:lnTo>
                  <a:pt x="920750" y="114300"/>
                </a:lnTo>
                <a:lnTo>
                  <a:pt x="847725" y="79375"/>
                </a:lnTo>
                <a:lnTo>
                  <a:pt x="822325" y="3175"/>
                </a:lnTo>
                <a:lnTo>
                  <a:pt x="746125" y="3175"/>
                </a:lnTo>
                <a:lnTo>
                  <a:pt x="796925" y="38100"/>
                </a:lnTo>
                <a:lnTo>
                  <a:pt x="742950" y="22225"/>
                </a:lnTo>
                <a:lnTo>
                  <a:pt x="730250" y="53975"/>
                </a:lnTo>
                <a:lnTo>
                  <a:pt x="701675" y="19050"/>
                </a:lnTo>
                <a:lnTo>
                  <a:pt x="644525" y="0"/>
                </a:lnTo>
                <a:lnTo>
                  <a:pt x="609600" y="22225"/>
                </a:lnTo>
                <a:lnTo>
                  <a:pt x="596900" y="60325"/>
                </a:lnTo>
                <a:lnTo>
                  <a:pt x="533400" y="95250"/>
                </a:lnTo>
                <a:lnTo>
                  <a:pt x="530225" y="139700"/>
                </a:lnTo>
                <a:lnTo>
                  <a:pt x="492125" y="155575"/>
                </a:lnTo>
                <a:lnTo>
                  <a:pt x="492125" y="184150"/>
                </a:lnTo>
                <a:lnTo>
                  <a:pt x="425450" y="304800"/>
                </a:lnTo>
                <a:lnTo>
                  <a:pt x="473075" y="288925"/>
                </a:lnTo>
                <a:lnTo>
                  <a:pt x="523875" y="273050"/>
                </a:lnTo>
                <a:lnTo>
                  <a:pt x="539750" y="304800"/>
                </a:lnTo>
                <a:lnTo>
                  <a:pt x="454025" y="361950"/>
                </a:lnTo>
                <a:lnTo>
                  <a:pt x="444500" y="381000"/>
                </a:lnTo>
                <a:lnTo>
                  <a:pt x="450850" y="419100"/>
                </a:lnTo>
                <a:lnTo>
                  <a:pt x="450850" y="431800"/>
                </a:lnTo>
                <a:lnTo>
                  <a:pt x="396875" y="476250"/>
                </a:lnTo>
                <a:lnTo>
                  <a:pt x="396875" y="476250"/>
                </a:lnTo>
                <a:lnTo>
                  <a:pt x="387350" y="527050"/>
                </a:lnTo>
                <a:lnTo>
                  <a:pt x="393700" y="555625"/>
                </a:lnTo>
                <a:lnTo>
                  <a:pt x="355600" y="571500"/>
                </a:lnTo>
                <a:lnTo>
                  <a:pt x="339725" y="533400"/>
                </a:lnTo>
                <a:lnTo>
                  <a:pt x="282575" y="552450"/>
                </a:lnTo>
                <a:lnTo>
                  <a:pt x="276225" y="577850"/>
                </a:lnTo>
                <a:lnTo>
                  <a:pt x="260350" y="593725"/>
                </a:lnTo>
                <a:lnTo>
                  <a:pt x="250825" y="625475"/>
                </a:lnTo>
                <a:lnTo>
                  <a:pt x="107950" y="679450"/>
                </a:lnTo>
                <a:lnTo>
                  <a:pt x="95250" y="730250"/>
                </a:lnTo>
                <a:lnTo>
                  <a:pt x="22225" y="765175"/>
                </a:lnTo>
                <a:lnTo>
                  <a:pt x="0" y="800100"/>
                </a:lnTo>
                <a:lnTo>
                  <a:pt x="60325" y="771525"/>
                </a:lnTo>
                <a:lnTo>
                  <a:pt x="127000" y="777875"/>
                </a:lnTo>
                <a:lnTo>
                  <a:pt x="193675" y="774700"/>
                </a:lnTo>
                <a:lnTo>
                  <a:pt x="200025" y="733425"/>
                </a:lnTo>
                <a:lnTo>
                  <a:pt x="279400" y="723900"/>
                </a:lnTo>
                <a:lnTo>
                  <a:pt x="336550" y="695325"/>
                </a:lnTo>
                <a:lnTo>
                  <a:pt x="317500" y="644525"/>
                </a:lnTo>
                <a:lnTo>
                  <a:pt x="358775" y="723900"/>
                </a:lnTo>
                <a:lnTo>
                  <a:pt x="447675" y="746125"/>
                </a:lnTo>
                <a:lnTo>
                  <a:pt x="581025" y="698500"/>
                </a:lnTo>
                <a:lnTo>
                  <a:pt x="517525" y="768350"/>
                </a:lnTo>
                <a:lnTo>
                  <a:pt x="520700" y="784225"/>
                </a:lnTo>
                <a:lnTo>
                  <a:pt x="549275" y="784225"/>
                </a:lnTo>
                <a:lnTo>
                  <a:pt x="590550" y="730250"/>
                </a:lnTo>
                <a:lnTo>
                  <a:pt x="657225" y="739775"/>
                </a:lnTo>
                <a:lnTo>
                  <a:pt x="742950" y="641350"/>
                </a:lnTo>
                <a:lnTo>
                  <a:pt x="752475" y="615950"/>
                </a:lnTo>
                <a:lnTo>
                  <a:pt x="793750" y="577850"/>
                </a:lnTo>
                <a:lnTo>
                  <a:pt x="857250" y="504825"/>
                </a:lnTo>
                <a:lnTo>
                  <a:pt x="847725" y="574675"/>
                </a:lnTo>
                <a:lnTo>
                  <a:pt x="857250" y="612775"/>
                </a:lnTo>
                <a:lnTo>
                  <a:pt x="844550" y="644525"/>
                </a:lnTo>
                <a:lnTo>
                  <a:pt x="866775" y="673100"/>
                </a:lnTo>
                <a:lnTo>
                  <a:pt x="914400" y="644525"/>
                </a:lnTo>
                <a:lnTo>
                  <a:pt x="1003300" y="688975"/>
                </a:lnTo>
                <a:lnTo>
                  <a:pt x="1063625" y="698500"/>
                </a:lnTo>
                <a:lnTo>
                  <a:pt x="1108075" y="669925"/>
                </a:lnTo>
                <a:lnTo>
                  <a:pt x="1143000" y="692150"/>
                </a:lnTo>
                <a:lnTo>
                  <a:pt x="1184275" y="688975"/>
                </a:lnTo>
                <a:lnTo>
                  <a:pt x="1250950" y="590550"/>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lgn="r">
              <a:buClr>
                <a:srgbClr val="000000"/>
              </a:buClr>
              <a:buSzPct val="100000"/>
              <a:buFont typeface="Times New Roman" pitchFamily="16" charset="0"/>
              <a:buNone/>
              <a:defRPr/>
            </a:pPr>
            <a:endParaRPr lang="en-GB" dirty="0">
              <a:solidFill>
                <a:schemeClr val="tx1"/>
              </a:solidFill>
              <a:ea typeface="ＭＳ Ｐゴシック" charset="-128"/>
            </a:endParaRPr>
          </a:p>
        </p:txBody>
      </p:sp>
      <p:sp>
        <p:nvSpPr>
          <p:cNvPr id="89" name="Freeform 88"/>
          <p:cNvSpPr/>
          <p:nvPr/>
        </p:nvSpPr>
        <p:spPr>
          <a:xfrm>
            <a:off x="5117728" y="3462312"/>
            <a:ext cx="1044575" cy="1044575"/>
          </a:xfrm>
          <a:custGeom>
            <a:avLst/>
            <a:gdLst>
              <a:gd name="connsiteX0" fmla="*/ 371475 w 1044575"/>
              <a:gd name="connsiteY0" fmla="*/ 38100 h 1035050"/>
              <a:gd name="connsiteX1" fmla="*/ 307975 w 1044575"/>
              <a:gd name="connsiteY1" fmla="*/ 69850 h 1035050"/>
              <a:gd name="connsiteX2" fmla="*/ 254000 w 1044575"/>
              <a:gd name="connsiteY2" fmla="*/ 63500 h 1035050"/>
              <a:gd name="connsiteX3" fmla="*/ 231775 w 1044575"/>
              <a:gd name="connsiteY3" fmla="*/ 127000 h 1035050"/>
              <a:gd name="connsiteX4" fmla="*/ 177800 w 1044575"/>
              <a:gd name="connsiteY4" fmla="*/ 165100 h 1035050"/>
              <a:gd name="connsiteX5" fmla="*/ 184150 w 1044575"/>
              <a:gd name="connsiteY5" fmla="*/ 196850 h 1035050"/>
              <a:gd name="connsiteX6" fmla="*/ 136525 w 1044575"/>
              <a:gd name="connsiteY6" fmla="*/ 238125 h 1035050"/>
              <a:gd name="connsiteX7" fmla="*/ 127000 w 1044575"/>
              <a:gd name="connsiteY7" fmla="*/ 266700 h 1035050"/>
              <a:gd name="connsiteX8" fmla="*/ 0 w 1044575"/>
              <a:gd name="connsiteY8" fmla="*/ 304800 h 1035050"/>
              <a:gd name="connsiteX9" fmla="*/ 73025 w 1044575"/>
              <a:gd name="connsiteY9" fmla="*/ 355600 h 1035050"/>
              <a:gd name="connsiteX10" fmla="*/ 177800 w 1044575"/>
              <a:gd name="connsiteY10" fmla="*/ 384175 h 1035050"/>
              <a:gd name="connsiteX11" fmla="*/ 120650 w 1044575"/>
              <a:gd name="connsiteY11" fmla="*/ 428625 h 1035050"/>
              <a:gd name="connsiteX12" fmla="*/ 146050 w 1044575"/>
              <a:gd name="connsiteY12" fmla="*/ 498475 h 1035050"/>
              <a:gd name="connsiteX13" fmla="*/ 127000 w 1044575"/>
              <a:gd name="connsiteY13" fmla="*/ 530225 h 1035050"/>
              <a:gd name="connsiteX14" fmla="*/ 174625 w 1044575"/>
              <a:gd name="connsiteY14" fmla="*/ 587375 h 1035050"/>
              <a:gd name="connsiteX15" fmla="*/ 250825 w 1044575"/>
              <a:gd name="connsiteY15" fmla="*/ 600075 h 1035050"/>
              <a:gd name="connsiteX16" fmla="*/ 206375 w 1044575"/>
              <a:gd name="connsiteY16" fmla="*/ 628650 h 1035050"/>
              <a:gd name="connsiteX17" fmla="*/ 196850 w 1044575"/>
              <a:gd name="connsiteY17" fmla="*/ 660400 h 1035050"/>
              <a:gd name="connsiteX18" fmla="*/ 247650 w 1044575"/>
              <a:gd name="connsiteY18" fmla="*/ 698500 h 1035050"/>
              <a:gd name="connsiteX19" fmla="*/ 292100 w 1044575"/>
              <a:gd name="connsiteY19" fmla="*/ 663575 h 1035050"/>
              <a:gd name="connsiteX20" fmla="*/ 231775 w 1044575"/>
              <a:gd name="connsiteY20" fmla="*/ 708025 h 1035050"/>
              <a:gd name="connsiteX21" fmla="*/ 231775 w 1044575"/>
              <a:gd name="connsiteY21" fmla="*/ 787400 h 1035050"/>
              <a:gd name="connsiteX22" fmla="*/ 180975 w 1044575"/>
              <a:gd name="connsiteY22" fmla="*/ 749300 h 1035050"/>
              <a:gd name="connsiteX23" fmla="*/ 152400 w 1044575"/>
              <a:gd name="connsiteY23" fmla="*/ 758825 h 1035050"/>
              <a:gd name="connsiteX24" fmla="*/ 174625 w 1044575"/>
              <a:gd name="connsiteY24" fmla="*/ 831850 h 1035050"/>
              <a:gd name="connsiteX25" fmla="*/ 212725 w 1044575"/>
              <a:gd name="connsiteY25" fmla="*/ 850900 h 1035050"/>
              <a:gd name="connsiteX26" fmla="*/ 260350 w 1044575"/>
              <a:gd name="connsiteY26" fmla="*/ 908050 h 1035050"/>
              <a:gd name="connsiteX27" fmla="*/ 247650 w 1044575"/>
              <a:gd name="connsiteY27" fmla="*/ 962025 h 1035050"/>
              <a:gd name="connsiteX28" fmla="*/ 276225 w 1044575"/>
              <a:gd name="connsiteY28" fmla="*/ 993775 h 1035050"/>
              <a:gd name="connsiteX29" fmla="*/ 342900 w 1044575"/>
              <a:gd name="connsiteY29" fmla="*/ 1012825 h 1035050"/>
              <a:gd name="connsiteX30" fmla="*/ 349250 w 1044575"/>
              <a:gd name="connsiteY30" fmla="*/ 965200 h 1035050"/>
              <a:gd name="connsiteX31" fmla="*/ 450850 w 1044575"/>
              <a:gd name="connsiteY31" fmla="*/ 917575 h 1035050"/>
              <a:gd name="connsiteX32" fmla="*/ 498475 w 1044575"/>
              <a:gd name="connsiteY32" fmla="*/ 933450 h 1035050"/>
              <a:gd name="connsiteX33" fmla="*/ 542925 w 1044575"/>
              <a:gd name="connsiteY33" fmla="*/ 927100 h 1035050"/>
              <a:gd name="connsiteX34" fmla="*/ 552450 w 1044575"/>
              <a:gd name="connsiteY34" fmla="*/ 1009650 h 1035050"/>
              <a:gd name="connsiteX35" fmla="*/ 596900 w 1044575"/>
              <a:gd name="connsiteY35" fmla="*/ 1006475 h 1035050"/>
              <a:gd name="connsiteX36" fmla="*/ 631825 w 1044575"/>
              <a:gd name="connsiteY36" fmla="*/ 1035050 h 1035050"/>
              <a:gd name="connsiteX37" fmla="*/ 673100 w 1044575"/>
              <a:gd name="connsiteY37" fmla="*/ 1003300 h 1035050"/>
              <a:gd name="connsiteX38" fmla="*/ 704850 w 1044575"/>
              <a:gd name="connsiteY38" fmla="*/ 1035050 h 1035050"/>
              <a:gd name="connsiteX39" fmla="*/ 736600 w 1044575"/>
              <a:gd name="connsiteY39" fmla="*/ 1016000 h 1035050"/>
              <a:gd name="connsiteX40" fmla="*/ 752475 w 1044575"/>
              <a:gd name="connsiteY40" fmla="*/ 958850 h 1035050"/>
              <a:gd name="connsiteX41" fmla="*/ 752475 w 1044575"/>
              <a:gd name="connsiteY41" fmla="*/ 885825 h 1035050"/>
              <a:gd name="connsiteX42" fmla="*/ 866775 w 1044575"/>
              <a:gd name="connsiteY42" fmla="*/ 911225 h 1035050"/>
              <a:gd name="connsiteX43" fmla="*/ 869950 w 1044575"/>
              <a:gd name="connsiteY43" fmla="*/ 863600 h 1035050"/>
              <a:gd name="connsiteX44" fmla="*/ 889000 w 1044575"/>
              <a:gd name="connsiteY44" fmla="*/ 790575 h 1035050"/>
              <a:gd name="connsiteX45" fmla="*/ 965200 w 1044575"/>
              <a:gd name="connsiteY45" fmla="*/ 784225 h 1035050"/>
              <a:gd name="connsiteX46" fmla="*/ 971550 w 1044575"/>
              <a:gd name="connsiteY46" fmla="*/ 752475 h 1035050"/>
              <a:gd name="connsiteX47" fmla="*/ 1035050 w 1044575"/>
              <a:gd name="connsiteY47" fmla="*/ 736600 h 1035050"/>
              <a:gd name="connsiteX48" fmla="*/ 1044575 w 1044575"/>
              <a:gd name="connsiteY48" fmla="*/ 682625 h 1035050"/>
              <a:gd name="connsiteX49" fmla="*/ 968375 w 1044575"/>
              <a:gd name="connsiteY49" fmla="*/ 628650 h 1035050"/>
              <a:gd name="connsiteX50" fmla="*/ 869950 w 1044575"/>
              <a:gd name="connsiteY50" fmla="*/ 596900 h 1035050"/>
              <a:gd name="connsiteX51" fmla="*/ 850900 w 1044575"/>
              <a:gd name="connsiteY51" fmla="*/ 549275 h 1035050"/>
              <a:gd name="connsiteX52" fmla="*/ 822325 w 1044575"/>
              <a:gd name="connsiteY52" fmla="*/ 530225 h 1035050"/>
              <a:gd name="connsiteX53" fmla="*/ 831850 w 1044575"/>
              <a:gd name="connsiteY53" fmla="*/ 482600 h 1035050"/>
              <a:gd name="connsiteX54" fmla="*/ 838200 w 1044575"/>
              <a:gd name="connsiteY54" fmla="*/ 450850 h 1035050"/>
              <a:gd name="connsiteX55" fmla="*/ 835025 w 1044575"/>
              <a:gd name="connsiteY55" fmla="*/ 412750 h 1035050"/>
              <a:gd name="connsiteX56" fmla="*/ 838200 w 1044575"/>
              <a:gd name="connsiteY56" fmla="*/ 396875 h 1035050"/>
              <a:gd name="connsiteX57" fmla="*/ 819150 w 1044575"/>
              <a:gd name="connsiteY57" fmla="*/ 355600 h 1035050"/>
              <a:gd name="connsiteX58" fmla="*/ 796925 w 1044575"/>
              <a:gd name="connsiteY58" fmla="*/ 225425 h 1035050"/>
              <a:gd name="connsiteX59" fmla="*/ 768350 w 1044575"/>
              <a:gd name="connsiteY59" fmla="*/ 206375 h 1035050"/>
              <a:gd name="connsiteX60" fmla="*/ 720725 w 1044575"/>
              <a:gd name="connsiteY60" fmla="*/ 117475 h 1035050"/>
              <a:gd name="connsiteX61" fmla="*/ 742950 w 1044575"/>
              <a:gd name="connsiteY61" fmla="*/ 92075 h 1035050"/>
              <a:gd name="connsiteX62" fmla="*/ 711200 w 1044575"/>
              <a:gd name="connsiteY62" fmla="*/ 76200 h 1035050"/>
              <a:gd name="connsiteX63" fmla="*/ 663575 w 1044575"/>
              <a:gd name="connsiteY63" fmla="*/ 12700 h 1035050"/>
              <a:gd name="connsiteX64" fmla="*/ 533400 w 1044575"/>
              <a:gd name="connsiteY64" fmla="*/ 0 h 1035050"/>
              <a:gd name="connsiteX65" fmla="*/ 495300 w 1044575"/>
              <a:gd name="connsiteY65" fmla="*/ 44450 h 1035050"/>
              <a:gd name="connsiteX66" fmla="*/ 371475 w 1044575"/>
              <a:gd name="connsiteY66" fmla="*/ 38100 h 1035050"/>
              <a:gd name="connsiteX0" fmla="*/ 371475 w 1044575"/>
              <a:gd name="connsiteY0" fmla="*/ 38100 h 1035050"/>
              <a:gd name="connsiteX1" fmla="*/ 307975 w 1044575"/>
              <a:gd name="connsiteY1" fmla="*/ 69850 h 1035050"/>
              <a:gd name="connsiteX2" fmla="*/ 263525 w 1044575"/>
              <a:gd name="connsiteY2" fmla="*/ 41275 h 1035050"/>
              <a:gd name="connsiteX3" fmla="*/ 231775 w 1044575"/>
              <a:gd name="connsiteY3" fmla="*/ 127000 h 1035050"/>
              <a:gd name="connsiteX4" fmla="*/ 177800 w 1044575"/>
              <a:gd name="connsiteY4" fmla="*/ 165100 h 1035050"/>
              <a:gd name="connsiteX5" fmla="*/ 184150 w 1044575"/>
              <a:gd name="connsiteY5" fmla="*/ 196850 h 1035050"/>
              <a:gd name="connsiteX6" fmla="*/ 136525 w 1044575"/>
              <a:gd name="connsiteY6" fmla="*/ 238125 h 1035050"/>
              <a:gd name="connsiteX7" fmla="*/ 127000 w 1044575"/>
              <a:gd name="connsiteY7" fmla="*/ 266700 h 1035050"/>
              <a:gd name="connsiteX8" fmla="*/ 0 w 1044575"/>
              <a:gd name="connsiteY8" fmla="*/ 304800 h 1035050"/>
              <a:gd name="connsiteX9" fmla="*/ 73025 w 1044575"/>
              <a:gd name="connsiteY9" fmla="*/ 355600 h 1035050"/>
              <a:gd name="connsiteX10" fmla="*/ 177800 w 1044575"/>
              <a:gd name="connsiteY10" fmla="*/ 384175 h 1035050"/>
              <a:gd name="connsiteX11" fmla="*/ 120650 w 1044575"/>
              <a:gd name="connsiteY11" fmla="*/ 428625 h 1035050"/>
              <a:gd name="connsiteX12" fmla="*/ 146050 w 1044575"/>
              <a:gd name="connsiteY12" fmla="*/ 498475 h 1035050"/>
              <a:gd name="connsiteX13" fmla="*/ 127000 w 1044575"/>
              <a:gd name="connsiteY13" fmla="*/ 530225 h 1035050"/>
              <a:gd name="connsiteX14" fmla="*/ 174625 w 1044575"/>
              <a:gd name="connsiteY14" fmla="*/ 587375 h 1035050"/>
              <a:gd name="connsiteX15" fmla="*/ 250825 w 1044575"/>
              <a:gd name="connsiteY15" fmla="*/ 600075 h 1035050"/>
              <a:gd name="connsiteX16" fmla="*/ 206375 w 1044575"/>
              <a:gd name="connsiteY16" fmla="*/ 628650 h 1035050"/>
              <a:gd name="connsiteX17" fmla="*/ 196850 w 1044575"/>
              <a:gd name="connsiteY17" fmla="*/ 660400 h 1035050"/>
              <a:gd name="connsiteX18" fmla="*/ 247650 w 1044575"/>
              <a:gd name="connsiteY18" fmla="*/ 698500 h 1035050"/>
              <a:gd name="connsiteX19" fmla="*/ 292100 w 1044575"/>
              <a:gd name="connsiteY19" fmla="*/ 663575 h 1035050"/>
              <a:gd name="connsiteX20" fmla="*/ 231775 w 1044575"/>
              <a:gd name="connsiteY20" fmla="*/ 708025 h 1035050"/>
              <a:gd name="connsiteX21" fmla="*/ 231775 w 1044575"/>
              <a:gd name="connsiteY21" fmla="*/ 787400 h 1035050"/>
              <a:gd name="connsiteX22" fmla="*/ 180975 w 1044575"/>
              <a:gd name="connsiteY22" fmla="*/ 749300 h 1035050"/>
              <a:gd name="connsiteX23" fmla="*/ 152400 w 1044575"/>
              <a:gd name="connsiteY23" fmla="*/ 758825 h 1035050"/>
              <a:gd name="connsiteX24" fmla="*/ 174625 w 1044575"/>
              <a:gd name="connsiteY24" fmla="*/ 831850 h 1035050"/>
              <a:gd name="connsiteX25" fmla="*/ 212725 w 1044575"/>
              <a:gd name="connsiteY25" fmla="*/ 850900 h 1035050"/>
              <a:gd name="connsiteX26" fmla="*/ 260350 w 1044575"/>
              <a:gd name="connsiteY26" fmla="*/ 908050 h 1035050"/>
              <a:gd name="connsiteX27" fmla="*/ 247650 w 1044575"/>
              <a:gd name="connsiteY27" fmla="*/ 962025 h 1035050"/>
              <a:gd name="connsiteX28" fmla="*/ 276225 w 1044575"/>
              <a:gd name="connsiteY28" fmla="*/ 993775 h 1035050"/>
              <a:gd name="connsiteX29" fmla="*/ 342900 w 1044575"/>
              <a:gd name="connsiteY29" fmla="*/ 1012825 h 1035050"/>
              <a:gd name="connsiteX30" fmla="*/ 349250 w 1044575"/>
              <a:gd name="connsiteY30" fmla="*/ 965200 h 1035050"/>
              <a:gd name="connsiteX31" fmla="*/ 450850 w 1044575"/>
              <a:gd name="connsiteY31" fmla="*/ 917575 h 1035050"/>
              <a:gd name="connsiteX32" fmla="*/ 498475 w 1044575"/>
              <a:gd name="connsiteY32" fmla="*/ 933450 h 1035050"/>
              <a:gd name="connsiteX33" fmla="*/ 542925 w 1044575"/>
              <a:gd name="connsiteY33" fmla="*/ 927100 h 1035050"/>
              <a:gd name="connsiteX34" fmla="*/ 552450 w 1044575"/>
              <a:gd name="connsiteY34" fmla="*/ 1009650 h 1035050"/>
              <a:gd name="connsiteX35" fmla="*/ 596900 w 1044575"/>
              <a:gd name="connsiteY35" fmla="*/ 1006475 h 1035050"/>
              <a:gd name="connsiteX36" fmla="*/ 631825 w 1044575"/>
              <a:gd name="connsiteY36" fmla="*/ 1035050 h 1035050"/>
              <a:gd name="connsiteX37" fmla="*/ 673100 w 1044575"/>
              <a:gd name="connsiteY37" fmla="*/ 1003300 h 1035050"/>
              <a:gd name="connsiteX38" fmla="*/ 704850 w 1044575"/>
              <a:gd name="connsiteY38" fmla="*/ 1035050 h 1035050"/>
              <a:gd name="connsiteX39" fmla="*/ 736600 w 1044575"/>
              <a:gd name="connsiteY39" fmla="*/ 1016000 h 1035050"/>
              <a:gd name="connsiteX40" fmla="*/ 752475 w 1044575"/>
              <a:gd name="connsiteY40" fmla="*/ 958850 h 1035050"/>
              <a:gd name="connsiteX41" fmla="*/ 752475 w 1044575"/>
              <a:gd name="connsiteY41" fmla="*/ 885825 h 1035050"/>
              <a:gd name="connsiteX42" fmla="*/ 866775 w 1044575"/>
              <a:gd name="connsiteY42" fmla="*/ 911225 h 1035050"/>
              <a:gd name="connsiteX43" fmla="*/ 869950 w 1044575"/>
              <a:gd name="connsiteY43" fmla="*/ 863600 h 1035050"/>
              <a:gd name="connsiteX44" fmla="*/ 889000 w 1044575"/>
              <a:gd name="connsiteY44" fmla="*/ 790575 h 1035050"/>
              <a:gd name="connsiteX45" fmla="*/ 965200 w 1044575"/>
              <a:gd name="connsiteY45" fmla="*/ 784225 h 1035050"/>
              <a:gd name="connsiteX46" fmla="*/ 971550 w 1044575"/>
              <a:gd name="connsiteY46" fmla="*/ 752475 h 1035050"/>
              <a:gd name="connsiteX47" fmla="*/ 1035050 w 1044575"/>
              <a:gd name="connsiteY47" fmla="*/ 736600 h 1035050"/>
              <a:gd name="connsiteX48" fmla="*/ 1044575 w 1044575"/>
              <a:gd name="connsiteY48" fmla="*/ 682625 h 1035050"/>
              <a:gd name="connsiteX49" fmla="*/ 968375 w 1044575"/>
              <a:gd name="connsiteY49" fmla="*/ 628650 h 1035050"/>
              <a:gd name="connsiteX50" fmla="*/ 869950 w 1044575"/>
              <a:gd name="connsiteY50" fmla="*/ 596900 h 1035050"/>
              <a:gd name="connsiteX51" fmla="*/ 850900 w 1044575"/>
              <a:gd name="connsiteY51" fmla="*/ 549275 h 1035050"/>
              <a:gd name="connsiteX52" fmla="*/ 822325 w 1044575"/>
              <a:gd name="connsiteY52" fmla="*/ 530225 h 1035050"/>
              <a:gd name="connsiteX53" fmla="*/ 831850 w 1044575"/>
              <a:gd name="connsiteY53" fmla="*/ 482600 h 1035050"/>
              <a:gd name="connsiteX54" fmla="*/ 838200 w 1044575"/>
              <a:gd name="connsiteY54" fmla="*/ 450850 h 1035050"/>
              <a:gd name="connsiteX55" fmla="*/ 835025 w 1044575"/>
              <a:gd name="connsiteY55" fmla="*/ 412750 h 1035050"/>
              <a:gd name="connsiteX56" fmla="*/ 838200 w 1044575"/>
              <a:gd name="connsiteY56" fmla="*/ 396875 h 1035050"/>
              <a:gd name="connsiteX57" fmla="*/ 819150 w 1044575"/>
              <a:gd name="connsiteY57" fmla="*/ 355600 h 1035050"/>
              <a:gd name="connsiteX58" fmla="*/ 796925 w 1044575"/>
              <a:gd name="connsiteY58" fmla="*/ 225425 h 1035050"/>
              <a:gd name="connsiteX59" fmla="*/ 768350 w 1044575"/>
              <a:gd name="connsiteY59" fmla="*/ 206375 h 1035050"/>
              <a:gd name="connsiteX60" fmla="*/ 720725 w 1044575"/>
              <a:gd name="connsiteY60" fmla="*/ 117475 h 1035050"/>
              <a:gd name="connsiteX61" fmla="*/ 742950 w 1044575"/>
              <a:gd name="connsiteY61" fmla="*/ 92075 h 1035050"/>
              <a:gd name="connsiteX62" fmla="*/ 711200 w 1044575"/>
              <a:gd name="connsiteY62" fmla="*/ 76200 h 1035050"/>
              <a:gd name="connsiteX63" fmla="*/ 663575 w 1044575"/>
              <a:gd name="connsiteY63" fmla="*/ 12700 h 1035050"/>
              <a:gd name="connsiteX64" fmla="*/ 533400 w 1044575"/>
              <a:gd name="connsiteY64" fmla="*/ 0 h 1035050"/>
              <a:gd name="connsiteX65" fmla="*/ 495300 w 1044575"/>
              <a:gd name="connsiteY65" fmla="*/ 44450 h 1035050"/>
              <a:gd name="connsiteX66" fmla="*/ 371475 w 1044575"/>
              <a:gd name="connsiteY66" fmla="*/ 38100 h 1035050"/>
              <a:gd name="connsiteX0" fmla="*/ 371475 w 1044575"/>
              <a:gd name="connsiteY0" fmla="*/ 38100 h 1035050"/>
              <a:gd name="connsiteX1" fmla="*/ 311150 w 1044575"/>
              <a:gd name="connsiteY1" fmla="*/ 53975 h 1035050"/>
              <a:gd name="connsiteX2" fmla="*/ 263525 w 1044575"/>
              <a:gd name="connsiteY2" fmla="*/ 41275 h 1035050"/>
              <a:gd name="connsiteX3" fmla="*/ 231775 w 1044575"/>
              <a:gd name="connsiteY3" fmla="*/ 127000 h 1035050"/>
              <a:gd name="connsiteX4" fmla="*/ 177800 w 1044575"/>
              <a:gd name="connsiteY4" fmla="*/ 165100 h 1035050"/>
              <a:gd name="connsiteX5" fmla="*/ 184150 w 1044575"/>
              <a:gd name="connsiteY5" fmla="*/ 196850 h 1035050"/>
              <a:gd name="connsiteX6" fmla="*/ 136525 w 1044575"/>
              <a:gd name="connsiteY6" fmla="*/ 238125 h 1035050"/>
              <a:gd name="connsiteX7" fmla="*/ 127000 w 1044575"/>
              <a:gd name="connsiteY7" fmla="*/ 266700 h 1035050"/>
              <a:gd name="connsiteX8" fmla="*/ 0 w 1044575"/>
              <a:gd name="connsiteY8" fmla="*/ 304800 h 1035050"/>
              <a:gd name="connsiteX9" fmla="*/ 73025 w 1044575"/>
              <a:gd name="connsiteY9" fmla="*/ 355600 h 1035050"/>
              <a:gd name="connsiteX10" fmla="*/ 177800 w 1044575"/>
              <a:gd name="connsiteY10" fmla="*/ 384175 h 1035050"/>
              <a:gd name="connsiteX11" fmla="*/ 120650 w 1044575"/>
              <a:gd name="connsiteY11" fmla="*/ 428625 h 1035050"/>
              <a:gd name="connsiteX12" fmla="*/ 146050 w 1044575"/>
              <a:gd name="connsiteY12" fmla="*/ 498475 h 1035050"/>
              <a:gd name="connsiteX13" fmla="*/ 127000 w 1044575"/>
              <a:gd name="connsiteY13" fmla="*/ 530225 h 1035050"/>
              <a:gd name="connsiteX14" fmla="*/ 174625 w 1044575"/>
              <a:gd name="connsiteY14" fmla="*/ 587375 h 1035050"/>
              <a:gd name="connsiteX15" fmla="*/ 250825 w 1044575"/>
              <a:gd name="connsiteY15" fmla="*/ 600075 h 1035050"/>
              <a:gd name="connsiteX16" fmla="*/ 206375 w 1044575"/>
              <a:gd name="connsiteY16" fmla="*/ 628650 h 1035050"/>
              <a:gd name="connsiteX17" fmla="*/ 196850 w 1044575"/>
              <a:gd name="connsiteY17" fmla="*/ 660400 h 1035050"/>
              <a:gd name="connsiteX18" fmla="*/ 247650 w 1044575"/>
              <a:gd name="connsiteY18" fmla="*/ 698500 h 1035050"/>
              <a:gd name="connsiteX19" fmla="*/ 292100 w 1044575"/>
              <a:gd name="connsiteY19" fmla="*/ 663575 h 1035050"/>
              <a:gd name="connsiteX20" fmla="*/ 231775 w 1044575"/>
              <a:gd name="connsiteY20" fmla="*/ 708025 h 1035050"/>
              <a:gd name="connsiteX21" fmla="*/ 231775 w 1044575"/>
              <a:gd name="connsiteY21" fmla="*/ 787400 h 1035050"/>
              <a:gd name="connsiteX22" fmla="*/ 180975 w 1044575"/>
              <a:gd name="connsiteY22" fmla="*/ 749300 h 1035050"/>
              <a:gd name="connsiteX23" fmla="*/ 152400 w 1044575"/>
              <a:gd name="connsiteY23" fmla="*/ 758825 h 1035050"/>
              <a:gd name="connsiteX24" fmla="*/ 174625 w 1044575"/>
              <a:gd name="connsiteY24" fmla="*/ 831850 h 1035050"/>
              <a:gd name="connsiteX25" fmla="*/ 212725 w 1044575"/>
              <a:gd name="connsiteY25" fmla="*/ 850900 h 1035050"/>
              <a:gd name="connsiteX26" fmla="*/ 260350 w 1044575"/>
              <a:gd name="connsiteY26" fmla="*/ 908050 h 1035050"/>
              <a:gd name="connsiteX27" fmla="*/ 247650 w 1044575"/>
              <a:gd name="connsiteY27" fmla="*/ 962025 h 1035050"/>
              <a:gd name="connsiteX28" fmla="*/ 276225 w 1044575"/>
              <a:gd name="connsiteY28" fmla="*/ 993775 h 1035050"/>
              <a:gd name="connsiteX29" fmla="*/ 342900 w 1044575"/>
              <a:gd name="connsiteY29" fmla="*/ 1012825 h 1035050"/>
              <a:gd name="connsiteX30" fmla="*/ 349250 w 1044575"/>
              <a:gd name="connsiteY30" fmla="*/ 965200 h 1035050"/>
              <a:gd name="connsiteX31" fmla="*/ 450850 w 1044575"/>
              <a:gd name="connsiteY31" fmla="*/ 917575 h 1035050"/>
              <a:gd name="connsiteX32" fmla="*/ 498475 w 1044575"/>
              <a:gd name="connsiteY32" fmla="*/ 933450 h 1035050"/>
              <a:gd name="connsiteX33" fmla="*/ 542925 w 1044575"/>
              <a:gd name="connsiteY33" fmla="*/ 927100 h 1035050"/>
              <a:gd name="connsiteX34" fmla="*/ 552450 w 1044575"/>
              <a:gd name="connsiteY34" fmla="*/ 1009650 h 1035050"/>
              <a:gd name="connsiteX35" fmla="*/ 596900 w 1044575"/>
              <a:gd name="connsiteY35" fmla="*/ 1006475 h 1035050"/>
              <a:gd name="connsiteX36" fmla="*/ 631825 w 1044575"/>
              <a:gd name="connsiteY36" fmla="*/ 1035050 h 1035050"/>
              <a:gd name="connsiteX37" fmla="*/ 673100 w 1044575"/>
              <a:gd name="connsiteY37" fmla="*/ 1003300 h 1035050"/>
              <a:gd name="connsiteX38" fmla="*/ 704850 w 1044575"/>
              <a:gd name="connsiteY38" fmla="*/ 1035050 h 1035050"/>
              <a:gd name="connsiteX39" fmla="*/ 736600 w 1044575"/>
              <a:gd name="connsiteY39" fmla="*/ 1016000 h 1035050"/>
              <a:gd name="connsiteX40" fmla="*/ 752475 w 1044575"/>
              <a:gd name="connsiteY40" fmla="*/ 958850 h 1035050"/>
              <a:gd name="connsiteX41" fmla="*/ 752475 w 1044575"/>
              <a:gd name="connsiteY41" fmla="*/ 885825 h 1035050"/>
              <a:gd name="connsiteX42" fmla="*/ 866775 w 1044575"/>
              <a:gd name="connsiteY42" fmla="*/ 911225 h 1035050"/>
              <a:gd name="connsiteX43" fmla="*/ 869950 w 1044575"/>
              <a:gd name="connsiteY43" fmla="*/ 863600 h 1035050"/>
              <a:gd name="connsiteX44" fmla="*/ 889000 w 1044575"/>
              <a:gd name="connsiteY44" fmla="*/ 790575 h 1035050"/>
              <a:gd name="connsiteX45" fmla="*/ 965200 w 1044575"/>
              <a:gd name="connsiteY45" fmla="*/ 784225 h 1035050"/>
              <a:gd name="connsiteX46" fmla="*/ 971550 w 1044575"/>
              <a:gd name="connsiteY46" fmla="*/ 752475 h 1035050"/>
              <a:gd name="connsiteX47" fmla="*/ 1035050 w 1044575"/>
              <a:gd name="connsiteY47" fmla="*/ 736600 h 1035050"/>
              <a:gd name="connsiteX48" fmla="*/ 1044575 w 1044575"/>
              <a:gd name="connsiteY48" fmla="*/ 682625 h 1035050"/>
              <a:gd name="connsiteX49" fmla="*/ 968375 w 1044575"/>
              <a:gd name="connsiteY49" fmla="*/ 628650 h 1035050"/>
              <a:gd name="connsiteX50" fmla="*/ 869950 w 1044575"/>
              <a:gd name="connsiteY50" fmla="*/ 596900 h 1035050"/>
              <a:gd name="connsiteX51" fmla="*/ 850900 w 1044575"/>
              <a:gd name="connsiteY51" fmla="*/ 549275 h 1035050"/>
              <a:gd name="connsiteX52" fmla="*/ 822325 w 1044575"/>
              <a:gd name="connsiteY52" fmla="*/ 530225 h 1035050"/>
              <a:gd name="connsiteX53" fmla="*/ 831850 w 1044575"/>
              <a:gd name="connsiteY53" fmla="*/ 482600 h 1035050"/>
              <a:gd name="connsiteX54" fmla="*/ 838200 w 1044575"/>
              <a:gd name="connsiteY54" fmla="*/ 450850 h 1035050"/>
              <a:gd name="connsiteX55" fmla="*/ 835025 w 1044575"/>
              <a:gd name="connsiteY55" fmla="*/ 412750 h 1035050"/>
              <a:gd name="connsiteX56" fmla="*/ 838200 w 1044575"/>
              <a:gd name="connsiteY56" fmla="*/ 396875 h 1035050"/>
              <a:gd name="connsiteX57" fmla="*/ 819150 w 1044575"/>
              <a:gd name="connsiteY57" fmla="*/ 355600 h 1035050"/>
              <a:gd name="connsiteX58" fmla="*/ 796925 w 1044575"/>
              <a:gd name="connsiteY58" fmla="*/ 225425 h 1035050"/>
              <a:gd name="connsiteX59" fmla="*/ 768350 w 1044575"/>
              <a:gd name="connsiteY59" fmla="*/ 206375 h 1035050"/>
              <a:gd name="connsiteX60" fmla="*/ 720725 w 1044575"/>
              <a:gd name="connsiteY60" fmla="*/ 117475 h 1035050"/>
              <a:gd name="connsiteX61" fmla="*/ 742950 w 1044575"/>
              <a:gd name="connsiteY61" fmla="*/ 92075 h 1035050"/>
              <a:gd name="connsiteX62" fmla="*/ 711200 w 1044575"/>
              <a:gd name="connsiteY62" fmla="*/ 76200 h 1035050"/>
              <a:gd name="connsiteX63" fmla="*/ 663575 w 1044575"/>
              <a:gd name="connsiteY63" fmla="*/ 12700 h 1035050"/>
              <a:gd name="connsiteX64" fmla="*/ 533400 w 1044575"/>
              <a:gd name="connsiteY64" fmla="*/ 0 h 1035050"/>
              <a:gd name="connsiteX65" fmla="*/ 495300 w 1044575"/>
              <a:gd name="connsiteY65" fmla="*/ 44450 h 1035050"/>
              <a:gd name="connsiteX66" fmla="*/ 371475 w 1044575"/>
              <a:gd name="connsiteY66" fmla="*/ 38100 h 1035050"/>
              <a:gd name="connsiteX0" fmla="*/ 393700 w 1044575"/>
              <a:gd name="connsiteY0" fmla="*/ 12700 h 1035050"/>
              <a:gd name="connsiteX1" fmla="*/ 311150 w 1044575"/>
              <a:gd name="connsiteY1" fmla="*/ 53975 h 1035050"/>
              <a:gd name="connsiteX2" fmla="*/ 263525 w 1044575"/>
              <a:gd name="connsiteY2" fmla="*/ 41275 h 1035050"/>
              <a:gd name="connsiteX3" fmla="*/ 231775 w 1044575"/>
              <a:gd name="connsiteY3" fmla="*/ 127000 h 1035050"/>
              <a:gd name="connsiteX4" fmla="*/ 177800 w 1044575"/>
              <a:gd name="connsiteY4" fmla="*/ 165100 h 1035050"/>
              <a:gd name="connsiteX5" fmla="*/ 184150 w 1044575"/>
              <a:gd name="connsiteY5" fmla="*/ 196850 h 1035050"/>
              <a:gd name="connsiteX6" fmla="*/ 136525 w 1044575"/>
              <a:gd name="connsiteY6" fmla="*/ 238125 h 1035050"/>
              <a:gd name="connsiteX7" fmla="*/ 127000 w 1044575"/>
              <a:gd name="connsiteY7" fmla="*/ 266700 h 1035050"/>
              <a:gd name="connsiteX8" fmla="*/ 0 w 1044575"/>
              <a:gd name="connsiteY8" fmla="*/ 304800 h 1035050"/>
              <a:gd name="connsiteX9" fmla="*/ 73025 w 1044575"/>
              <a:gd name="connsiteY9" fmla="*/ 355600 h 1035050"/>
              <a:gd name="connsiteX10" fmla="*/ 177800 w 1044575"/>
              <a:gd name="connsiteY10" fmla="*/ 384175 h 1035050"/>
              <a:gd name="connsiteX11" fmla="*/ 120650 w 1044575"/>
              <a:gd name="connsiteY11" fmla="*/ 428625 h 1035050"/>
              <a:gd name="connsiteX12" fmla="*/ 146050 w 1044575"/>
              <a:gd name="connsiteY12" fmla="*/ 498475 h 1035050"/>
              <a:gd name="connsiteX13" fmla="*/ 127000 w 1044575"/>
              <a:gd name="connsiteY13" fmla="*/ 530225 h 1035050"/>
              <a:gd name="connsiteX14" fmla="*/ 174625 w 1044575"/>
              <a:gd name="connsiteY14" fmla="*/ 587375 h 1035050"/>
              <a:gd name="connsiteX15" fmla="*/ 250825 w 1044575"/>
              <a:gd name="connsiteY15" fmla="*/ 600075 h 1035050"/>
              <a:gd name="connsiteX16" fmla="*/ 206375 w 1044575"/>
              <a:gd name="connsiteY16" fmla="*/ 628650 h 1035050"/>
              <a:gd name="connsiteX17" fmla="*/ 196850 w 1044575"/>
              <a:gd name="connsiteY17" fmla="*/ 660400 h 1035050"/>
              <a:gd name="connsiteX18" fmla="*/ 247650 w 1044575"/>
              <a:gd name="connsiteY18" fmla="*/ 698500 h 1035050"/>
              <a:gd name="connsiteX19" fmla="*/ 292100 w 1044575"/>
              <a:gd name="connsiteY19" fmla="*/ 663575 h 1035050"/>
              <a:gd name="connsiteX20" fmla="*/ 231775 w 1044575"/>
              <a:gd name="connsiteY20" fmla="*/ 708025 h 1035050"/>
              <a:gd name="connsiteX21" fmla="*/ 231775 w 1044575"/>
              <a:gd name="connsiteY21" fmla="*/ 787400 h 1035050"/>
              <a:gd name="connsiteX22" fmla="*/ 180975 w 1044575"/>
              <a:gd name="connsiteY22" fmla="*/ 749300 h 1035050"/>
              <a:gd name="connsiteX23" fmla="*/ 152400 w 1044575"/>
              <a:gd name="connsiteY23" fmla="*/ 758825 h 1035050"/>
              <a:gd name="connsiteX24" fmla="*/ 174625 w 1044575"/>
              <a:gd name="connsiteY24" fmla="*/ 831850 h 1035050"/>
              <a:gd name="connsiteX25" fmla="*/ 212725 w 1044575"/>
              <a:gd name="connsiteY25" fmla="*/ 850900 h 1035050"/>
              <a:gd name="connsiteX26" fmla="*/ 260350 w 1044575"/>
              <a:gd name="connsiteY26" fmla="*/ 908050 h 1035050"/>
              <a:gd name="connsiteX27" fmla="*/ 247650 w 1044575"/>
              <a:gd name="connsiteY27" fmla="*/ 962025 h 1035050"/>
              <a:gd name="connsiteX28" fmla="*/ 276225 w 1044575"/>
              <a:gd name="connsiteY28" fmla="*/ 993775 h 1035050"/>
              <a:gd name="connsiteX29" fmla="*/ 342900 w 1044575"/>
              <a:gd name="connsiteY29" fmla="*/ 1012825 h 1035050"/>
              <a:gd name="connsiteX30" fmla="*/ 349250 w 1044575"/>
              <a:gd name="connsiteY30" fmla="*/ 965200 h 1035050"/>
              <a:gd name="connsiteX31" fmla="*/ 450850 w 1044575"/>
              <a:gd name="connsiteY31" fmla="*/ 917575 h 1035050"/>
              <a:gd name="connsiteX32" fmla="*/ 498475 w 1044575"/>
              <a:gd name="connsiteY32" fmla="*/ 933450 h 1035050"/>
              <a:gd name="connsiteX33" fmla="*/ 542925 w 1044575"/>
              <a:gd name="connsiteY33" fmla="*/ 927100 h 1035050"/>
              <a:gd name="connsiteX34" fmla="*/ 552450 w 1044575"/>
              <a:gd name="connsiteY34" fmla="*/ 1009650 h 1035050"/>
              <a:gd name="connsiteX35" fmla="*/ 596900 w 1044575"/>
              <a:gd name="connsiteY35" fmla="*/ 1006475 h 1035050"/>
              <a:gd name="connsiteX36" fmla="*/ 631825 w 1044575"/>
              <a:gd name="connsiteY36" fmla="*/ 1035050 h 1035050"/>
              <a:gd name="connsiteX37" fmla="*/ 673100 w 1044575"/>
              <a:gd name="connsiteY37" fmla="*/ 1003300 h 1035050"/>
              <a:gd name="connsiteX38" fmla="*/ 704850 w 1044575"/>
              <a:gd name="connsiteY38" fmla="*/ 1035050 h 1035050"/>
              <a:gd name="connsiteX39" fmla="*/ 736600 w 1044575"/>
              <a:gd name="connsiteY39" fmla="*/ 1016000 h 1035050"/>
              <a:gd name="connsiteX40" fmla="*/ 752475 w 1044575"/>
              <a:gd name="connsiteY40" fmla="*/ 958850 h 1035050"/>
              <a:gd name="connsiteX41" fmla="*/ 752475 w 1044575"/>
              <a:gd name="connsiteY41" fmla="*/ 885825 h 1035050"/>
              <a:gd name="connsiteX42" fmla="*/ 866775 w 1044575"/>
              <a:gd name="connsiteY42" fmla="*/ 911225 h 1035050"/>
              <a:gd name="connsiteX43" fmla="*/ 869950 w 1044575"/>
              <a:gd name="connsiteY43" fmla="*/ 863600 h 1035050"/>
              <a:gd name="connsiteX44" fmla="*/ 889000 w 1044575"/>
              <a:gd name="connsiteY44" fmla="*/ 790575 h 1035050"/>
              <a:gd name="connsiteX45" fmla="*/ 965200 w 1044575"/>
              <a:gd name="connsiteY45" fmla="*/ 784225 h 1035050"/>
              <a:gd name="connsiteX46" fmla="*/ 971550 w 1044575"/>
              <a:gd name="connsiteY46" fmla="*/ 752475 h 1035050"/>
              <a:gd name="connsiteX47" fmla="*/ 1035050 w 1044575"/>
              <a:gd name="connsiteY47" fmla="*/ 736600 h 1035050"/>
              <a:gd name="connsiteX48" fmla="*/ 1044575 w 1044575"/>
              <a:gd name="connsiteY48" fmla="*/ 682625 h 1035050"/>
              <a:gd name="connsiteX49" fmla="*/ 968375 w 1044575"/>
              <a:gd name="connsiteY49" fmla="*/ 628650 h 1035050"/>
              <a:gd name="connsiteX50" fmla="*/ 869950 w 1044575"/>
              <a:gd name="connsiteY50" fmla="*/ 596900 h 1035050"/>
              <a:gd name="connsiteX51" fmla="*/ 850900 w 1044575"/>
              <a:gd name="connsiteY51" fmla="*/ 549275 h 1035050"/>
              <a:gd name="connsiteX52" fmla="*/ 822325 w 1044575"/>
              <a:gd name="connsiteY52" fmla="*/ 530225 h 1035050"/>
              <a:gd name="connsiteX53" fmla="*/ 831850 w 1044575"/>
              <a:gd name="connsiteY53" fmla="*/ 482600 h 1035050"/>
              <a:gd name="connsiteX54" fmla="*/ 838200 w 1044575"/>
              <a:gd name="connsiteY54" fmla="*/ 450850 h 1035050"/>
              <a:gd name="connsiteX55" fmla="*/ 835025 w 1044575"/>
              <a:gd name="connsiteY55" fmla="*/ 412750 h 1035050"/>
              <a:gd name="connsiteX56" fmla="*/ 838200 w 1044575"/>
              <a:gd name="connsiteY56" fmla="*/ 396875 h 1035050"/>
              <a:gd name="connsiteX57" fmla="*/ 819150 w 1044575"/>
              <a:gd name="connsiteY57" fmla="*/ 355600 h 1035050"/>
              <a:gd name="connsiteX58" fmla="*/ 796925 w 1044575"/>
              <a:gd name="connsiteY58" fmla="*/ 225425 h 1035050"/>
              <a:gd name="connsiteX59" fmla="*/ 768350 w 1044575"/>
              <a:gd name="connsiteY59" fmla="*/ 206375 h 1035050"/>
              <a:gd name="connsiteX60" fmla="*/ 720725 w 1044575"/>
              <a:gd name="connsiteY60" fmla="*/ 117475 h 1035050"/>
              <a:gd name="connsiteX61" fmla="*/ 742950 w 1044575"/>
              <a:gd name="connsiteY61" fmla="*/ 92075 h 1035050"/>
              <a:gd name="connsiteX62" fmla="*/ 711200 w 1044575"/>
              <a:gd name="connsiteY62" fmla="*/ 76200 h 1035050"/>
              <a:gd name="connsiteX63" fmla="*/ 663575 w 1044575"/>
              <a:gd name="connsiteY63" fmla="*/ 12700 h 1035050"/>
              <a:gd name="connsiteX64" fmla="*/ 533400 w 1044575"/>
              <a:gd name="connsiteY64" fmla="*/ 0 h 1035050"/>
              <a:gd name="connsiteX65" fmla="*/ 495300 w 1044575"/>
              <a:gd name="connsiteY65" fmla="*/ 44450 h 1035050"/>
              <a:gd name="connsiteX66" fmla="*/ 393700 w 1044575"/>
              <a:gd name="connsiteY66" fmla="*/ 12700 h 1035050"/>
              <a:gd name="connsiteX0" fmla="*/ 393700 w 1044575"/>
              <a:gd name="connsiteY0" fmla="*/ 22225 h 1044575"/>
              <a:gd name="connsiteX1" fmla="*/ 311150 w 1044575"/>
              <a:gd name="connsiteY1" fmla="*/ 63500 h 1044575"/>
              <a:gd name="connsiteX2" fmla="*/ 263525 w 1044575"/>
              <a:gd name="connsiteY2" fmla="*/ 50800 h 1044575"/>
              <a:gd name="connsiteX3" fmla="*/ 231775 w 1044575"/>
              <a:gd name="connsiteY3" fmla="*/ 136525 h 1044575"/>
              <a:gd name="connsiteX4" fmla="*/ 177800 w 1044575"/>
              <a:gd name="connsiteY4" fmla="*/ 174625 h 1044575"/>
              <a:gd name="connsiteX5" fmla="*/ 184150 w 1044575"/>
              <a:gd name="connsiteY5" fmla="*/ 206375 h 1044575"/>
              <a:gd name="connsiteX6" fmla="*/ 136525 w 1044575"/>
              <a:gd name="connsiteY6" fmla="*/ 247650 h 1044575"/>
              <a:gd name="connsiteX7" fmla="*/ 127000 w 1044575"/>
              <a:gd name="connsiteY7" fmla="*/ 276225 h 1044575"/>
              <a:gd name="connsiteX8" fmla="*/ 0 w 1044575"/>
              <a:gd name="connsiteY8" fmla="*/ 314325 h 1044575"/>
              <a:gd name="connsiteX9" fmla="*/ 73025 w 1044575"/>
              <a:gd name="connsiteY9" fmla="*/ 365125 h 1044575"/>
              <a:gd name="connsiteX10" fmla="*/ 177800 w 1044575"/>
              <a:gd name="connsiteY10" fmla="*/ 393700 h 1044575"/>
              <a:gd name="connsiteX11" fmla="*/ 120650 w 1044575"/>
              <a:gd name="connsiteY11" fmla="*/ 438150 h 1044575"/>
              <a:gd name="connsiteX12" fmla="*/ 146050 w 1044575"/>
              <a:gd name="connsiteY12" fmla="*/ 508000 h 1044575"/>
              <a:gd name="connsiteX13" fmla="*/ 127000 w 1044575"/>
              <a:gd name="connsiteY13" fmla="*/ 539750 h 1044575"/>
              <a:gd name="connsiteX14" fmla="*/ 174625 w 1044575"/>
              <a:gd name="connsiteY14" fmla="*/ 596900 h 1044575"/>
              <a:gd name="connsiteX15" fmla="*/ 250825 w 1044575"/>
              <a:gd name="connsiteY15" fmla="*/ 609600 h 1044575"/>
              <a:gd name="connsiteX16" fmla="*/ 206375 w 1044575"/>
              <a:gd name="connsiteY16" fmla="*/ 638175 h 1044575"/>
              <a:gd name="connsiteX17" fmla="*/ 196850 w 1044575"/>
              <a:gd name="connsiteY17" fmla="*/ 669925 h 1044575"/>
              <a:gd name="connsiteX18" fmla="*/ 247650 w 1044575"/>
              <a:gd name="connsiteY18" fmla="*/ 708025 h 1044575"/>
              <a:gd name="connsiteX19" fmla="*/ 292100 w 1044575"/>
              <a:gd name="connsiteY19" fmla="*/ 673100 h 1044575"/>
              <a:gd name="connsiteX20" fmla="*/ 231775 w 1044575"/>
              <a:gd name="connsiteY20" fmla="*/ 717550 h 1044575"/>
              <a:gd name="connsiteX21" fmla="*/ 231775 w 1044575"/>
              <a:gd name="connsiteY21" fmla="*/ 796925 h 1044575"/>
              <a:gd name="connsiteX22" fmla="*/ 180975 w 1044575"/>
              <a:gd name="connsiteY22" fmla="*/ 758825 h 1044575"/>
              <a:gd name="connsiteX23" fmla="*/ 152400 w 1044575"/>
              <a:gd name="connsiteY23" fmla="*/ 768350 h 1044575"/>
              <a:gd name="connsiteX24" fmla="*/ 174625 w 1044575"/>
              <a:gd name="connsiteY24" fmla="*/ 841375 h 1044575"/>
              <a:gd name="connsiteX25" fmla="*/ 212725 w 1044575"/>
              <a:gd name="connsiteY25" fmla="*/ 860425 h 1044575"/>
              <a:gd name="connsiteX26" fmla="*/ 260350 w 1044575"/>
              <a:gd name="connsiteY26" fmla="*/ 917575 h 1044575"/>
              <a:gd name="connsiteX27" fmla="*/ 247650 w 1044575"/>
              <a:gd name="connsiteY27" fmla="*/ 971550 h 1044575"/>
              <a:gd name="connsiteX28" fmla="*/ 276225 w 1044575"/>
              <a:gd name="connsiteY28" fmla="*/ 1003300 h 1044575"/>
              <a:gd name="connsiteX29" fmla="*/ 342900 w 1044575"/>
              <a:gd name="connsiteY29" fmla="*/ 1022350 h 1044575"/>
              <a:gd name="connsiteX30" fmla="*/ 349250 w 1044575"/>
              <a:gd name="connsiteY30" fmla="*/ 974725 h 1044575"/>
              <a:gd name="connsiteX31" fmla="*/ 450850 w 1044575"/>
              <a:gd name="connsiteY31" fmla="*/ 927100 h 1044575"/>
              <a:gd name="connsiteX32" fmla="*/ 498475 w 1044575"/>
              <a:gd name="connsiteY32" fmla="*/ 942975 h 1044575"/>
              <a:gd name="connsiteX33" fmla="*/ 542925 w 1044575"/>
              <a:gd name="connsiteY33" fmla="*/ 936625 h 1044575"/>
              <a:gd name="connsiteX34" fmla="*/ 552450 w 1044575"/>
              <a:gd name="connsiteY34" fmla="*/ 1019175 h 1044575"/>
              <a:gd name="connsiteX35" fmla="*/ 596900 w 1044575"/>
              <a:gd name="connsiteY35" fmla="*/ 1016000 h 1044575"/>
              <a:gd name="connsiteX36" fmla="*/ 631825 w 1044575"/>
              <a:gd name="connsiteY36" fmla="*/ 1044575 h 1044575"/>
              <a:gd name="connsiteX37" fmla="*/ 673100 w 1044575"/>
              <a:gd name="connsiteY37" fmla="*/ 1012825 h 1044575"/>
              <a:gd name="connsiteX38" fmla="*/ 704850 w 1044575"/>
              <a:gd name="connsiteY38" fmla="*/ 1044575 h 1044575"/>
              <a:gd name="connsiteX39" fmla="*/ 736600 w 1044575"/>
              <a:gd name="connsiteY39" fmla="*/ 1025525 h 1044575"/>
              <a:gd name="connsiteX40" fmla="*/ 752475 w 1044575"/>
              <a:gd name="connsiteY40" fmla="*/ 968375 h 1044575"/>
              <a:gd name="connsiteX41" fmla="*/ 752475 w 1044575"/>
              <a:gd name="connsiteY41" fmla="*/ 895350 h 1044575"/>
              <a:gd name="connsiteX42" fmla="*/ 866775 w 1044575"/>
              <a:gd name="connsiteY42" fmla="*/ 920750 h 1044575"/>
              <a:gd name="connsiteX43" fmla="*/ 869950 w 1044575"/>
              <a:gd name="connsiteY43" fmla="*/ 873125 h 1044575"/>
              <a:gd name="connsiteX44" fmla="*/ 889000 w 1044575"/>
              <a:gd name="connsiteY44" fmla="*/ 800100 h 1044575"/>
              <a:gd name="connsiteX45" fmla="*/ 965200 w 1044575"/>
              <a:gd name="connsiteY45" fmla="*/ 793750 h 1044575"/>
              <a:gd name="connsiteX46" fmla="*/ 971550 w 1044575"/>
              <a:gd name="connsiteY46" fmla="*/ 762000 h 1044575"/>
              <a:gd name="connsiteX47" fmla="*/ 1035050 w 1044575"/>
              <a:gd name="connsiteY47" fmla="*/ 746125 h 1044575"/>
              <a:gd name="connsiteX48" fmla="*/ 1044575 w 1044575"/>
              <a:gd name="connsiteY48" fmla="*/ 692150 h 1044575"/>
              <a:gd name="connsiteX49" fmla="*/ 968375 w 1044575"/>
              <a:gd name="connsiteY49" fmla="*/ 638175 h 1044575"/>
              <a:gd name="connsiteX50" fmla="*/ 869950 w 1044575"/>
              <a:gd name="connsiteY50" fmla="*/ 606425 h 1044575"/>
              <a:gd name="connsiteX51" fmla="*/ 850900 w 1044575"/>
              <a:gd name="connsiteY51" fmla="*/ 558800 h 1044575"/>
              <a:gd name="connsiteX52" fmla="*/ 822325 w 1044575"/>
              <a:gd name="connsiteY52" fmla="*/ 539750 h 1044575"/>
              <a:gd name="connsiteX53" fmla="*/ 831850 w 1044575"/>
              <a:gd name="connsiteY53" fmla="*/ 492125 h 1044575"/>
              <a:gd name="connsiteX54" fmla="*/ 838200 w 1044575"/>
              <a:gd name="connsiteY54" fmla="*/ 460375 h 1044575"/>
              <a:gd name="connsiteX55" fmla="*/ 835025 w 1044575"/>
              <a:gd name="connsiteY55" fmla="*/ 422275 h 1044575"/>
              <a:gd name="connsiteX56" fmla="*/ 838200 w 1044575"/>
              <a:gd name="connsiteY56" fmla="*/ 406400 h 1044575"/>
              <a:gd name="connsiteX57" fmla="*/ 819150 w 1044575"/>
              <a:gd name="connsiteY57" fmla="*/ 365125 h 1044575"/>
              <a:gd name="connsiteX58" fmla="*/ 796925 w 1044575"/>
              <a:gd name="connsiteY58" fmla="*/ 234950 h 1044575"/>
              <a:gd name="connsiteX59" fmla="*/ 768350 w 1044575"/>
              <a:gd name="connsiteY59" fmla="*/ 215900 h 1044575"/>
              <a:gd name="connsiteX60" fmla="*/ 720725 w 1044575"/>
              <a:gd name="connsiteY60" fmla="*/ 127000 h 1044575"/>
              <a:gd name="connsiteX61" fmla="*/ 742950 w 1044575"/>
              <a:gd name="connsiteY61" fmla="*/ 101600 h 1044575"/>
              <a:gd name="connsiteX62" fmla="*/ 711200 w 1044575"/>
              <a:gd name="connsiteY62" fmla="*/ 85725 h 1044575"/>
              <a:gd name="connsiteX63" fmla="*/ 663575 w 1044575"/>
              <a:gd name="connsiteY63" fmla="*/ 22225 h 1044575"/>
              <a:gd name="connsiteX64" fmla="*/ 539750 w 1044575"/>
              <a:gd name="connsiteY64" fmla="*/ 0 h 1044575"/>
              <a:gd name="connsiteX65" fmla="*/ 495300 w 1044575"/>
              <a:gd name="connsiteY65" fmla="*/ 53975 h 1044575"/>
              <a:gd name="connsiteX66" fmla="*/ 393700 w 1044575"/>
              <a:gd name="connsiteY66" fmla="*/ 22225 h 1044575"/>
              <a:gd name="connsiteX0" fmla="*/ 393700 w 1044575"/>
              <a:gd name="connsiteY0" fmla="*/ 22225 h 1044575"/>
              <a:gd name="connsiteX1" fmla="*/ 311150 w 1044575"/>
              <a:gd name="connsiteY1" fmla="*/ 63500 h 1044575"/>
              <a:gd name="connsiteX2" fmla="*/ 263525 w 1044575"/>
              <a:gd name="connsiteY2" fmla="*/ 50800 h 1044575"/>
              <a:gd name="connsiteX3" fmla="*/ 231775 w 1044575"/>
              <a:gd name="connsiteY3" fmla="*/ 136525 h 1044575"/>
              <a:gd name="connsiteX4" fmla="*/ 177800 w 1044575"/>
              <a:gd name="connsiteY4" fmla="*/ 174625 h 1044575"/>
              <a:gd name="connsiteX5" fmla="*/ 184150 w 1044575"/>
              <a:gd name="connsiteY5" fmla="*/ 206375 h 1044575"/>
              <a:gd name="connsiteX6" fmla="*/ 136525 w 1044575"/>
              <a:gd name="connsiteY6" fmla="*/ 247650 h 1044575"/>
              <a:gd name="connsiteX7" fmla="*/ 127000 w 1044575"/>
              <a:gd name="connsiteY7" fmla="*/ 276225 h 1044575"/>
              <a:gd name="connsiteX8" fmla="*/ 0 w 1044575"/>
              <a:gd name="connsiteY8" fmla="*/ 314325 h 1044575"/>
              <a:gd name="connsiteX9" fmla="*/ 73025 w 1044575"/>
              <a:gd name="connsiteY9" fmla="*/ 365125 h 1044575"/>
              <a:gd name="connsiteX10" fmla="*/ 177800 w 1044575"/>
              <a:gd name="connsiteY10" fmla="*/ 393700 h 1044575"/>
              <a:gd name="connsiteX11" fmla="*/ 120650 w 1044575"/>
              <a:gd name="connsiteY11" fmla="*/ 438150 h 1044575"/>
              <a:gd name="connsiteX12" fmla="*/ 146050 w 1044575"/>
              <a:gd name="connsiteY12" fmla="*/ 508000 h 1044575"/>
              <a:gd name="connsiteX13" fmla="*/ 127000 w 1044575"/>
              <a:gd name="connsiteY13" fmla="*/ 539750 h 1044575"/>
              <a:gd name="connsiteX14" fmla="*/ 174625 w 1044575"/>
              <a:gd name="connsiteY14" fmla="*/ 596900 h 1044575"/>
              <a:gd name="connsiteX15" fmla="*/ 250825 w 1044575"/>
              <a:gd name="connsiteY15" fmla="*/ 609600 h 1044575"/>
              <a:gd name="connsiteX16" fmla="*/ 206375 w 1044575"/>
              <a:gd name="connsiteY16" fmla="*/ 638175 h 1044575"/>
              <a:gd name="connsiteX17" fmla="*/ 196850 w 1044575"/>
              <a:gd name="connsiteY17" fmla="*/ 669925 h 1044575"/>
              <a:gd name="connsiteX18" fmla="*/ 247650 w 1044575"/>
              <a:gd name="connsiteY18" fmla="*/ 708025 h 1044575"/>
              <a:gd name="connsiteX19" fmla="*/ 292100 w 1044575"/>
              <a:gd name="connsiteY19" fmla="*/ 673100 h 1044575"/>
              <a:gd name="connsiteX20" fmla="*/ 231775 w 1044575"/>
              <a:gd name="connsiteY20" fmla="*/ 717550 h 1044575"/>
              <a:gd name="connsiteX21" fmla="*/ 231775 w 1044575"/>
              <a:gd name="connsiteY21" fmla="*/ 796925 h 1044575"/>
              <a:gd name="connsiteX22" fmla="*/ 180975 w 1044575"/>
              <a:gd name="connsiteY22" fmla="*/ 758825 h 1044575"/>
              <a:gd name="connsiteX23" fmla="*/ 152400 w 1044575"/>
              <a:gd name="connsiteY23" fmla="*/ 768350 h 1044575"/>
              <a:gd name="connsiteX24" fmla="*/ 174625 w 1044575"/>
              <a:gd name="connsiteY24" fmla="*/ 841375 h 1044575"/>
              <a:gd name="connsiteX25" fmla="*/ 212725 w 1044575"/>
              <a:gd name="connsiteY25" fmla="*/ 860425 h 1044575"/>
              <a:gd name="connsiteX26" fmla="*/ 260350 w 1044575"/>
              <a:gd name="connsiteY26" fmla="*/ 917575 h 1044575"/>
              <a:gd name="connsiteX27" fmla="*/ 247650 w 1044575"/>
              <a:gd name="connsiteY27" fmla="*/ 971550 h 1044575"/>
              <a:gd name="connsiteX28" fmla="*/ 276225 w 1044575"/>
              <a:gd name="connsiteY28" fmla="*/ 1003300 h 1044575"/>
              <a:gd name="connsiteX29" fmla="*/ 342900 w 1044575"/>
              <a:gd name="connsiteY29" fmla="*/ 1022350 h 1044575"/>
              <a:gd name="connsiteX30" fmla="*/ 349250 w 1044575"/>
              <a:gd name="connsiteY30" fmla="*/ 974725 h 1044575"/>
              <a:gd name="connsiteX31" fmla="*/ 450850 w 1044575"/>
              <a:gd name="connsiteY31" fmla="*/ 927100 h 1044575"/>
              <a:gd name="connsiteX32" fmla="*/ 498475 w 1044575"/>
              <a:gd name="connsiteY32" fmla="*/ 942975 h 1044575"/>
              <a:gd name="connsiteX33" fmla="*/ 542925 w 1044575"/>
              <a:gd name="connsiteY33" fmla="*/ 936625 h 1044575"/>
              <a:gd name="connsiteX34" fmla="*/ 552450 w 1044575"/>
              <a:gd name="connsiteY34" fmla="*/ 1019175 h 1044575"/>
              <a:gd name="connsiteX35" fmla="*/ 596900 w 1044575"/>
              <a:gd name="connsiteY35" fmla="*/ 1016000 h 1044575"/>
              <a:gd name="connsiteX36" fmla="*/ 631825 w 1044575"/>
              <a:gd name="connsiteY36" fmla="*/ 1044575 h 1044575"/>
              <a:gd name="connsiteX37" fmla="*/ 673100 w 1044575"/>
              <a:gd name="connsiteY37" fmla="*/ 1012825 h 1044575"/>
              <a:gd name="connsiteX38" fmla="*/ 704850 w 1044575"/>
              <a:gd name="connsiteY38" fmla="*/ 1044575 h 1044575"/>
              <a:gd name="connsiteX39" fmla="*/ 736600 w 1044575"/>
              <a:gd name="connsiteY39" fmla="*/ 1025525 h 1044575"/>
              <a:gd name="connsiteX40" fmla="*/ 752475 w 1044575"/>
              <a:gd name="connsiteY40" fmla="*/ 968375 h 1044575"/>
              <a:gd name="connsiteX41" fmla="*/ 752475 w 1044575"/>
              <a:gd name="connsiteY41" fmla="*/ 895350 h 1044575"/>
              <a:gd name="connsiteX42" fmla="*/ 866775 w 1044575"/>
              <a:gd name="connsiteY42" fmla="*/ 920750 h 1044575"/>
              <a:gd name="connsiteX43" fmla="*/ 869950 w 1044575"/>
              <a:gd name="connsiteY43" fmla="*/ 873125 h 1044575"/>
              <a:gd name="connsiteX44" fmla="*/ 889000 w 1044575"/>
              <a:gd name="connsiteY44" fmla="*/ 800100 h 1044575"/>
              <a:gd name="connsiteX45" fmla="*/ 965200 w 1044575"/>
              <a:gd name="connsiteY45" fmla="*/ 793750 h 1044575"/>
              <a:gd name="connsiteX46" fmla="*/ 971550 w 1044575"/>
              <a:gd name="connsiteY46" fmla="*/ 762000 h 1044575"/>
              <a:gd name="connsiteX47" fmla="*/ 1035050 w 1044575"/>
              <a:gd name="connsiteY47" fmla="*/ 746125 h 1044575"/>
              <a:gd name="connsiteX48" fmla="*/ 1044575 w 1044575"/>
              <a:gd name="connsiteY48" fmla="*/ 692150 h 1044575"/>
              <a:gd name="connsiteX49" fmla="*/ 968375 w 1044575"/>
              <a:gd name="connsiteY49" fmla="*/ 638175 h 1044575"/>
              <a:gd name="connsiteX50" fmla="*/ 869950 w 1044575"/>
              <a:gd name="connsiteY50" fmla="*/ 606425 h 1044575"/>
              <a:gd name="connsiteX51" fmla="*/ 850900 w 1044575"/>
              <a:gd name="connsiteY51" fmla="*/ 558800 h 1044575"/>
              <a:gd name="connsiteX52" fmla="*/ 822325 w 1044575"/>
              <a:gd name="connsiteY52" fmla="*/ 539750 h 1044575"/>
              <a:gd name="connsiteX53" fmla="*/ 831850 w 1044575"/>
              <a:gd name="connsiteY53" fmla="*/ 492125 h 1044575"/>
              <a:gd name="connsiteX54" fmla="*/ 838200 w 1044575"/>
              <a:gd name="connsiteY54" fmla="*/ 460375 h 1044575"/>
              <a:gd name="connsiteX55" fmla="*/ 835025 w 1044575"/>
              <a:gd name="connsiteY55" fmla="*/ 422275 h 1044575"/>
              <a:gd name="connsiteX56" fmla="*/ 838200 w 1044575"/>
              <a:gd name="connsiteY56" fmla="*/ 406400 h 1044575"/>
              <a:gd name="connsiteX57" fmla="*/ 819150 w 1044575"/>
              <a:gd name="connsiteY57" fmla="*/ 365125 h 1044575"/>
              <a:gd name="connsiteX58" fmla="*/ 796925 w 1044575"/>
              <a:gd name="connsiteY58" fmla="*/ 234950 h 1044575"/>
              <a:gd name="connsiteX59" fmla="*/ 768350 w 1044575"/>
              <a:gd name="connsiteY59" fmla="*/ 215900 h 1044575"/>
              <a:gd name="connsiteX60" fmla="*/ 720725 w 1044575"/>
              <a:gd name="connsiteY60" fmla="*/ 127000 h 1044575"/>
              <a:gd name="connsiteX61" fmla="*/ 742950 w 1044575"/>
              <a:gd name="connsiteY61" fmla="*/ 101600 h 1044575"/>
              <a:gd name="connsiteX62" fmla="*/ 711200 w 1044575"/>
              <a:gd name="connsiteY62" fmla="*/ 85725 h 1044575"/>
              <a:gd name="connsiteX63" fmla="*/ 688975 w 1044575"/>
              <a:gd name="connsiteY63" fmla="*/ 22225 h 1044575"/>
              <a:gd name="connsiteX64" fmla="*/ 539750 w 1044575"/>
              <a:gd name="connsiteY64" fmla="*/ 0 h 1044575"/>
              <a:gd name="connsiteX65" fmla="*/ 495300 w 1044575"/>
              <a:gd name="connsiteY65" fmla="*/ 53975 h 1044575"/>
              <a:gd name="connsiteX66" fmla="*/ 393700 w 1044575"/>
              <a:gd name="connsiteY66" fmla="*/ 22225 h 104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044575" h="1044575">
                <a:moveTo>
                  <a:pt x="393700" y="22225"/>
                </a:moveTo>
                <a:lnTo>
                  <a:pt x="311150" y="63500"/>
                </a:lnTo>
                <a:lnTo>
                  <a:pt x="263525" y="50800"/>
                </a:lnTo>
                <a:lnTo>
                  <a:pt x="231775" y="136525"/>
                </a:lnTo>
                <a:lnTo>
                  <a:pt x="177800" y="174625"/>
                </a:lnTo>
                <a:lnTo>
                  <a:pt x="184150" y="206375"/>
                </a:lnTo>
                <a:lnTo>
                  <a:pt x="136525" y="247650"/>
                </a:lnTo>
                <a:lnTo>
                  <a:pt x="127000" y="276225"/>
                </a:lnTo>
                <a:lnTo>
                  <a:pt x="0" y="314325"/>
                </a:lnTo>
                <a:lnTo>
                  <a:pt x="73025" y="365125"/>
                </a:lnTo>
                <a:lnTo>
                  <a:pt x="177800" y="393700"/>
                </a:lnTo>
                <a:lnTo>
                  <a:pt x="120650" y="438150"/>
                </a:lnTo>
                <a:lnTo>
                  <a:pt x="146050" y="508000"/>
                </a:lnTo>
                <a:lnTo>
                  <a:pt x="127000" y="539750"/>
                </a:lnTo>
                <a:lnTo>
                  <a:pt x="174625" y="596900"/>
                </a:lnTo>
                <a:lnTo>
                  <a:pt x="250825" y="609600"/>
                </a:lnTo>
                <a:lnTo>
                  <a:pt x="206375" y="638175"/>
                </a:lnTo>
                <a:lnTo>
                  <a:pt x="196850" y="669925"/>
                </a:lnTo>
                <a:lnTo>
                  <a:pt x="247650" y="708025"/>
                </a:lnTo>
                <a:lnTo>
                  <a:pt x="292100" y="673100"/>
                </a:lnTo>
                <a:lnTo>
                  <a:pt x="231775" y="717550"/>
                </a:lnTo>
                <a:lnTo>
                  <a:pt x="231775" y="796925"/>
                </a:lnTo>
                <a:lnTo>
                  <a:pt x="180975" y="758825"/>
                </a:lnTo>
                <a:lnTo>
                  <a:pt x="152400" y="768350"/>
                </a:lnTo>
                <a:lnTo>
                  <a:pt x="174625" y="841375"/>
                </a:lnTo>
                <a:lnTo>
                  <a:pt x="212725" y="860425"/>
                </a:lnTo>
                <a:lnTo>
                  <a:pt x="260350" y="917575"/>
                </a:lnTo>
                <a:lnTo>
                  <a:pt x="247650" y="971550"/>
                </a:lnTo>
                <a:lnTo>
                  <a:pt x="276225" y="1003300"/>
                </a:lnTo>
                <a:lnTo>
                  <a:pt x="342900" y="1022350"/>
                </a:lnTo>
                <a:lnTo>
                  <a:pt x="349250" y="974725"/>
                </a:lnTo>
                <a:lnTo>
                  <a:pt x="450850" y="927100"/>
                </a:lnTo>
                <a:lnTo>
                  <a:pt x="498475" y="942975"/>
                </a:lnTo>
                <a:lnTo>
                  <a:pt x="542925" y="936625"/>
                </a:lnTo>
                <a:lnTo>
                  <a:pt x="552450" y="1019175"/>
                </a:lnTo>
                <a:lnTo>
                  <a:pt x="596900" y="1016000"/>
                </a:lnTo>
                <a:lnTo>
                  <a:pt x="631825" y="1044575"/>
                </a:lnTo>
                <a:lnTo>
                  <a:pt x="673100" y="1012825"/>
                </a:lnTo>
                <a:lnTo>
                  <a:pt x="704850" y="1044575"/>
                </a:lnTo>
                <a:lnTo>
                  <a:pt x="736600" y="1025525"/>
                </a:lnTo>
                <a:lnTo>
                  <a:pt x="752475" y="968375"/>
                </a:lnTo>
                <a:lnTo>
                  <a:pt x="752475" y="895350"/>
                </a:lnTo>
                <a:lnTo>
                  <a:pt x="866775" y="920750"/>
                </a:lnTo>
                <a:lnTo>
                  <a:pt x="869950" y="873125"/>
                </a:lnTo>
                <a:lnTo>
                  <a:pt x="889000" y="800100"/>
                </a:lnTo>
                <a:lnTo>
                  <a:pt x="965200" y="793750"/>
                </a:lnTo>
                <a:lnTo>
                  <a:pt x="971550" y="762000"/>
                </a:lnTo>
                <a:lnTo>
                  <a:pt x="1035050" y="746125"/>
                </a:lnTo>
                <a:lnTo>
                  <a:pt x="1044575" y="692150"/>
                </a:lnTo>
                <a:lnTo>
                  <a:pt x="968375" y="638175"/>
                </a:lnTo>
                <a:lnTo>
                  <a:pt x="869950" y="606425"/>
                </a:lnTo>
                <a:lnTo>
                  <a:pt x="850900" y="558800"/>
                </a:lnTo>
                <a:lnTo>
                  <a:pt x="822325" y="539750"/>
                </a:lnTo>
                <a:lnTo>
                  <a:pt x="831850" y="492125"/>
                </a:lnTo>
                <a:lnTo>
                  <a:pt x="838200" y="460375"/>
                </a:lnTo>
                <a:lnTo>
                  <a:pt x="835025" y="422275"/>
                </a:lnTo>
                <a:lnTo>
                  <a:pt x="838200" y="406400"/>
                </a:lnTo>
                <a:lnTo>
                  <a:pt x="819150" y="365125"/>
                </a:lnTo>
                <a:lnTo>
                  <a:pt x="796925" y="234950"/>
                </a:lnTo>
                <a:lnTo>
                  <a:pt x="768350" y="215900"/>
                </a:lnTo>
                <a:lnTo>
                  <a:pt x="720725" y="127000"/>
                </a:lnTo>
                <a:lnTo>
                  <a:pt x="742950" y="101600"/>
                </a:lnTo>
                <a:lnTo>
                  <a:pt x="711200" y="85725"/>
                </a:lnTo>
                <a:lnTo>
                  <a:pt x="688975" y="22225"/>
                </a:lnTo>
                <a:lnTo>
                  <a:pt x="539750" y="0"/>
                </a:lnTo>
                <a:lnTo>
                  <a:pt x="495300" y="53975"/>
                </a:lnTo>
                <a:lnTo>
                  <a:pt x="393700" y="22225"/>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0" name="Freeform 89"/>
          <p:cNvSpPr/>
          <p:nvPr/>
        </p:nvSpPr>
        <p:spPr>
          <a:xfrm>
            <a:off x="4484302" y="3595076"/>
            <a:ext cx="958850" cy="581025"/>
          </a:xfrm>
          <a:custGeom>
            <a:avLst/>
            <a:gdLst>
              <a:gd name="connsiteX0" fmla="*/ 901700 w 958850"/>
              <a:gd name="connsiteY0" fmla="*/ 479425 h 581025"/>
              <a:gd name="connsiteX1" fmla="*/ 863600 w 958850"/>
              <a:gd name="connsiteY1" fmla="*/ 422275 h 581025"/>
              <a:gd name="connsiteX2" fmla="*/ 873125 w 958850"/>
              <a:gd name="connsiteY2" fmla="*/ 384175 h 581025"/>
              <a:gd name="connsiteX3" fmla="*/ 892175 w 958850"/>
              <a:gd name="connsiteY3" fmla="*/ 368300 h 581025"/>
              <a:gd name="connsiteX4" fmla="*/ 873125 w 958850"/>
              <a:gd name="connsiteY4" fmla="*/ 320675 h 581025"/>
              <a:gd name="connsiteX5" fmla="*/ 800100 w 958850"/>
              <a:gd name="connsiteY5" fmla="*/ 323850 h 581025"/>
              <a:gd name="connsiteX6" fmla="*/ 793750 w 958850"/>
              <a:gd name="connsiteY6" fmla="*/ 301625 h 581025"/>
              <a:gd name="connsiteX7" fmla="*/ 742950 w 958850"/>
              <a:gd name="connsiteY7" fmla="*/ 342900 h 581025"/>
              <a:gd name="connsiteX8" fmla="*/ 708025 w 958850"/>
              <a:gd name="connsiteY8" fmla="*/ 231775 h 581025"/>
              <a:gd name="connsiteX9" fmla="*/ 612775 w 958850"/>
              <a:gd name="connsiteY9" fmla="*/ 209550 h 581025"/>
              <a:gd name="connsiteX10" fmla="*/ 619125 w 958850"/>
              <a:gd name="connsiteY10" fmla="*/ 177800 h 581025"/>
              <a:gd name="connsiteX11" fmla="*/ 752475 w 958850"/>
              <a:gd name="connsiteY11" fmla="*/ 171450 h 581025"/>
              <a:gd name="connsiteX12" fmla="*/ 755650 w 958850"/>
              <a:gd name="connsiteY12" fmla="*/ 130175 h 581025"/>
              <a:gd name="connsiteX13" fmla="*/ 736600 w 958850"/>
              <a:gd name="connsiteY13" fmla="*/ 149225 h 581025"/>
              <a:gd name="connsiteX14" fmla="*/ 708025 w 958850"/>
              <a:gd name="connsiteY14" fmla="*/ 114300 h 581025"/>
              <a:gd name="connsiteX15" fmla="*/ 650875 w 958850"/>
              <a:gd name="connsiteY15" fmla="*/ 107950 h 581025"/>
              <a:gd name="connsiteX16" fmla="*/ 609600 w 958850"/>
              <a:gd name="connsiteY16" fmla="*/ 114300 h 581025"/>
              <a:gd name="connsiteX17" fmla="*/ 558800 w 958850"/>
              <a:gd name="connsiteY17" fmla="*/ 69850 h 581025"/>
              <a:gd name="connsiteX18" fmla="*/ 542925 w 958850"/>
              <a:gd name="connsiteY18" fmla="*/ 41275 h 581025"/>
              <a:gd name="connsiteX19" fmla="*/ 508000 w 958850"/>
              <a:gd name="connsiteY19" fmla="*/ 50800 h 581025"/>
              <a:gd name="connsiteX20" fmla="*/ 479425 w 958850"/>
              <a:gd name="connsiteY20" fmla="*/ 47625 h 581025"/>
              <a:gd name="connsiteX21" fmla="*/ 457200 w 958850"/>
              <a:gd name="connsiteY21" fmla="*/ 22225 h 581025"/>
              <a:gd name="connsiteX22" fmla="*/ 415925 w 958850"/>
              <a:gd name="connsiteY22" fmla="*/ 50800 h 581025"/>
              <a:gd name="connsiteX23" fmla="*/ 330200 w 958850"/>
              <a:gd name="connsiteY23" fmla="*/ 28575 h 581025"/>
              <a:gd name="connsiteX24" fmla="*/ 295275 w 958850"/>
              <a:gd name="connsiteY24" fmla="*/ 9525 h 581025"/>
              <a:gd name="connsiteX25" fmla="*/ 241300 w 958850"/>
              <a:gd name="connsiteY25" fmla="*/ 25400 h 581025"/>
              <a:gd name="connsiteX26" fmla="*/ 120650 w 958850"/>
              <a:gd name="connsiteY26" fmla="*/ 0 h 581025"/>
              <a:gd name="connsiteX27" fmla="*/ 146050 w 958850"/>
              <a:gd name="connsiteY27" fmla="*/ 50800 h 581025"/>
              <a:gd name="connsiteX28" fmla="*/ 196850 w 958850"/>
              <a:gd name="connsiteY28" fmla="*/ 66675 h 581025"/>
              <a:gd name="connsiteX29" fmla="*/ 206375 w 958850"/>
              <a:gd name="connsiteY29" fmla="*/ 92075 h 581025"/>
              <a:gd name="connsiteX30" fmla="*/ 180975 w 958850"/>
              <a:gd name="connsiteY30" fmla="*/ 107950 h 581025"/>
              <a:gd name="connsiteX31" fmla="*/ 152400 w 958850"/>
              <a:gd name="connsiteY31" fmla="*/ 69850 h 581025"/>
              <a:gd name="connsiteX32" fmla="*/ 76200 w 958850"/>
              <a:gd name="connsiteY32" fmla="*/ 57150 h 581025"/>
              <a:gd name="connsiteX33" fmla="*/ 73025 w 958850"/>
              <a:gd name="connsiteY33" fmla="*/ 69850 h 581025"/>
              <a:gd name="connsiteX34" fmla="*/ 9525 w 958850"/>
              <a:gd name="connsiteY34" fmla="*/ 79375 h 581025"/>
              <a:gd name="connsiteX35" fmla="*/ 50800 w 958850"/>
              <a:gd name="connsiteY35" fmla="*/ 136525 h 581025"/>
              <a:gd name="connsiteX36" fmla="*/ 101600 w 958850"/>
              <a:gd name="connsiteY36" fmla="*/ 139700 h 581025"/>
              <a:gd name="connsiteX37" fmla="*/ 73025 w 958850"/>
              <a:gd name="connsiteY37" fmla="*/ 155575 h 581025"/>
              <a:gd name="connsiteX38" fmla="*/ 92075 w 958850"/>
              <a:gd name="connsiteY38" fmla="*/ 180975 h 581025"/>
              <a:gd name="connsiteX39" fmla="*/ 92075 w 958850"/>
              <a:gd name="connsiteY39" fmla="*/ 180975 h 581025"/>
              <a:gd name="connsiteX40" fmla="*/ 101600 w 958850"/>
              <a:gd name="connsiteY40" fmla="*/ 215900 h 581025"/>
              <a:gd name="connsiteX41" fmla="*/ 101600 w 958850"/>
              <a:gd name="connsiteY41" fmla="*/ 215900 h 581025"/>
              <a:gd name="connsiteX42" fmla="*/ 31750 w 958850"/>
              <a:gd name="connsiteY42" fmla="*/ 193675 h 581025"/>
              <a:gd name="connsiteX43" fmla="*/ 0 w 958850"/>
              <a:gd name="connsiteY43" fmla="*/ 269875 h 581025"/>
              <a:gd name="connsiteX44" fmla="*/ 53975 w 958850"/>
              <a:gd name="connsiteY44" fmla="*/ 285750 h 581025"/>
              <a:gd name="connsiteX45" fmla="*/ 82550 w 958850"/>
              <a:gd name="connsiteY45" fmla="*/ 269875 h 581025"/>
              <a:gd name="connsiteX46" fmla="*/ 123825 w 958850"/>
              <a:gd name="connsiteY46" fmla="*/ 320675 h 581025"/>
              <a:gd name="connsiteX47" fmla="*/ 184150 w 958850"/>
              <a:gd name="connsiteY47" fmla="*/ 352425 h 581025"/>
              <a:gd name="connsiteX48" fmla="*/ 219075 w 958850"/>
              <a:gd name="connsiteY48" fmla="*/ 330200 h 581025"/>
              <a:gd name="connsiteX49" fmla="*/ 222250 w 958850"/>
              <a:gd name="connsiteY49" fmla="*/ 269875 h 581025"/>
              <a:gd name="connsiteX50" fmla="*/ 250825 w 958850"/>
              <a:gd name="connsiteY50" fmla="*/ 298450 h 581025"/>
              <a:gd name="connsiteX51" fmla="*/ 311150 w 958850"/>
              <a:gd name="connsiteY51" fmla="*/ 292100 h 581025"/>
              <a:gd name="connsiteX52" fmla="*/ 323850 w 958850"/>
              <a:gd name="connsiteY52" fmla="*/ 333375 h 581025"/>
              <a:gd name="connsiteX53" fmla="*/ 238125 w 958850"/>
              <a:gd name="connsiteY53" fmla="*/ 358775 h 581025"/>
              <a:gd name="connsiteX54" fmla="*/ 222250 w 958850"/>
              <a:gd name="connsiteY54" fmla="*/ 419100 h 581025"/>
              <a:gd name="connsiteX55" fmla="*/ 254000 w 958850"/>
              <a:gd name="connsiteY55" fmla="*/ 406400 h 581025"/>
              <a:gd name="connsiteX56" fmla="*/ 330200 w 958850"/>
              <a:gd name="connsiteY56" fmla="*/ 454025 h 581025"/>
              <a:gd name="connsiteX57" fmla="*/ 377825 w 958850"/>
              <a:gd name="connsiteY57" fmla="*/ 425450 h 581025"/>
              <a:gd name="connsiteX58" fmla="*/ 412750 w 958850"/>
              <a:gd name="connsiteY58" fmla="*/ 346075 h 581025"/>
              <a:gd name="connsiteX59" fmla="*/ 454025 w 958850"/>
              <a:gd name="connsiteY59" fmla="*/ 323850 h 581025"/>
              <a:gd name="connsiteX60" fmla="*/ 460375 w 958850"/>
              <a:gd name="connsiteY60" fmla="*/ 361950 h 581025"/>
              <a:gd name="connsiteX61" fmla="*/ 492125 w 958850"/>
              <a:gd name="connsiteY61" fmla="*/ 361950 h 581025"/>
              <a:gd name="connsiteX62" fmla="*/ 492125 w 958850"/>
              <a:gd name="connsiteY62" fmla="*/ 431800 h 581025"/>
              <a:gd name="connsiteX63" fmla="*/ 511175 w 958850"/>
              <a:gd name="connsiteY63" fmla="*/ 479425 h 581025"/>
              <a:gd name="connsiteX64" fmla="*/ 454025 w 958850"/>
              <a:gd name="connsiteY64" fmla="*/ 428625 h 581025"/>
              <a:gd name="connsiteX65" fmla="*/ 466725 w 958850"/>
              <a:gd name="connsiteY65" fmla="*/ 479425 h 581025"/>
              <a:gd name="connsiteX66" fmla="*/ 441325 w 958850"/>
              <a:gd name="connsiteY66" fmla="*/ 549275 h 581025"/>
              <a:gd name="connsiteX67" fmla="*/ 488950 w 958850"/>
              <a:gd name="connsiteY67" fmla="*/ 520700 h 581025"/>
              <a:gd name="connsiteX68" fmla="*/ 520700 w 958850"/>
              <a:gd name="connsiteY68" fmla="*/ 581025 h 581025"/>
              <a:gd name="connsiteX69" fmla="*/ 787400 w 958850"/>
              <a:gd name="connsiteY69" fmla="*/ 577850 h 581025"/>
              <a:gd name="connsiteX70" fmla="*/ 882650 w 958850"/>
              <a:gd name="connsiteY70" fmla="*/ 549275 h 581025"/>
              <a:gd name="connsiteX71" fmla="*/ 958850 w 958850"/>
              <a:gd name="connsiteY71" fmla="*/ 539750 h 581025"/>
              <a:gd name="connsiteX72" fmla="*/ 901700 w 958850"/>
              <a:gd name="connsiteY72" fmla="*/ 4794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958850" h="581025">
                <a:moveTo>
                  <a:pt x="901700" y="479425"/>
                </a:moveTo>
                <a:lnTo>
                  <a:pt x="863600" y="422275"/>
                </a:lnTo>
                <a:lnTo>
                  <a:pt x="873125" y="384175"/>
                </a:lnTo>
                <a:lnTo>
                  <a:pt x="892175" y="368300"/>
                </a:lnTo>
                <a:lnTo>
                  <a:pt x="873125" y="320675"/>
                </a:lnTo>
                <a:lnTo>
                  <a:pt x="800100" y="323850"/>
                </a:lnTo>
                <a:lnTo>
                  <a:pt x="793750" y="301625"/>
                </a:lnTo>
                <a:lnTo>
                  <a:pt x="742950" y="342900"/>
                </a:lnTo>
                <a:lnTo>
                  <a:pt x="708025" y="231775"/>
                </a:lnTo>
                <a:lnTo>
                  <a:pt x="612775" y="209550"/>
                </a:lnTo>
                <a:lnTo>
                  <a:pt x="619125" y="177800"/>
                </a:lnTo>
                <a:lnTo>
                  <a:pt x="752475" y="171450"/>
                </a:lnTo>
                <a:lnTo>
                  <a:pt x="755650" y="130175"/>
                </a:lnTo>
                <a:lnTo>
                  <a:pt x="736600" y="149225"/>
                </a:lnTo>
                <a:lnTo>
                  <a:pt x="708025" y="114300"/>
                </a:lnTo>
                <a:lnTo>
                  <a:pt x="650875" y="107950"/>
                </a:lnTo>
                <a:lnTo>
                  <a:pt x="609600" y="114300"/>
                </a:lnTo>
                <a:lnTo>
                  <a:pt x="558800" y="69850"/>
                </a:lnTo>
                <a:lnTo>
                  <a:pt x="542925" y="41275"/>
                </a:lnTo>
                <a:lnTo>
                  <a:pt x="508000" y="50800"/>
                </a:lnTo>
                <a:lnTo>
                  <a:pt x="479425" y="47625"/>
                </a:lnTo>
                <a:lnTo>
                  <a:pt x="457200" y="22225"/>
                </a:lnTo>
                <a:lnTo>
                  <a:pt x="415925" y="50800"/>
                </a:lnTo>
                <a:lnTo>
                  <a:pt x="330200" y="28575"/>
                </a:lnTo>
                <a:lnTo>
                  <a:pt x="295275" y="9525"/>
                </a:lnTo>
                <a:lnTo>
                  <a:pt x="241300" y="25400"/>
                </a:lnTo>
                <a:lnTo>
                  <a:pt x="120650" y="0"/>
                </a:lnTo>
                <a:lnTo>
                  <a:pt x="146050" y="50800"/>
                </a:lnTo>
                <a:lnTo>
                  <a:pt x="196850" y="66675"/>
                </a:lnTo>
                <a:lnTo>
                  <a:pt x="206375" y="92075"/>
                </a:lnTo>
                <a:lnTo>
                  <a:pt x="180975" y="107950"/>
                </a:lnTo>
                <a:lnTo>
                  <a:pt x="152400" y="69850"/>
                </a:lnTo>
                <a:lnTo>
                  <a:pt x="76200" y="57150"/>
                </a:lnTo>
                <a:lnTo>
                  <a:pt x="73025" y="69850"/>
                </a:lnTo>
                <a:lnTo>
                  <a:pt x="9525" y="79375"/>
                </a:lnTo>
                <a:lnTo>
                  <a:pt x="50800" y="136525"/>
                </a:lnTo>
                <a:lnTo>
                  <a:pt x="101600" y="139700"/>
                </a:lnTo>
                <a:lnTo>
                  <a:pt x="73025" y="155575"/>
                </a:lnTo>
                <a:lnTo>
                  <a:pt x="92075" y="180975"/>
                </a:lnTo>
                <a:lnTo>
                  <a:pt x="92075" y="180975"/>
                </a:lnTo>
                <a:lnTo>
                  <a:pt x="101600" y="215900"/>
                </a:lnTo>
                <a:lnTo>
                  <a:pt x="101600" y="215900"/>
                </a:lnTo>
                <a:lnTo>
                  <a:pt x="31750" y="193675"/>
                </a:lnTo>
                <a:lnTo>
                  <a:pt x="0" y="269875"/>
                </a:lnTo>
                <a:lnTo>
                  <a:pt x="53975" y="285750"/>
                </a:lnTo>
                <a:lnTo>
                  <a:pt x="82550" y="269875"/>
                </a:lnTo>
                <a:lnTo>
                  <a:pt x="123825" y="320675"/>
                </a:lnTo>
                <a:lnTo>
                  <a:pt x="184150" y="352425"/>
                </a:lnTo>
                <a:lnTo>
                  <a:pt x="219075" y="330200"/>
                </a:lnTo>
                <a:lnTo>
                  <a:pt x="222250" y="269875"/>
                </a:lnTo>
                <a:lnTo>
                  <a:pt x="250825" y="298450"/>
                </a:lnTo>
                <a:lnTo>
                  <a:pt x="311150" y="292100"/>
                </a:lnTo>
                <a:lnTo>
                  <a:pt x="323850" y="333375"/>
                </a:lnTo>
                <a:lnTo>
                  <a:pt x="238125" y="358775"/>
                </a:lnTo>
                <a:lnTo>
                  <a:pt x="222250" y="419100"/>
                </a:lnTo>
                <a:lnTo>
                  <a:pt x="254000" y="406400"/>
                </a:lnTo>
                <a:lnTo>
                  <a:pt x="330200" y="454025"/>
                </a:lnTo>
                <a:lnTo>
                  <a:pt x="377825" y="425450"/>
                </a:lnTo>
                <a:lnTo>
                  <a:pt x="412750" y="346075"/>
                </a:lnTo>
                <a:lnTo>
                  <a:pt x="454025" y="323850"/>
                </a:lnTo>
                <a:lnTo>
                  <a:pt x="460375" y="361950"/>
                </a:lnTo>
                <a:lnTo>
                  <a:pt x="492125" y="361950"/>
                </a:lnTo>
                <a:lnTo>
                  <a:pt x="492125" y="431800"/>
                </a:lnTo>
                <a:lnTo>
                  <a:pt x="511175" y="479425"/>
                </a:lnTo>
                <a:lnTo>
                  <a:pt x="454025" y="428625"/>
                </a:lnTo>
                <a:lnTo>
                  <a:pt x="466725" y="479425"/>
                </a:lnTo>
                <a:lnTo>
                  <a:pt x="441325" y="549275"/>
                </a:lnTo>
                <a:lnTo>
                  <a:pt x="488950" y="520700"/>
                </a:lnTo>
                <a:lnTo>
                  <a:pt x="520700" y="581025"/>
                </a:lnTo>
                <a:lnTo>
                  <a:pt x="787400" y="577850"/>
                </a:lnTo>
                <a:lnTo>
                  <a:pt x="882650" y="549275"/>
                </a:lnTo>
                <a:lnTo>
                  <a:pt x="958850" y="539750"/>
                </a:lnTo>
                <a:lnTo>
                  <a:pt x="901700" y="479425"/>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1" name="Freeform 90"/>
          <p:cNvSpPr/>
          <p:nvPr/>
        </p:nvSpPr>
        <p:spPr>
          <a:xfrm>
            <a:off x="4479553" y="3233712"/>
            <a:ext cx="95250" cy="41275"/>
          </a:xfrm>
          <a:custGeom>
            <a:avLst/>
            <a:gdLst>
              <a:gd name="connsiteX0" fmla="*/ 95250 w 95250"/>
              <a:gd name="connsiteY0" fmla="*/ 38100 h 41275"/>
              <a:gd name="connsiteX1" fmla="*/ 60325 w 95250"/>
              <a:gd name="connsiteY1" fmla="*/ 0 h 41275"/>
              <a:gd name="connsiteX2" fmla="*/ 0 w 95250"/>
              <a:gd name="connsiteY2" fmla="*/ 41275 h 41275"/>
              <a:gd name="connsiteX3" fmla="*/ 95250 w 95250"/>
              <a:gd name="connsiteY3" fmla="*/ 38100 h 41275"/>
            </a:gdLst>
            <a:ahLst/>
            <a:cxnLst>
              <a:cxn ang="0">
                <a:pos x="connsiteX0" y="connsiteY0"/>
              </a:cxn>
              <a:cxn ang="0">
                <a:pos x="connsiteX1" y="connsiteY1"/>
              </a:cxn>
              <a:cxn ang="0">
                <a:pos x="connsiteX2" y="connsiteY2"/>
              </a:cxn>
              <a:cxn ang="0">
                <a:pos x="connsiteX3" y="connsiteY3"/>
              </a:cxn>
            </a:cxnLst>
            <a:rect l="l" t="t" r="r" b="b"/>
            <a:pathLst>
              <a:path w="95250" h="41275">
                <a:moveTo>
                  <a:pt x="95250" y="38100"/>
                </a:moveTo>
                <a:lnTo>
                  <a:pt x="60325" y="0"/>
                </a:lnTo>
                <a:lnTo>
                  <a:pt x="0" y="41275"/>
                </a:lnTo>
                <a:lnTo>
                  <a:pt x="95250" y="3810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4381128" y="3360712"/>
            <a:ext cx="57150" cy="53975"/>
          </a:xfrm>
          <a:custGeom>
            <a:avLst/>
            <a:gdLst>
              <a:gd name="connsiteX0" fmla="*/ 50800 w 57150"/>
              <a:gd name="connsiteY0" fmla="*/ 53975 h 53975"/>
              <a:gd name="connsiteX1" fmla="*/ 57150 w 57150"/>
              <a:gd name="connsiteY1" fmla="*/ 0 h 53975"/>
              <a:gd name="connsiteX2" fmla="*/ 0 w 57150"/>
              <a:gd name="connsiteY2" fmla="*/ 25400 h 53975"/>
              <a:gd name="connsiteX3" fmla="*/ 50800 w 57150"/>
              <a:gd name="connsiteY3" fmla="*/ 53975 h 53975"/>
            </a:gdLst>
            <a:ahLst/>
            <a:cxnLst>
              <a:cxn ang="0">
                <a:pos x="connsiteX0" y="connsiteY0"/>
              </a:cxn>
              <a:cxn ang="0">
                <a:pos x="connsiteX1" y="connsiteY1"/>
              </a:cxn>
              <a:cxn ang="0">
                <a:pos x="connsiteX2" y="connsiteY2"/>
              </a:cxn>
              <a:cxn ang="0">
                <a:pos x="connsiteX3" y="connsiteY3"/>
              </a:cxn>
            </a:cxnLst>
            <a:rect l="l" t="t" r="r" b="b"/>
            <a:pathLst>
              <a:path w="57150" h="53975">
                <a:moveTo>
                  <a:pt x="50800" y="53975"/>
                </a:moveTo>
                <a:lnTo>
                  <a:pt x="57150" y="0"/>
                </a:lnTo>
                <a:lnTo>
                  <a:pt x="0" y="25400"/>
                </a:lnTo>
                <a:lnTo>
                  <a:pt x="50800" y="53975"/>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3" name="Freeform 92"/>
          <p:cNvSpPr/>
          <p:nvPr/>
        </p:nvSpPr>
        <p:spPr>
          <a:xfrm>
            <a:off x="4292228" y="3473425"/>
            <a:ext cx="57150" cy="53975"/>
          </a:xfrm>
          <a:custGeom>
            <a:avLst/>
            <a:gdLst>
              <a:gd name="connsiteX0" fmla="*/ 50800 w 57150"/>
              <a:gd name="connsiteY0" fmla="*/ 53975 h 53975"/>
              <a:gd name="connsiteX1" fmla="*/ 57150 w 57150"/>
              <a:gd name="connsiteY1" fmla="*/ 0 h 53975"/>
              <a:gd name="connsiteX2" fmla="*/ 0 w 57150"/>
              <a:gd name="connsiteY2" fmla="*/ 25400 h 53975"/>
              <a:gd name="connsiteX3" fmla="*/ 50800 w 57150"/>
              <a:gd name="connsiteY3" fmla="*/ 53975 h 53975"/>
            </a:gdLst>
            <a:ahLst/>
            <a:cxnLst>
              <a:cxn ang="0">
                <a:pos x="connsiteX0" y="connsiteY0"/>
              </a:cxn>
              <a:cxn ang="0">
                <a:pos x="connsiteX1" y="connsiteY1"/>
              </a:cxn>
              <a:cxn ang="0">
                <a:pos x="connsiteX2" y="connsiteY2"/>
              </a:cxn>
              <a:cxn ang="0">
                <a:pos x="connsiteX3" y="connsiteY3"/>
              </a:cxn>
            </a:cxnLst>
            <a:rect l="l" t="t" r="r" b="b"/>
            <a:pathLst>
              <a:path w="57150" h="53975">
                <a:moveTo>
                  <a:pt x="50800" y="53975"/>
                </a:moveTo>
                <a:lnTo>
                  <a:pt x="57150" y="0"/>
                </a:lnTo>
                <a:lnTo>
                  <a:pt x="0" y="25400"/>
                </a:lnTo>
                <a:lnTo>
                  <a:pt x="50800" y="53975"/>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4" name="Freeform 93"/>
          <p:cNvSpPr/>
          <p:nvPr/>
        </p:nvSpPr>
        <p:spPr>
          <a:xfrm>
            <a:off x="4577978" y="4167162"/>
            <a:ext cx="184150" cy="136525"/>
          </a:xfrm>
          <a:custGeom>
            <a:avLst/>
            <a:gdLst>
              <a:gd name="connsiteX0" fmla="*/ 0 w 184150"/>
              <a:gd name="connsiteY0" fmla="*/ 22225 h 136525"/>
              <a:gd name="connsiteX1" fmla="*/ 168275 w 184150"/>
              <a:gd name="connsiteY1" fmla="*/ 136525 h 136525"/>
              <a:gd name="connsiteX2" fmla="*/ 184150 w 184150"/>
              <a:gd name="connsiteY2" fmla="*/ 85725 h 136525"/>
              <a:gd name="connsiteX3" fmla="*/ 152400 w 184150"/>
              <a:gd name="connsiteY3" fmla="*/ 69850 h 136525"/>
              <a:gd name="connsiteX4" fmla="*/ 149225 w 184150"/>
              <a:gd name="connsiteY4" fmla="*/ 22225 h 136525"/>
              <a:gd name="connsiteX5" fmla="*/ 85725 w 184150"/>
              <a:gd name="connsiteY5" fmla="*/ 34925 h 136525"/>
              <a:gd name="connsiteX6" fmla="*/ 57150 w 184150"/>
              <a:gd name="connsiteY6" fmla="*/ 0 h 136525"/>
              <a:gd name="connsiteX7" fmla="*/ 0 w 184150"/>
              <a:gd name="connsiteY7" fmla="*/ 22225 h 1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50" h="136525">
                <a:moveTo>
                  <a:pt x="0" y="22225"/>
                </a:moveTo>
                <a:lnTo>
                  <a:pt x="168275" y="136525"/>
                </a:lnTo>
                <a:lnTo>
                  <a:pt x="184150" y="85725"/>
                </a:lnTo>
                <a:lnTo>
                  <a:pt x="152400" y="69850"/>
                </a:lnTo>
                <a:lnTo>
                  <a:pt x="149225" y="22225"/>
                </a:lnTo>
                <a:lnTo>
                  <a:pt x="85725" y="34925"/>
                </a:lnTo>
                <a:lnTo>
                  <a:pt x="57150" y="0"/>
                </a:lnTo>
                <a:lnTo>
                  <a:pt x="0" y="22225"/>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4682753" y="4027462"/>
            <a:ext cx="69850" cy="57150"/>
          </a:xfrm>
          <a:custGeom>
            <a:avLst/>
            <a:gdLst>
              <a:gd name="connsiteX0" fmla="*/ 0 w 69850"/>
              <a:gd name="connsiteY0" fmla="*/ 0 h 57150"/>
              <a:gd name="connsiteX1" fmla="*/ 22225 w 69850"/>
              <a:gd name="connsiteY1" fmla="*/ 47625 h 57150"/>
              <a:gd name="connsiteX2" fmla="*/ 53975 w 69850"/>
              <a:gd name="connsiteY2" fmla="*/ 57150 h 57150"/>
              <a:gd name="connsiteX3" fmla="*/ 69850 w 69850"/>
              <a:gd name="connsiteY3" fmla="*/ 12700 h 57150"/>
              <a:gd name="connsiteX4" fmla="*/ 0 w 698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50" h="57150">
                <a:moveTo>
                  <a:pt x="0" y="0"/>
                </a:moveTo>
                <a:lnTo>
                  <a:pt x="22225" y="47625"/>
                </a:lnTo>
                <a:lnTo>
                  <a:pt x="53975" y="57150"/>
                </a:lnTo>
                <a:lnTo>
                  <a:pt x="69850" y="12700"/>
                </a:lnTo>
                <a:lnTo>
                  <a:pt x="0"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6" name="Freeform 95"/>
          <p:cNvSpPr/>
          <p:nvPr/>
        </p:nvSpPr>
        <p:spPr>
          <a:xfrm>
            <a:off x="4701803" y="3954437"/>
            <a:ext cx="44450" cy="50800"/>
          </a:xfrm>
          <a:custGeom>
            <a:avLst/>
            <a:gdLst>
              <a:gd name="connsiteX0" fmla="*/ 38100 w 44450"/>
              <a:gd name="connsiteY0" fmla="*/ 0 h 50800"/>
              <a:gd name="connsiteX1" fmla="*/ 0 w 44450"/>
              <a:gd name="connsiteY1" fmla="*/ 34925 h 50800"/>
              <a:gd name="connsiteX2" fmla="*/ 44450 w 44450"/>
              <a:gd name="connsiteY2" fmla="*/ 50800 h 50800"/>
              <a:gd name="connsiteX3" fmla="*/ 38100 w 44450"/>
              <a:gd name="connsiteY3" fmla="*/ 0 h 50800"/>
            </a:gdLst>
            <a:ahLst/>
            <a:cxnLst>
              <a:cxn ang="0">
                <a:pos x="connsiteX0" y="connsiteY0"/>
              </a:cxn>
              <a:cxn ang="0">
                <a:pos x="connsiteX1" y="connsiteY1"/>
              </a:cxn>
              <a:cxn ang="0">
                <a:pos x="connsiteX2" y="connsiteY2"/>
              </a:cxn>
              <a:cxn ang="0">
                <a:pos x="connsiteX3" y="connsiteY3"/>
              </a:cxn>
            </a:cxnLst>
            <a:rect l="l" t="t" r="r" b="b"/>
            <a:pathLst>
              <a:path w="44450" h="50800">
                <a:moveTo>
                  <a:pt x="38100" y="0"/>
                </a:moveTo>
                <a:lnTo>
                  <a:pt x="0" y="34925"/>
                </a:lnTo>
                <a:lnTo>
                  <a:pt x="44450" y="50800"/>
                </a:lnTo>
                <a:lnTo>
                  <a:pt x="38100"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7" name="Freeform 96"/>
          <p:cNvSpPr/>
          <p:nvPr/>
        </p:nvSpPr>
        <p:spPr>
          <a:xfrm>
            <a:off x="4757366" y="4254475"/>
            <a:ext cx="44450" cy="50800"/>
          </a:xfrm>
          <a:custGeom>
            <a:avLst/>
            <a:gdLst>
              <a:gd name="connsiteX0" fmla="*/ 38100 w 44450"/>
              <a:gd name="connsiteY0" fmla="*/ 0 h 50800"/>
              <a:gd name="connsiteX1" fmla="*/ 0 w 44450"/>
              <a:gd name="connsiteY1" fmla="*/ 34925 h 50800"/>
              <a:gd name="connsiteX2" fmla="*/ 44450 w 44450"/>
              <a:gd name="connsiteY2" fmla="*/ 50800 h 50800"/>
              <a:gd name="connsiteX3" fmla="*/ 38100 w 44450"/>
              <a:gd name="connsiteY3" fmla="*/ 0 h 50800"/>
            </a:gdLst>
            <a:ahLst/>
            <a:cxnLst>
              <a:cxn ang="0">
                <a:pos x="connsiteX0" y="connsiteY0"/>
              </a:cxn>
              <a:cxn ang="0">
                <a:pos x="connsiteX1" y="connsiteY1"/>
              </a:cxn>
              <a:cxn ang="0">
                <a:pos x="connsiteX2" y="connsiteY2"/>
              </a:cxn>
              <a:cxn ang="0">
                <a:pos x="connsiteX3" y="connsiteY3"/>
              </a:cxn>
            </a:cxnLst>
            <a:rect l="l" t="t" r="r" b="b"/>
            <a:pathLst>
              <a:path w="44450" h="50800">
                <a:moveTo>
                  <a:pt x="38100" y="0"/>
                </a:moveTo>
                <a:lnTo>
                  <a:pt x="0" y="34925"/>
                </a:lnTo>
                <a:lnTo>
                  <a:pt x="44450" y="50800"/>
                </a:lnTo>
                <a:lnTo>
                  <a:pt x="38100" y="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8" name="Freeform 97"/>
          <p:cNvSpPr/>
          <p:nvPr/>
        </p:nvSpPr>
        <p:spPr>
          <a:xfrm>
            <a:off x="4816103" y="4286225"/>
            <a:ext cx="44450" cy="50800"/>
          </a:xfrm>
          <a:custGeom>
            <a:avLst/>
            <a:gdLst>
              <a:gd name="connsiteX0" fmla="*/ 38100 w 44450"/>
              <a:gd name="connsiteY0" fmla="*/ 0 h 50800"/>
              <a:gd name="connsiteX1" fmla="*/ 0 w 44450"/>
              <a:gd name="connsiteY1" fmla="*/ 34925 h 50800"/>
              <a:gd name="connsiteX2" fmla="*/ 44450 w 44450"/>
              <a:gd name="connsiteY2" fmla="*/ 50800 h 50800"/>
              <a:gd name="connsiteX3" fmla="*/ 38100 w 44450"/>
              <a:gd name="connsiteY3" fmla="*/ 0 h 50800"/>
            </a:gdLst>
            <a:ahLst/>
            <a:cxnLst>
              <a:cxn ang="0">
                <a:pos x="connsiteX0" y="connsiteY0"/>
              </a:cxn>
              <a:cxn ang="0">
                <a:pos x="connsiteX1" y="connsiteY1"/>
              </a:cxn>
              <a:cxn ang="0">
                <a:pos x="connsiteX2" y="connsiteY2"/>
              </a:cxn>
              <a:cxn ang="0">
                <a:pos x="connsiteX3" y="connsiteY3"/>
              </a:cxn>
            </a:cxnLst>
            <a:rect l="l" t="t" r="r" b="b"/>
            <a:pathLst>
              <a:path w="44450" h="50800">
                <a:moveTo>
                  <a:pt x="38100" y="0"/>
                </a:moveTo>
                <a:lnTo>
                  <a:pt x="0" y="34925"/>
                </a:lnTo>
                <a:lnTo>
                  <a:pt x="44450" y="50800"/>
                </a:lnTo>
                <a:lnTo>
                  <a:pt x="38100" y="0"/>
                </a:lnTo>
                <a:close/>
              </a:path>
            </a:pathLst>
          </a:custGeom>
          <a:solidFill>
            <a:schemeClr val="accent3">
              <a:lumMod val="7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9" name="Freeform 98"/>
          <p:cNvSpPr/>
          <p:nvPr/>
        </p:nvSpPr>
        <p:spPr>
          <a:xfrm>
            <a:off x="4343028" y="2519337"/>
            <a:ext cx="1377950" cy="1231900"/>
          </a:xfrm>
          <a:custGeom>
            <a:avLst/>
            <a:gdLst>
              <a:gd name="connsiteX0" fmla="*/ 1371600 w 1377950"/>
              <a:gd name="connsiteY0" fmla="*/ 625475 h 1231900"/>
              <a:gd name="connsiteX1" fmla="*/ 1377950 w 1377950"/>
              <a:gd name="connsiteY1" fmla="*/ 511175 h 1231900"/>
              <a:gd name="connsiteX2" fmla="*/ 1311275 w 1377950"/>
              <a:gd name="connsiteY2" fmla="*/ 488950 h 1231900"/>
              <a:gd name="connsiteX3" fmla="*/ 1311275 w 1377950"/>
              <a:gd name="connsiteY3" fmla="*/ 488950 h 1231900"/>
              <a:gd name="connsiteX4" fmla="*/ 1301750 w 1377950"/>
              <a:gd name="connsiteY4" fmla="*/ 536575 h 1231900"/>
              <a:gd name="connsiteX5" fmla="*/ 1247775 w 1377950"/>
              <a:gd name="connsiteY5" fmla="*/ 558800 h 1231900"/>
              <a:gd name="connsiteX6" fmla="*/ 1184275 w 1377950"/>
              <a:gd name="connsiteY6" fmla="*/ 584200 h 1231900"/>
              <a:gd name="connsiteX7" fmla="*/ 1127125 w 1377950"/>
              <a:gd name="connsiteY7" fmla="*/ 508000 h 1231900"/>
              <a:gd name="connsiteX8" fmla="*/ 1095375 w 1377950"/>
              <a:gd name="connsiteY8" fmla="*/ 520700 h 1231900"/>
              <a:gd name="connsiteX9" fmla="*/ 1069975 w 1377950"/>
              <a:gd name="connsiteY9" fmla="*/ 482600 h 1231900"/>
              <a:gd name="connsiteX10" fmla="*/ 1028700 w 1377950"/>
              <a:gd name="connsiteY10" fmla="*/ 495300 h 1231900"/>
              <a:gd name="connsiteX11" fmla="*/ 1009650 w 1377950"/>
              <a:gd name="connsiteY11" fmla="*/ 450850 h 1231900"/>
              <a:gd name="connsiteX12" fmla="*/ 1063625 w 1377950"/>
              <a:gd name="connsiteY12" fmla="*/ 422275 h 1231900"/>
              <a:gd name="connsiteX13" fmla="*/ 1117600 w 1377950"/>
              <a:gd name="connsiteY13" fmla="*/ 349250 h 1231900"/>
              <a:gd name="connsiteX14" fmla="*/ 1101725 w 1377950"/>
              <a:gd name="connsiteY14" fmla="*/ 327025 h 1231900"/>
              <a:gd name="connsiteX15" fmla="*/ 1019175 w 1377950"/>
              <a:gd name="connsiteY15" fmla="*/ 304800 h 1231900"/>
              <a:gd name="connsiteX16" fmla="*/ 939800 w 1377950"/>
              <a:gd name="connsiteY16" fmla="*/ 339725 h 1231900"/>
              <a:gd name="connsiteX17" fmla="*/ 920750 w 1377950"/>
              <a:gd name="connsiteY17" fmla="*/ 238125 h 1231900"/>
              <a:gd name="connsiteX18" fmla="*/ 850900 w 1377950"/>
              <a:gd name="connsiteY18" fmla="*/ 212725 h 1231900"/>
              <a:gd name="connsiteX19" fmla="*/ 898525 w 1377950"/>
              <a:gd name="connsiteY19" fmla="*/ 187325 h 1231900"/>
              <a:gd name="connsiteX20" fmla="*/ 901700 w 1377950"/>
              <a:gd name="connsiteY20" fmla="*/ 111125 h 1231900"/>
              <a:gd name="connsiteX21" fmla="*/ 838200 w 1377950"/>
              <a:gd name="connsiteY21" fmla="*/ 139700 h 1231900"/>
              <a:gd name="connsiteX22" fmla="*/ 863600 w 1377950"/>
              <a:gd name="connsiteY22" fmla="*/ 88900 h 1231900"/>
              <a:gd name="connsiteX23" fmla="*/ 768350 w 1377950"/>
              <a:gd name="connsiteY23" fmla="*/ 50800 h 1231900"/>
              <a:gd name="connsiteX24" fmla="*/ 708025 w 1377950"/>
              <a:gd name="connsiteY24" fmla="*/ 98425 h 1231900"/>
              <a:gd name="connsiteX25" fmla="*/ 644525 w 1377950"/>
              <a:gd name="connsiteY25" fmla="*/ 60325 h 1231900"/>
              <a:gd name="connsiteX26" fmla="*/ 612775 w 1377950"/>
              <a:gd name="connsiteY26" fmla="*/ 73025 h 1231900"/>
              <a:gd name="connsiteX27" fmla="*/ 606425 w 1377950"/>
              <a:gd name="connsiteY27" fmla="*/ 57150 h 1231900"/>
              <a:gd name="connsiteX28" fmla="*/ 501650 w 1377950"/>
              <a:gd name="connsiteY28" fmla="*/ 41275 h 1231900"/>
              <a:gd name="connsiteX29" fmla="*/ 393700 w 1377950"/>
              <a:gd name="connsiteY29" fmla="*/ 0 h 1231900"/>
              <a:gd name="connsiteX30" fmla="*/ 336550 w 1377950"/>
              <a:gd name="connsiteY30" fmla="*/ 31750 h 1231900"/>
              <a:gd name="connsiteX31" fmla="*/ 374650 w 1377950"/>
              <a:gd name="connsiteY31" fmla="*/ 76200 h 1231900"/>
              <a:gd name="connsiteX32" fmla="*/ 412750 w 1377950"/>
              <a:gd name="connsiteY32" fmla="*/ 85725 h 1231900"/>
              <a:gd name="connsiteX33" fmla="*/ 438150 w 1377950"/>
              <a:gd name="connsiteY33" fmla="*/ 142875 h 1231900"/>
              <a:gd name="connsiteX34" fmla="*/ 361950 w 1377950"/>
              <a:gd name="connsiteY34" fmla="*/ 88900 h 1231900"/>
              <a:gd name="connsiteX35" fmla="*/ 342900 w 1377950"/>
              <a:gd name="connsiteY35" fmla="*/ 107950 h 1231900"/>
              <a:gd name="connsiteX36" fmla="*/ 323850 w 1377950"/>
              <a:gd name="connsiteY36" fmla="*/ 158750 h 1231900"/>
              <a:gd name="connsiteX37" fmla="*/ 285750 w 1377950"/>
              <a:gd name="connsiteY37" fmla="*/ 184150 h 1231900"/>
              <a:gd name="connsiteX38" fmla="*/ 279400 w 1377950"/>
              <a:gd name="connsiteY38" fmla="*/ 149225 h 1231900"/>
              <a:gd name="connsiteX39" fmla="*/ 298450 w 1377950"/>
              <a:gd name="connsiteY39" fmla="*/ 88900 h 1231900"/>
              <a:gd name="connsiteX40" fmla="*/ 266700 w 1377950"/>
              <a:gd name="connsiteY40" fmla="*/ 92075 h 1231900"/>
              <a:gd name="connsiteX41" fmla="*/ 241300 w 1377950"/>
              <a:gd name="connsiteY41" fmla="*/ 44450 h 1231900"/>
              <a:gd name="connsiteX42" fmla="*/ 146050 w 1377950"/>
              <a:gd name="connsiteY42" fmla="*/ 88900 h 1231900"/>
              <a:gd name="connsiteX43" fmla="*/ 152400 w 1377950"/>
              <a:gd name="connsiteY43" fmla="*/ 149225 h 1231900"/>
              <a:gd name="connsiteX44" fmla="*/ 120650 w 1377950"/>
              <a:gd name="connsiteY44" fmla="*/ 203200 h 1231900"/>
              <a:gd name="connsiteX45" fmla="*/ 120650 w 1377950"/>
              <a:gd name="connsiteY45" fmla="*/ 238125 h 1231900"/>
              <a:gd name="connsiteX46" fmla="*/ 98425 w 1377950"/>
              <a:gd name="connsiteY46" fmla="*/ 307975 h 1231900"/>
              <a:gd name="connsiteX47" fmla="*/ 142875 w 1377950"/>
              <a:gd name="connsiteY47" fmla="*/ 349250 h 1231900"/>
              <a:gd name="connsiteX48" fmla="*/ 136525 w 1377950"/>
              <a:gd name="connsiteY48" fmla="*/ 295275 h 1231900"/>
              <a:gd name="connsiteX49" fmla="*/ 161925 w 1377950"/>
              <a:gd name="connsiteY49" fmla="*/ 266700 h 1231900"/>
              <a:gd name="connsiteX50" fmla="*/ 139700 w 1377950"/>
              <a:gd name="connsiteY50" fmla="*/ 225425 h 1231900"/>
              <a:gd name="connsiteX51" fmla="*/ 193675 w 1377950"/>
              <a:gd name="connsiteY51" fmla="*/ 215900 h 1231900"/>
              <a:gd name="connsiteX52" fmla="*/ 196850 w 1377950"/>
              <a:gd name="connsiteY52" fmla="*/ 184150 h 1231900"/>
              <a:gd name="connsiteX53" fmla="*/ 200025 w 1377950"/>
              <a:gd name="connsiteY53" fmla="*/ 190500 h 1231900"/>
              <a:gd name="connsiteX54" fmla="*/ 215900 w 1377950"/>
              <a:gd name="connsiteY54" fmla="*/ 152400 h 1231900"/>
              <a:gd name="connsiteX55" fmla="*/ 244475 w 1377950"/>
              <a:gd name="connsiteY55" fmla="*/ 130175 h 1231900"/>
              <a:gd name="connsiteX56" fmla="*/ 247650 w 1377950"/>
              <a:gd name="connsiteY56" fmla="*/ 177800 h 1231900"/>
              <a:gd name="connsiteX57" fmla="*/ 276225 w 1377950"/>
              <a:gd name="connsiteY57" fmla="*/ 225425 h 1231900"/>
              <a:gd name="connsiteX58" fmla="*/ 241300 w 1377950"/>
              <a:gd name="connsiteY58" fmla="*/ 231775 h 1231900"/>
              <a:gd name="connsiteX59" fmla="*/ 282575 w 1377950"/>
              <a:gd name="connsiteY59" fmla="*/ 285750 h 1231900"/>
              <a:gd name="connsiteX60" fmla="*/ 225425 w 1377950"/>
              <a:gd name="connsiteY60" fmla="*/ 311150 h 1231900"/>
              <a:gd name="connsiteX61" fmla="*/ 254000 w 1377950"/>
              <a:gd name="connsiteY61" fmla="*/ 384175 h 1231900"/>
              <a:gd name="connsiteX62" fmla="*/ 276225 w 1377950"/>
              <a:gd name="connsiteY62" fmla="*/ 374650 h 1231900"/>
              <a:gd name="connsiteX63" fmla="*/ 317500 w 1377950"/>
              <a:gd name="connsiteY63" fmla="*/ 320675 h 1231900"/>
              <a:gd name="connsiteX64" fmla="*/ 349250 w 1377950"/>
              <a:gd name="connsiteY64" fmla="*/ 336550 h 1231900"/>
              <a:gd name="connsiteX65" fmla="*/ 314325 w 1377950"/>
              <a:gd name="connsiteY65" fmla="*/ 377825 h 1231900"/>
              <a:gd name="connsiteX66" fmla="*/ 292100 w 1377950"/>
              <a:gd name="connsiteY66" fmla="*/ 441325 h 1231900"/>
              <a:gd name="connsiteX67" fmla="*/ 330200 w 1377950"/>
              <a:gd name="connsiteY67" fmla="*/ 473075 h 1231900"/>
              <a:gd name="connsiteX68" fmla="*/ 330200 w 1377950"/>
              <a:gd name="connsiteY68" fmla="*/ 542925 h 1231900"/>
              <a:gd name="connsiteX69" fmla="*/ 266700 w 1377950"/>
              <a:gd name="connsiteY69" fmla="*/ 552450 h 1231900"/>
              <a:gd name="connsiteX70" fmla="*/ 241300 w 1377950"/>
              <a:gd name="connsiteY70" fmla="*/ 635000 h 1231900"/>
              <a:gd name="connsiteX71" fmla="*/ 238125 w 1377950"/>
              <a:gd name="connsiteY71" fmla="*/ 546100 h 1231900"/>
              <a:gd name="connsiteX72" fmla="*/ 250825 w 1377950"/>
              <a:gd name="connsiteY72" fmla="*/ 479425 h 1231900"/>
              <a:gd name="connsiteX73" fmla="*/ 212725 w 1377950"/>
              <a:gd name="connsiteY73" fmla="*/ 419100 h 1231900"/>
              <a:gd name="connsiteX74" fmla="*/ 196850 w 1377950"/>
              <a:gd name="connsiteY74" fmla="*/ 457200 h 1231900"/>
              <a:gd name="connsiteX75" fmla="*/ 158750 w 1377950"/>
              <a:gd name="connsiteY75" fmla="*/ 422275 h 1231900"/>
              <a:gd name="connsiteX76" fmla="*/ 117475 w 1377950"/>
              <a:gd name="connsiteY76" fmla="*/ 447675 h 1231900"/>
              <a:gd name="connsiteX77" fmla="*/ 41275 w 1377950"/>
              <a:gd name="connsiteY77" fmla="*/ 441325 h 1231900"/>
              <a:gd name="connsiteX78" fmla="*/ 0 w 1377950"/>
              <a:gd name="connsiteY78" fmla="*/ 495300 h 1231900"/>
              <a:gd name="connsiteX79" fmla="*/ 47625 w 1377950"/>
              <a:gd name="connsiteY79" fmla="*/ 511175 h 1231900"/>
              <a:gd name="connsiteX80" fmla="*/ 127000 w 1377950"/>
              <a:gd name="connsiteY80" fmla="*/ 511175 h 1231900"/>
              <a:gd name="connsiteX81" fmla="*/ 158750 w 1377950"/>
              <a:gd name="connsiteY81" fmla="*/ 523875 h 1231900"/>
              <a:gd name="connsiteX82" fmla="*/ 155575 w 1377950"/>
              <a:gd name="connsiteY82" fmla="*/ 584200 h 1231900"/>
              <a:gd name="connsiteX83" fmla="*/ 215900 w 1377950"/>
              <a:gd name="connsiteY83" fmla="*/ 647700 h 1231900"/>
              <a:gd name="connsiteX84" fmla="*/ 292100 w 1377950"/>
              <a:gd name="connsiteY84" fmla="*/ 676275 h 1231900"/>
              <a:gd name="connsiteX85" fmla="*/ 387350 w 1377950"/>
              <a:gd name="connsiteY85" fmla="*/ 641350 h 1231900"/>
              <a:gd name="connsiteX86" fmla="*/ 466725 w 1377950"/>
              <a:gd name="connsiteY86" fmla="*/ 638175 h 1231900"/>
              <a:gd name="connsiteX87" fmla="*/ 539750 w 1377950"/>
              <a:gd name="connsiteY87" fmla="*/ 638175 h 1231900"/>
              <a:gd name="connsiteX88" fmla="*/ 561975 w 1377950"/>
              <a:gd name="connsiteY88" fmla="*/ 669925 h 1231900"/>
              <a:gd name="connsiteX89" fmla="*/ 539750 w 1377950"/>
              <a:gd name="connsiteY89" fmla="*/ 701675 h 1231900"/>
              <a:gd name="connsiteX90" fmla="*/ 504825 w 1377950"/>
              <a:gd name="connsiteY90" fmla="*/ 720725 h 1231900"/>
              <a:gd name="connsiteX91" fmla="*/ 501650 w 1377950"/>
              <a:gd name="connsiteY91" fmla="*/ 752475 h 1231900"/>
              <a:gd name="connsiteX92" fmla="*/ 533400 w 1377950"/>
              <a:gd name="connsiteY92" fmla="*/ 777875 h 1231900"/>
              <a:gd name="connsiteX93" fmla="*/ 514350 w 1377950"/>
              <a:gd name="connsiteY93" fmla="*/ 806450 h 1231900"/>
              <a:gd name="connsiteX94" fmla="*/ 454025 w 1377950"/>
              <a:gd name="connsiteY94" fmla="*/ 790575 h 1231900"/>
              <a:gd name="connsiteX95" fmla="*/ 368300 w 1377950"/>
              <a:gd name="connsiteY95" fmla="*/ 800100 h 1231900"/>
              <a:gd name="connsiteX96" fmla="*/ 238125 w 1377950"/>
              <a:gd name="connsiteY96" fmla="*/ 800100 h 1231900"/>
              <a:gd name="connsiteX97" fmla="*/ 250825 w 1377950"/>
              <a:gd name="connsiteY97" fmla="*/ 869950 h 1231900"/>
              <a:gd name="connsiteX98" fmla="*/ 222250 w 1377950"/>
              <a:gd name="connsiteY98" fmla="*/ 939800 h 1231900"/>
              <a:gd name="connsiteX99" fmla="*/ 276225 w 1377950"/>
              <a:gd name="connsiteY99" fmla="*/ 1012825 h 1231900"/>
              <a:gd name="connsiteX100" fmla="*/ 403225 w 1377950"/>
              <a:gd name="connsiteY100" fmla="*/ 1057275 h 1231900"/>
              <a:gd name="connsiteX101" fmla="*/ 434975 w 1377950"/>
              <a:gd name="connsiteY101" fmla="*/ 1031875 h 1231900"/>
              <a:gd name="connsiteX102" fmla="*/ 479425 w 1377950"/>
              <a:gd name="connsiteY102" fmla="*/ 1044575 h 1231900"/>
              <a:gd name="connsiteX103" fmla="*/ 520700 w 1377950"/>
              <a:gd name="connsiteY103" fmla="*/ 1041400 h 1231900"/>
              <a:gd name="connsiteX104" fmla="*/ 546100 w 1377950"/>
              <a:gd name="connsiteY104" fmla="*/ 1082675 h 1231900"/>
              <a:gd name="connsiteX105" fmla="*/ 596900 w 1377950"/>
              <a:gd name="connsiteY105" fmla="*/ 1066800 h 1231900"/>
              <a:gd name="connsiteX106" fmla="*/ 647700 w 1377950"/>
              <a:gd name="connsiteY106" fmla="*/ 1044575 h 1231900"/>
              <a:gd name="connsiteX107" fmla="*/ 736600 w 1377950"/>
              <a:gd name="connsiteY107" fmla="*/ 952500 h 1231900"/>
              <a:gd name="connsiteX108" fmla="*/ 762000 w 1377950"/>
              <a:gd name="connsiteY108" fmla="*/ 939800 h 1231900"/>
              <a:gd name="connsiteX109" fmla="*/ 733425 w 1377950"/>
              <a:gd name="connsiteY109" fmla="*/ 1069975 h 1231900"/>
              <a:gd name="connsiteX110" fmla="*/ 714375 w 1377950"/>
              <a:gd name="connsiteY110" fmla="*/ 1130300 h 1231900"/>
              <a:gd name="connsiteX111" fmla="*/ 790575 w 1377950"/>
              <a:gd name="connsiteY111" fmla="*/ 1155700 h 1231900"/>
              <a:gd name="connsiteX112" fmla="*/ 793750 w 1377950"/>
              <a:gd name="connsiteY112" fmla="*/ 1209675 h 1231900"/>
              <a:gd name="connsiteX113" fmla="*/ 822325 w 1377950"/>
              <a:gd name="connsiteY113" fmla="*/ 1231900 h 1231900"/>
              <a:gd name="connsiteX114" fmla="*/ 892175 w 1377950"/>
              <a:gd name="connsiteY114" fmla="*/ 1216025 h 1231900"/>
              <a:gd name="connsiteX115" fmla="*/ 933450 w 1377950"/>
              <a:gd name="connsiteY115" fmla="*/ 1158875 h 1231900"/>
              <a:gd name="connsiteX116" fmla="*/ 955675 w 1377950"/>
              <a:gd name="connsiteY116" fmla="*/ 1120775 h 1231900"/>
              <a:gd name="connsiteX117" fmla="*/ 1019175 w 1377950"/>
              <a:gd name="connsiteY117" fmla="*/ 1079500 h 1231900"/>
              <a:gd name="connsiteX118" fmla="*/ 1031875 w 1377950"/>
              <a:gd name="connsiteY118" fmla="*/ 1000125 h 1231900"/>
              <a:gd name="connsiteX119" fmla="*/ 1098550 w 1377950"/>
              <a:gd name="connsiteY119" fmla="*/ 1009650 h 1231900"/>
              <a:gd name="connsiteX120" fmla="*/ 1149350 w 1377950"/>
              <a:gd name="connsiteY120" fmla="*/ 977900 h 1231900"/>
              <a:gd name="connsiteX121" fmla="*/ 1241425 w 1377950"/>
              <a:gd name="connsiteY121" fmla="*/ 930275 h 1231900"/>
              <a:gd name="connsiteX122" fmla="*/ 1276350 w 1377950"/>
              <a:gd name="connsiteY122" fmla="*/ 854075 h 1231900"/>
              <a:gd name="connsiteX123" fmla="*/ 1228725 w 1377950"/>
              <a:gd name="connsiteY123" fmla="*/ 796925 h 1231900"/>
              <a:gd name="connsiteX124" fmla="*/ 1270000 w 1377950"/>
              <a:gd name="connsiteY124" fmla="*/ 723900 h 1231900"/>
              <a:gd name="connsiteX125" fmla="*/ 1308100 w 1377950"/>
              <a:gd name="connsiteY125" fmla="*/ 733425 h 1231900"/>
              <a:gd name="connsiteX126" fmla="*/ 1317625 w 1377950"/>
              <a:gd name="connsiteY126" fmla="*/ 688975 h 1231900"/>
              <a:gd name="connsiteX127" fmla="*/ 1285875 w 1377950"/>
              <a:gd name="connsiteY127" fmla="*/ 666750 h 1231900"/>
              <a:gd name="connsiteX128" fmla="*/ 1266825 w 1377950"/>
              <a:gd name="connsiteY128" fmla="*/ 612775 h 1231900"/>
              <a:gd name="connsiteX129" fmla="*/ 1301750 w 1377950"/>
              <a:gd name="connsiteY129" fmla="*/ 584200 h 1231900"/>
              <a:gd name="connsiteX130" fmla="*/ 1371600 w 1377950"/>
              <a:gd name="connsiteY130" fmla="*/ 625475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377950" h="1231900">
                <a:moveTo>
                  <a:pt x="1371600" y="625475"/>
                </a:moveTo>
                <a:lnTo>
                  <a:pt x="1377950" y="511175"/>
                </a:lnTo>
                <a:lnTo>
                  <a:pt x="1311275" y="488950"/>
                </a:lnTo>
                <a:lnTo>
                  <a:pt x="1311275" y="488950"/>
                </a:lnTo>
                <a:lnTo>
                  <a:pt x="1301750" y="536575"/>
                </a:lnTo>
                <a:lnTo>
                  <a:pt x="1247775" y="558800"/>
                </a:lnTo>
                <a:lnTo>
                  <a:pt x="1184275" y="584200"/>
                </a:lnTo>
                <a:lnTo>
                  <a:pt x="1127125" y="508000"/>
                </a:lnTo>
                <a:lnTo>
                  <a:pt x="1095375" y="520700"/>
                </a:lnTo>
                <a:lnTo>
                  <a:pt x="1069975" y="482600"/>
                </a:lnTo>
                <a:lnTo>
                  <a:pt x="1028700" y="495300"/>
                </a:lnTo>
                <a:lnTo>
                  <a:pt x="1009650" y="450850"/>
                </a:lnTo>
                <a:lnTo>
                  <a:pt x="1063625" y="422275"/>
                </a:lnTo>
                <a:lnTo>
                  <a:pt x="1117600" y="349250"/>
                </a:lnTo>
                <a:lnTo>
                  <a:pt x="1101725" y="327025"/>
                </a:lnTo>
                <a:lnTo>
                  <a:pt x="1019175" y="304800"/>
                </a:lnTo>
                <a:lnTo>
                  <a:pt x="939800" y="339725"/>
                </a:lnTo>
                <a:lnTo>
                  <a:pt x="920750" y="238125"/>
                </a:lnTo>
                <a:lnTo>
                  <a:pt x="850900" y="212725"/>
                </a:lnTo>
                <a:lnTo>
                  <a:pt x="898525" y="187325"/>
                </a:lnTo>
                <a:lnTo>
                  <a:pt x="901700" y="111125"/>
                </a:lnTo>
                <a:lnTo>
                  <a:pt x="838200" y="139700"/>
                </a:lnTo>
                <a:lnTo>
                  <a:pt x="863600" y="88900"/>
                </a:lnTo>
                <a:lnTo>
                  <a:pt x="768350" y="50800"/>
                </a:lnTo>
                <a:lnTo>
                  <a:pt x="708025" y="98425"/>
                </a:lnTo>
                <a:lnTo>
                  <a:pt x="644525" y="60325"/>
                </a:lnTo>
                <a:lnTo>
                  <a:pt x="612775" y="73025"/>
                </a:lnTo>
                <a:lnTo>
                  <a:pt x="606425" y="57150"/>
                </a:lnTo>
                <a:lnTo>
                  <a:pt x="501650" y="41275"/>
                </a:lnTo>
                <a:lnTo>
                  <a:pt x="393700" y="0"/>
                </a:lnTo>
                <a:lnTo>
                  <a:pt x="336550" y="31750"/>
                </a:lnTo>
                <a:lnTo>
                  <a:pt x="374650" y="76200"/>
                </a:lnTo>
                <a:lnTo>
                  <a:pt x="412750" y="85725"/>
                </a:lnTo>
                <a:lnTo>
                  <a:pt x="438150" y="142875"/>
                </a:lnTo>
                <a:lnTo>
                  <a:pt x="361950" y="88900"/>
                </a:lnTo>
                <a:lnTo>
                  <a:pt x="342900" y="107950"/>
                </a:lnTo>
                <a:lnTo>
                  <a:pt x="323850" y="158750"/>
                </a:lnTo>
                <a:lnTo>
                  <a:pt x="285750" y="184150"/>
                </a:lnTo>
                <a:lnTo>
                  <a:pt x="279400" y="149225"/>
                </a:lnTo>
                <a:lnTo>
                  <a:pt x="298450" y="88900"/>
                </a:lnTo>
                <a:lnTo>
                  <a:pt x="266700" y="92075"/>
                </a:lnTo>
                <a:lnTo>
                  <a:pt x="241300" y="44450"/>
                </a:lnTo>
                <a:lnTo>
                  <a:pt x="146050" y="88900"/>
                </a:lnTo>
                <a:lnTo>
                  <a:pt x="152400" y="149225"/>
                </a:lnTo>
                <a:lnTo>
                  <a:pt x="120650" y="203200"/>
                </a:lnTo>
                <a:lnTo>
                  <a:pt x="120650" y="238125"/>
                </a:lnTo>
                <a:lnTo>
                  <a:pt x="98425" y="307975"/>
                </a:lnTo>
                <a:lnTo>
                  <a:pt x="142875" y="349250"/>
                </a:lnTo>
                <a:lnTo>
                  <a:pt x="136525" y="295275"/>
                </a:lnTo>
                <a:lnTo>
                  <a:pt x="161925" y="266700"/>
                </a:lnTo>
                <a:lnTo>
                  <a:pt x="139700" y="225425"/>
                </a:lnTo>
                <a:lnTo>
                  <a:pt x="193675" y="215900"/>
                </a:lnTo>
                <a:lnTo>
                  <a:pt x="196850" y="184150"/>
                </a:lnTo>
                <a:lnTo>
                  <a:pt x="200025" y="190500"/>
                </a:lnTo>
                <a:lnTo>
                  <a:pt x="215900" y="152400"/>
                </a:lnTo>
                <a:lnTo>
                  <a:pt x="244475" y="130175"/>
                </a:lnTo>
                <a:lnTo>
                  <a:pt x="247650" y="177800"/>
                </a:lnTo>
                <a:lnTo>
                  <a:pt x="276225" y="225425"/>
                </a:lnTo>
                <a:lnTo>
                  <a:pt x="241300" y="231775"/>
                </a:lnTo>
                <a:lnTo>
                  <a:pt x="282575" y="285750"/>
                </a:lnTo>
                <a:lnTo>
                  <a:pt x="225425" y="311150"/>
                </a:lnTo>
                <a:lnTo>
                  <a:pt x="254000" y="384175"/>
                </a:lnTo>
                <a:lnTo>
                  <a:pt x="276225" y="374650"/>
                </a:lnTo>
                <a:lnTo>
                  <a:pt x="317500" y="320675"/>
                </a:lnTo>
                <a:lnTo>
                  <a:pt x="349250" y="336550"/>
                </a:lnTo>
                <a:lnTo>
                  <a:pt x="314325" y="377825"/>
                </a:lnTo>
                <a:lnTo>
                  <a:pt x="292100" y="441325"/>
                </a:lnTo>
                <a:lnTo>
                  <a:pt x="330200" y="473075"/>
                </a:lnTo>
                <a:lnTo>
                  <a:pt x="330200" y="542925"/>
                </a:lnTo>
                <a:lnTo>
                  <a:pt x="266700" y="552450"/>
                </a:lnTo>
                <a:lnTo>
                  <a:pt x="241300" y="635000"/>
                </a:lnTo>
                <a:lnTo>
                  <a:pt x="238125" y="546100"/>
                </a:lnTo>
                <a:lnTo>
                  <a:pt x="250825" y="479425"/>
                </a:lnTo>
                <a:lnTo>
                  <a:pt x="212725" y="419100"/>
                </a:lnTo>
                <a:lnTo>
                  <a:pt x="196850" y="457200"/>
                </a:lnTo>
                <a:lnTo>
                  <a:pt x="158750" y="422275"/>
                </a:lnTo>
                <a:lnTo>
                  <a:pt x="117475" y="447675"/>
                </a:lnTo>
                <a:lnTo>
                  <a:pt x="41275" y="441325"/>
                </a:lnTo>
                <a:lnTo>
                  <a:pt x="0" y="495300"/>
                </a:lnTo>
                <a:lnTo>
                  <a:pt x="47625" y="511175"/>
                </a:lnTo>
                <a:lnTo>
                  <a:pt x="127000" y="511175"/>
                </a:lnTo>
                <a:lnTo>
                  <a:pt x="158750" y="523875"/>
                </a:lnTo>
                <a:lnTo>
                  <a:pt x="155575" y="584200"/>
                </a:lnTo>
                <a:lnTo>
                  <a:pt x="215900" y="647700"/>
                </a:lnTo>
                <a:lnTo>
                  <a:pt x="292100" y="676275"/>
                </a:lnTo>
                <a:lnTo>
                  <a:pt x="387350" y="641350"/>
                </a:lnTo>
                <a:lnTo>
                  <a:pt x="466725" y="638175"/>
                </a:lnTo>
                <a:lnTo>
                  <a:pt x="539750" y="638175"/>
                </a:lnTo>
                <a:lnTo>
                  <a:pt x="561975" y="669925"/>
                </a:lnTo>
                <a:lnTo>
                  <a:pt x="539750" y="701675"/>
                </a:lnTo>
                <a:lnTo>
                  <a:pt x="504825" y="720725"/>
                </a:lnTo>
                <a:lnTo>
                  <a:pt x="501650" y="752475"/>
                </a:lnTo>
                <a:lnTo>
                  <a:pt x="533400" y="777875"/>
                </a:lnTo>
                <a:lnTo>
                  <a:pt x="514350" y="806450"/>
                </a:lnTo>
                <a:lnTo>
                  <a:pt x="454025" y="790575"/>
                </a:lnTo>
                <a:lnTo>
                  <a:pt x="368300" y="800100"/>
                </a:lnTo>
                <a:lnTo>
                  <a:pt x="238125" y="800100"/>
                </a:lnTo>
                <a:lnTo>
                  <a:pt x="250825" y="869950"/>
                </a:lnTo>
                <a:lnTo>
                  <a:pt x="222250" y="939800"/>
                </a:lnTo>
                <a:lnTo>
                  <a:pt x="276225" y="1012825"/>
                </a:lnTo>
                <a:lnTo>
                  <a:pt x="403225" y="1057275"/>
                </a:lnTo>
                <a:lnTo>
                  <a:pt x="434975" y="1031875"/>
                </a:lnTo>
                <a:lnTo>
                  <a:pt x="479425" y="1044575"/>
                </a:lnTo>
                <a:lnTo>
                  <a:pt x="520700" y="1041400"/>
                </a:lnTo>
                <a:lnTo>
                  <a:pt x="546100" y="1082675"/>
                </a:lnTo>
                <a:lnTo>
                  <a:pt x="596900" y="1066800"/>
                </a:lnTo>
                <a:lnTo>
                  <a:pt x="647700" y="1044575"/>
                </a:lnTo>
                <a:lnTo>
                  <a:pt x="736600" y="952500"/>
                </a:lnTo>
                <a:lnTo>
                  <a:pt x="762000" y="939800"/>
                </a:lnTo>
                <a:lnTo>
                  <a:pt x="733425" y="1069975"/>
                </a:lnTo>
                <a:lnTo>
                  <a:pt x="714375" y="1130300"/>
                </a:lnTo>
                <a:lnTo>
                  <a:pt x="790575" y="1155700"/>
                </a:lnTo>
                <a:lnTo>
                  <a:pt x="793750" y="1209675"/>
                </a:lnTo>
                <a:lnTo>
                  <a:pt x="822325" y="1231900"/>
                </a:lnTo>
                <a:lnTo>
                  <a:pt x="892175" y="1216025"/>
                </a:lnTo>
                <a:lnTo>
                  <a:pt x="933450" y="1158875"/>
                </a:lnTo>
                <a:lnTo>
                  <a:pt x="955675" y="1120775"/>
                </a:lnTo>
                <a:lnTo>
                  <a:pt x="1019175" y="1079500"/>
                </a:lnTo>
                <a:lnTo>
                  <a:pt x="1031875" y="1000125"/>
                </a:lnTo>
                <a:lnTo>
                  <a:pt x="1098550" y="1009650"/>
                </a:lnTo>
                <a:lnTo>
                  <a:pt x="1149350" y="977900"/>
                </a:lnTo>
                <a:lnTo>
                  <a:pt x="1241425" y="930275"/>
                </a:lnTo>
                <a:lnTo>
                  <a:pt x="1276350" y="854075"/>
                </a:lnTo>
                <a:lnTo>
                  <a:pt x="1228725" y="796925"/>
                </a:lnTo>
                <a:lnTo>
                  <a:pt x="1270000" y="723900"/>
                </a:lnTo>
                <a:lnTo>
                  <a:pt x="1308100" y="733425"/>
                </a:lnTo>
                <a:lnTo>
                  <a:pt x="1317625" y="688975"/>
                </a:lnTo>
                <a:lnTo>
                  <a:pt x="1285875" y="666750"/>
                </a:lnTo>
                <a:lnTo>
                  <a:pt x="1266825" y="612775"/>
                </a:lnTo>
                <a:lnTo>
                  <a:pt x="1301750" y="584200"/>
                </a:lnTo>
                <a:lnTo>
                  <a:pt x="1371600" y="625475"/>
                </a:lnTo>
                <a:close/>
              </a:path>
            </a:pathLst>
          </a:custGeom>
          <a:solidFill>
            <a:srgbClr val="92D050"/>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0" name="Freeform 99"/>
          <p:cNvSpPr/>
          <p:nvPr/>
        </p:nvSpPr>
        <p:spPr>
          <a:xfrm>
            <a:off x="5282828" y="2455837"/>
            <a:ext cx="777875" cy="749300"/>
          </a:xfrm>
          <a:custGeom>
            <a:avLst/>
            <a:gdLst>
              <a:gd name="connsiteX0" fmla="*/ 596900 w 777875"/>
              <a:gd name="connsiteY0" fmla="*/ 3175 h 749300"/>
              <a:gd name="connsiteX1" fmla="*/ 539750 w 777875"/>
              <a:gd name="connsiteY1" fmla="*/ 0 h 749300"/>
              <a:gd name="connsiteX2" fmla="*/ 536575 w 777875"/>
              <a:gd name="connsiteY2" fmla="*/ 28575 h 749300"/>
              <a:gd name="connsiteX3" fmla="*/ 501650 w 777875"/>
              <a:gd name="connsiteY3" fmla="*/ 66675 h 749300"/>
              <a:gd name="connsiteX4" fmla="*/ 485775 w 777875"/>
              <a:gd name="connsiteY4" fmla="*/ 31750 h 749300"/>
              <a:gd name="connsiteX5" fmla="*/ 368300 w 777875"/>
              <a:gd name="connsiteY5" fmla="*/ 117475 h 749300"/>
              <a:gd name="connsiteX6" fmla="*/ 396875 w 777875"/>
              <a:gd name="connsiteY6" fmla="*/ 146050 h 749300"/>
              <a:gd name="connsiteX7" fmla="*/ 466725 w 777875"/>
              <a:gd name="connsiteY7" fmla="*/ 136525 h 749300"/>
              <a:gd name="connsiteX8" fmla="*/ 533400 w 777875"/>
              <a:gd name="connsiteY8" fmla="*/ 161925 h 749300"/>
              <a:gd name="connsiteX9" fmla="*/ 473075 w 777875"/>
              <a:gd name="connsiteY9" fmla="*/ 168275 h 749300"/>
              <a:gd name="connsiteX10" fmla="*/ 473075 w 777875"/>
              <a:gd name="connsiteY10" fmla="*/ 190500 h 749300"/>
              <a:gd name="connsiteX11" fmla="*/ 533400 w 777875"/>
              <a:gd name="connsiteY11" fmla="*/ 225425 h 749300"/>
              <a:gd name="connsiteX12" fmla="*/ 438150 w 777875"/>
              <a:gd name="connsiteY12" fmla="*/ 222250 h 749300"/>
              <a:gd name="connsiteX13" fmla="*/ 428625 w 777875"/>
              <a:gd name="connsiteY13" fmla="*/ 254000 h 749300"/>
              <a:gd name="connsiteX14" fmla="*/ 485775 w 777875"/>
              <a:gd name="connsiteY14" fmla="*/ 292100 h 749300"/>
              <a:gd name="connsiteX15" fmla="*/ 454025 w 777875"/>
              <a:gd name="connsiteY15" fmla="*/ 330200 h 749300"/>
              <a:gd name="connsiteX16" fmla="*/ 393700 w 777875"/>
              <a:gd name="connsiteY16" fmla="*/ 279400 h 749300"/>
              <a:gd name="connsiteX17" fmla="*/ 387350 w 777875"/>
              <a:gd name="connsiteY17" fmla="*/ 244475 h 749300"/>
              <a:gd name="connsiteX18" fmla="*/ 336550 w 777875"/>
              <a:gd name="connsiteY18" fmla="*/ 241300 h 749300"/>
              <a:gd name="connsiteX19" fmla="*/ 301625 w 777875"/>
              <a:gd name="connsiteY19" fmla="*/ 206375 h 749300"/>
              <a:gd name="connsiteX20" fmla="*/ 273050 w 777875"/>
              <a:gd name="connsiteY20" fmla="*/ 241300 h 749300"/>
              <a:gd name="connsiteX21" fmla="*/ 215900 w 777875"/>
              <a:gd name="connsiteY21" fmla="*/ 234950 h 749300"/>
              <a:gd name="connsiteX22" fmla="*/ 165100 w 777875"/>
              <a:gd name="connsiteY22" fmla="*/ 180975 h 749300"/>
              <a:gd name="connsiteX23" fmla="*/ 69850 w 777875"/>
              <a:gd name="connsiteY23" fmla="*/ 174625 h 749300"/>
              <a:gd name="connsiteX24" fmla="*/ 0 w 777875"/>
              <a:gd name="connsiteY24" fmla="*/ 342900 h 749300"/>
              <a:gd name="connsiteX25" fmla="*/ 9525 w 777875"/>
              <a:gd name="connsiteY25" fmla="*/ 400050 h 749300"/>
              <a:gd name="connsiteX26" fmla="*/ 76200 w 777875"/>
              <a:gd name="connsiteY26" fmla="*/ 368300 h 749300"/>
              <a:gd name="connsiteX27" fmla="*/ 174625 w 777875"/>
              <a:gd name="connsiteY27" fmla="*/ 396875 h 749300"/>
              <a:gd name="connsiteX28" fmla="*/ 174625 w 777875"/>
              <a:gd name="connsiteY28" fmla="*/ 412750 h 749300"/>
              <a:gd name="connsiteX29" fmla="*/ 123825 w 777875"/>
              <a:gd name="connsiteY29" fmla="*/ 488950 h 749300"/>
              <a:gd name="connsiteX30" fmla="*/ 66675 w 777875"/>
              <a:gd name="connsiteY30" fmla="*/ 520700 h 749300"/>
              <a:gd name="connsiteX31" fmla="*/ 95250 w 777875"/>
              <a:gd name="connsiteY31" fmla="*/ 568325 h 749300"/>
              <a:gd name="connsiteX32" fmla="*/ 133350 w 777875"/>
              <a:gd name="connsiteY32" fmla="*/ 549275 h 749300"/>
              <a:gd name="connsiteX33" fmla="*/ 165100 w 777875"/>
              <a:gd name="connsiteY33" fmla="*/ 587375 h 749300"/>
              <a:gd name="connsiteX34" fmla="*/ 165100 w 777875"/>
              <a:gd name="connsiteY34" fmla="*/ 587375 h 749300"/>
              <a:gd name="connsiteX35" fmla="*/ 250825 w 777875"/>
              <a:gd name="connsiteY35" fmla="*/ 657225 h 749300"/>
              <a:gd name="connsiteX36" fmla="*/ 371475 w 777875"/>
              <a:gd name="connsiteY36" fmla="*/ 593725 h 749300"/>
              <a:gd name="connsiteX37" fmla="*/ 368300 w 777875"/>
              <a:gd name="connsiteY37" fmla="*/ 549275 h 749300"/>
              <a:gd name="connsiteX38" fmla="*/ 434975 w 777875"/>
              <a:gd name="connsiteY38" fmla="*/ 584200 h 749300"/>
              <a:gd name="connsiteX39" fmla="*/ 434975 w 777875"/>
              <a:gd name="connsiteY39" fmla="*/ 676275 h 749300"/>
              <a:gd name="connsiteX40" fmla="*/ 466725 w 777875"/>
              <a:gd name="connsiteY40" fmla="*/ 692150 h 749300"/>
              <a:gd name="connsiteX41" fmla="*/ 523875 w 777875"/>
              <a:gd name="connsiteY41" fmla="*/ 749300 h 749300"/>
              <a:gd name="connsiteX42" fmla="*/ 558800 w 777875"/>
              <a:gd name="connsiteY42" fmla="*/ 720725 h 749300"/>
              <a:gd name="connsiteX43" fmla="*/ 612775 w 777875"/>
              <a:gd name="connsiteY43" fmla="*/ 746125 h 749300"/>
              <a:gd name="connsiteX44" fmla="*/ 612775 w 777875"/>
              <a:gd name="connsiteY44" fmla="*/ 704850 h 749300"/>
              <a:gd name="connsiteX45" fmla="*/ 587375 w 777875"/>
              <a:gd name="connsiteY45" fmla="*/ 669925 h 749300"/>
              <a:gd name="connsiteX46" fmla="*/ 581025 w 777875"/>
              <a:gd name="connsiteY46" fmla="*/ 635000 h 749300"/>
              <a:gd name="connsiteX47" fmla="*/ 663575 w 777875"/>
              <a:gd name="connsiteY47" fmla="*/ 622300 h 749300"/>
              <a:gd name="connsiteX48" fmla="*/ 663575 w 777875"/>
              <a:gd name="connsiteY48" fmla="*/ 571500 h 749300"/>
              <a:gd name="connsiteX49" fmla="*/ 685800 w 777875"/>
              <a:gd name="connsiteY49" fmla="*/ 555625 h 749300"/>
              <a:gd name="connsiteX50" fmla="*/ 720725 w 777875"/>
              <a:gd name="connsiteY50" fmla="*/ 571500 h 749300"/>
              <a:gd name="connsiteX51" fmla="*/ 777875 w 777875"/>
              <a:gd name="connsiteY51" fmla="*/ 514350 h 749300"/>
              <a:gd name="connsiteX52" fmla="*/ 752475 w 777875"/>
              <a:gd name="connsiteY52" fmla="*/ 419100 h 749300"/>
              <a:gd name="connsiteX53" fmla="*/ 682625 w 777875"/>
              <a:gd name="connsiteY53" fmla="*/ 425450 h 749300"/>
              <a:gd name="connsiteX54" fmla="*/ 641350 w 777875"/>
              <a:gd name="connsiteY54" fmla="*/ 377825 h 749300"/>
              <a:gd name="connsiteX55" fmla="*/ 650875 w 777875"/>
              <a:gd name="connsiteY55" fmla="*/ 247650 h 749300"/>
              <a:gd name="connsiteX56" fmla="*/ 612775 w 777875"/>
              <a:gd name="connsiteY56" fmla="*/ 120650 h 749300"/>
              <a:gd name="connsiteX57" fmla="*/ 631825 w 777875"/>
              <a:gd name="connsiteY57" fmla="*/ 104775 h 749300"/>
              <a:gd name="connsiteX58" fmla="*/ 641350 w 777875"/>
              <a:gd name="connsiteY58" fmla="*/ 60325 h 749300"/>
              <a:gd name="connsiteX59" fmla="*/ 596900 w 777875"/>
              <a:gd name="connsiteY59" fmla="*/ 3175 h 74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77875" h="749300">
                <a:moveTo>
                  <a:pt x="596900" y="3175"/>
                </a:moveTo>
                <a:lnTo>
                  <a:pt x="539750" y="0"/>
                </a:lnTo>
                <a:lnTo>
                  <a:pt x="536575" y="28575"/>
                </a:lnTo>
                <a:lnTo>
                  <a:pt x="501650" y="66675"/>
                </a:lnTo>
                <a:lnTo>
                  <a:pt x="485775" y="31750"/>
                </a:lnTo>
                <a:lnTo>
                  <a:pt x="368300" y="117475"/>
                </a:lnTo>
                <a:lnTo>
                  <a:pt x="396875" y="146050"/>
                </a:lnTo>
                <a:lnTo>
                  <a:pt x="466725" y="136525"/>
                </a:lnTo>
                <a:lnTo>
                  <a:pt x="533400" y="161925"/>
                </a:lnTo>
                <a:lnTo>
                  <a:pt x="473075" y="168275"/>
                </a:lnTo>
                <a:lnTo>
                  <a:pt x="473075" y="190500"/>
                </a:lnTo>
                <a:lnTo>
                  <a:pt x="533400" y="225425"/>
                </a:lnTo>
                <a:lnTo>
                  <a:pt x="438150" y="222250"/>
                </a:lnTo>
                <a:lnTo>
                  <a:pt x="428625" y="254000"/>
                </a:lnTo>
                <a:lnTo>
                  <a:pt x="485775" y="292100"/>
                </a:lnTo>
                <a:lnTo>
                  <a:pt x="454025" y="330200"/>
                </a:lnTo>
                <a:lnTo>
                  <a:pt x="393700" y="279400"/>
                </a:lnTo>
                <a:lnTo>
                  <a:pt x="387350" y="244475"/>
                </a:lnTo>
                <a:lnTo>
                  <a:pt x="336550" y="241300"/>
                </a:lnTo>
                <a:lnTo>
                  <a:pt x="301625" y="206375"/>
                </a:lnTo>
                <a:lnTo>
                  <a:pt x="273050" y="241300"/>
                </a:lnTo>
                <a:lnTo>
                  <a:pt x="215900" y="234950"/>
                </a:lnTo>
                <a:lnTo>
                  <a:pt x="165100" y="180975"/>
                </a:lnTo>
                <a:lnTo>
                  <a:pt x="69850" y="174625"/>
                </a:lnTo>
                <a:lnTo>
                  <a:pt x="0" y="342900"/>
                </a:lnTo>
                <a:lnTo>
                  <a:pt x="9525" y="400050"/>
                </a:lnTo>
                <a:lnTo>
                  <a:pt x="76200" y="368300"/>
                </a:lnTo>
                <a:lnTo>
                  <a:pt x="174625" y="396875"/>
                </a:lnTo>
                <a:lnTo>
                  <a:pt x="174625" y="412750"/>
                </a:lnTo>
                <a:lnTo>
                  <a:pt x="123825" y="488950"/>
                </a:lnTo>
                <a:lnTo>
                  <a:pt x="66675" y="520700"/>
                </a:lnTo>
                <a:lnTo>
                  <a:pt x="95250" y="568325"/>
                </a:lnTo>
                <a:lnTo>
                  <a:pt x="133350" y="549275"/>
                </a:lnTo>
                <a:lnTo>
                  <a:pt x="165100" y="587375"/>
                </a:lnTo>
                <a:lnTo>
                  <a:pt x="165100" y="587375"/>
                </a:lnTo>
                <a:lnTo>
                  <a:pt x="250825" y="657225"/>
                </a:lnTo>
                <a:lnTo>
                  <a:pt x="371475" y="593725"/>
                </a:lnTo>
                <a:lnTo>
                  <a:pt x="368300" y="549275"/>
                </a:lnTo>
                <a:lnTo>
                  <a:pt x="434975" y="584200"/>
                </a:lnTo>
                <a:lnTo>
                  <a:pt x="434975" y="676275"/>
                </a:lnTo>
                <a:lnTo>
                  <a:pt x="466725" y="692150"/>
                </a:lnTo>
                <a:lnTo>
                  <a:pt x="523875" y="749300"/>
                </a:lnTo>
                <a:lnTo>
                  <a:pt x="558800" y="720725"/>
                </a:lnTo>
                <a:lnTo>
                  <a:pt x="612775" y="746125"/>
                </a:lnTo>
                <a:lnTo>
                  <a:pt x="612775" y="704850"/>
                </a:lnTo>
                <a:lnTo>
                  <a:pt x="587375" y="669925"/>
                </a:lnTo>
                <a:lnTo>
                  <a:pt x="581025" y="635000"/>
                </a:lnTo>
                <a:lnTo>
                  <a:pt x="663575" y="622300"/>
                </a:lnTo>
                <a:lnTo>
                  <a:pt x="663575" y="571500"/>
                </a:lnTo>
                <a:lnTo>
                  <a:pt x="685800" y="555625"/>
                </a:lnTo>
                <a:lnTo>
                  <a:pt x="720725" y="571500"/>
                </a:lnTo>
                <a:lnTo>
                  <a:pt x="777875" y="514350"/>
                </a:lnTo>
                <a:lnTo>
                  <a:pt x="752475" y="419100"/>
                </a:lnTo>
                <a:lnTo>
                  <a:pt x="682625" y="425450"/>
                </a:lnTo>
                <a:lnTo>
                  <a:pt x="641350" y="377825"/>
                </a:lnTo>
                <a:lnTo>
                  <a:pt x="650875" y="247650"/>
                </a:lnTo>
                <a:lnTo>
                  <a:pt x="612775" y="120650"/>
                </a:lnTo>
                <a:lnTo>
                  <a:pt x="631825" y="104775"/>
                </a:lnTo>
                <a:lnTo>
                  <a:pt x="641350" y="60325"/>
                </a:lnTo>
                <a:lnTo>
                  <a:pt x="596900" y="3175"/>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5800353" y="1649387"/>
            <a:ext cx="79375" cy="76200"/>
          </a:xfrm>
          <a:custGeom>
            <a:avLst/>
            <a:gdLst>
              <a:gd name="connsiteX0" fmla="*/ 79375 w 79375"/>
              <a:gd name="connsiteY0" fmla="*/ 76200 h 76200"/>
              <a:gd name="connsiteX1" fmla="*/ 34925 w 79375"/>
              <a:gd name="connsiteY1" fmla="*/ 0 h 76200"/>
              <a:gd name="connsiteX2" fmla="*/ 0 w 79375"/>
              <a:gd name="connsiteY2" fmla="*/ 25400 h 76200"/>
              <a:gd name="connsiteX3" fmla="*/ 6350 w 79375"/>
              <a:gd name="connsiteY3" fmla="*/ 73025 h 76200"/>
              <a:gd name="connsiteX4" fmla="*/ 79375 w 79375"/>
              <a:gd name="connsiteY4" fmla="*/ 762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75" h="76200">
                <a:moveTo>
                  <a:pt x="79375" y="76200"/>
                </a:moveTo>
                <a:lnTo>
                  <a:pt x="34925" y="0"/>
                </a:lnTo>
                <a:lnTo>
                  <a:pt x="0" y="25400"/>
                </a:lnTo>
                <a:lnTo>
                  <a:pt x="6350" y="73025"/>
                </a:lnTo>
                <a:lnTo>
                  <a:pt x="79375" y="76200"/>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7654553" y="1309662"/>
            <a:ext cx="114300" cy="92075"/>
          </a:xfrm>
          <a:custGeom>
            <a:avLst/>
            <a:gdLst>
              <a:gd name="connsiteX0" fmla="*/ 114300 w 114300"/>
              <a:gd name="connsiteY0" fmla="*/ 92075 h 92075"/>
              <a:gd name="connsiteX1" fmla="*/ 95250 w 114300"/>
              <a:gd name="connsiteY1" fmla="*/ 9525 h 92075"/>
              <a:gd name="connsiteX2" fmla="*/ 44450 w 114300"/>
              <a:gd name="connsiteY2" fmla="*/ 0 h 92075"/>
              <a:gd name="connsiteX3" fmla="*/ 0 w 114300"/>
              <a:gd name="connsiteY3" fmla="*/ 34925 h 92075"/>
              <a:gd name="connsiteX4" fmla="*/ 79375 w 114300"/>
              <a:gd name="connsiteY4" fmla="*/ 44450 h 92075"/>
              <a:gd name="connsiteX5" fmla="*/ 114300 w 114300"/>
              <a:gd name="connsiteY5" fmla="*/ 92075 h 9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92075">
                <a:moveTo>
                  <a:pt x="114300" y="92075"/>
                </a:moveTo>
                <a:lnTo>
                  <a:pt x="95250" y="9525"/>
                </a:lnTo>
                <a:lnTo>
                  <a:pt x="44450" y="0"/>
                </a:lnTo>
                <a:lnTo>
                  <a:pt x="0" y="34925"/>
                </a:lnTo>
                <a:lnTo>
                  <a:pt x="79375" y="44450"/>
                </a:lnTo>
                <a:lnTo>
                  <a:pt x="114300" y="92075"/>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6759203" y="1473175"/>
            <a:ext cx="754063" cy="787400"/>
          </a:xfrm>
          <a:custGeom>
            <a:avLst/>
            <a:gdLst>
              <a:gd name="connsiteX0" fmla="*/ 627797 w 754038"/>
              <a:gd name="connsiteY0" fmla="*/ 6823 h 788158"/>
              <a:gd name="connsiteX1" fmla="*/ 562970 w 754038"/>
              <a:gd name="connsiteY1" fmla="*/ 34119 h 788158"/>
              <a:gd name="connsiteX2" fmla="*/ 566382 w 754038"/>
              <a:gd name="connsiteY2" fmla="*/ 71650 h 788158"/>
              <a:gd name="connsiteX3" fmla="*/ 518614 w 754038"/>
              <a:gd name="connsiteY3" fmla="*/ 27295 h 788158"/>
              <a:gd name="connsiteX4" fmla="*/ 467435 w 754038"/>
              <a:gd name="connsiteY4" fmla="*/ 51179 h 788158"/>
              <a:gd name="connsiteX5" fmla="*/ 385549 w 754038"/>
              <a:gd name="connsiteY5" fmla="*/ 0 h 788158"/>
              <a:gd name="connsiteX6" fmla="*/ 361665 w 754038"/>
              <a:gd name="connsiteY6" fmla="*/ 95534 h 788158"/>
              <a:gd name="connsiteX7" fmla="*/ 320722 w 754038"/>
              <a:gd name="connsiteY7" fmla="*/ 156949 h 788158"/>
              <a:gd name="connsiteX8" fmla="*/ 279779 w 754038"/>
              <a:gd name="connsiteY8" fmla="*/ 201304 h 788158"/>
              <a:gd name="connsiteX9" fmla="*/ 218364 w 754038"/>
              <a:gd name="connsiteY9" fmla="*/ 187656 h 788158"/>
              <a:gd name="connsiteX10" fmla="*/ 225188 w 754038"/>
              <a:gd name="connsiteY10" fmla="*/ 160361 h 788158"/>
              <a:gd name="connsiteX11" fmla="*/ 116006 w 754038"/>
              <a:gd name="connsiteY11" fmla="*/ 191068 h 788158"/>
              <a:gd name="connsiteX12" fmla="*/ 54591 w 754038"/>
              <a:gd name="connsiteY12" fmla="*/ 194480 h 788158"/>
              <a:gd name="connsiteX13" fmla="*/ 6823 w 754038"/>
              <a:gd name="connsiteY13" fmla="*/ 225188 h 788158"/>
              <a:gd name="connsiteX14" fmla="*/ 0 w 754038"/>
              <a:gd name="connsiteY14" fmla="*/ 276367 h 788158"/>
              <a:gd name="connsiteX15" fmla="*/ 13647 w 754038"/>
              <a:gd name="connsiteY15" fmla="*/ 324134 h 788158"/>
              <a:gd name="connsiteX16" fmla="*/ 20471 w 754038"/>
              <a:gd name="connsiteY16" fmla="*/ 361665 h 788158"/>
              <a:gd name="connsiteX17" fmla="*/ 37531 w 754038"/>
              <a:gd name="connsiteY17" fmla="*/ 365077 h 788158"/>
              <a:gd name="connsiteX18" fmla="*/ 78474 w 754038"/>
              <a:gd name="connsiteY18" fmla="*/ 365077 h 788158"/>
              <a:gd name="connsiteX19" fmla="*/ 126241 w 754038"/>
              <a:gd name="connsiteY19" fmla="*/ 385549 h 788158"/>
              <a:gd name="connsiteX20" fmla="*/ 122829 w 754038"/>
              <a:gd name="connsiteY20" fmla="*/ 412844 h 788158"/>
              <a:gd name="connsiteX21" fmla="*/ 156949 w 754038"/>
              <a:gd name="connsiteY21" fmla="*/ 416256 h 788158"/>
              <a:gd name="connsiteX22" fmla="*/ 167185 w 754038"/>
              <a:gd name="connsiteY22" fmla="*/ 433316 h 788158"/>
              <a:gd name="connsiteX23" fmla="*/ 214952 w 754038"/>
              <a:gd name="connsiteY23" fmla="*/ 470847 h 788158"/>
              <a:gd name="connsiteX24" fmla="*/ 228600 w 754038"/>
              <a:gd name="connsiteY24" fmla="*/ 494731 h 788158"/>
              <a:gd name="connsiteX25" fmla="*/ 300250 w 754038"/>
              <a:gd name="connsiteY25" fmla="*/ 532262 h 788158"/>
              <a:gd name="connsiteX26" fmla="*/ 358253 w 754038"/>
              <a:gd name="connsiteY26" fmla="*/ 498143 h 788158"/>
              <a:gd name="connsiteX27" fmla="*/ 388961 w 754038"/>
              <a:gd name="connsiteY27" fmla="*/ 518614 h 788158"/>
              <a:gd name="connsiteX28" fmla="*/ 388961 w 754038"/>
              <a:gd name="connsiteY28" fmla="*/ 562970 h 788158"/>
              <a:gd name="connsiteX29" fmla="*/ 365077 w 754038"/>
              <a:gd name="connsiteY29" fmla="*/ 614149 h 788158"/>
              <a:gd name="connsiteX30" fmla="*/ 334370 w 754038"/>
              <a:gd name="connsiteY30" fmla="*/ 638032 h 788158"/>
              <a:gd name="connsiteX31" fmla="*/ 453788 w 754038"/>
              <a:gd name="connsiteY31" fmla="*/ 638032 h 788158"/>
              <a:gd name="connsiteX32" fmla="*/ 532262 w 754038"/>
              <a:gd name="connsiteY32" fmla="*/ 730155 h 788158"/>
              <a:gd name="connsiteX33" fmla="*/ 569794 w 754038"/>
              <a:gd name="connsiteY33" fmla="*/ 760862 h 788158"/>
              <a:gd name="connsiteX34" fmla="*/ 580029 w 754038"/>
              <a:gd name="connsiteY34" fmla="*/ 788158 h 788158"/>
              <a:gd name="connsiteX35" fmla="*/ 641444 w 754038"/>
              <a:gd name="connsiteY35" fmla="*/ 747214 h 788158"/>
              <a:gd name="connsiteX36" fmla="*/ 685800 w 754038"/>
              <a:gd name="connsiteY36" fmla="*/ 743803 h 788158"/>
              <a:gd name="connsiteX37" fmla="*/ 696035 w 754038"/>
              <a:gd name="connsiteY37" fmla="*/ 692623 h 788158"/>
              <a:gd name="connsiteX38" fmla="*/ 736979 w 754038"/>
              <a:gd name="connsiteY38" fmla="*/ 610737 h 788158"/>
              <a:gd name="connsiteX39" fmla="*/ 754038 w 754038"/>
              <a:gd name="connsiteY39" fmla="*/ 532262 h 788158"/>
              <a:gd name="connsiteX40" fmla="*/ 730155 w 754038"/>
              <a:gd name="connsiteY40" fmla="*/ 392373 h 788158"/>
              <a:gd name="connsiteX41" fmla="*/ 692623 w 754038"/>
              <a:gd name="connsiteY41" fmla="*/ 327546 h 788158"/>
              <a:gd name="connsiteX42" fmla="*/ 672152 w 754038"/>
              <a:gd name="connsiteY42" fmla="*/ 303662 h 788158"/>
              <a:gd name="connsiteX43" fmla="*/ 641444 w 754038"/>
              <a:gd name="connsiteY43" fmla="*/ 153537 h 788158"/>
              <a:gd name="connsiteX44" fmla="*/ 682388 w 754038"/>
              <a:gd name="connsiteY44" fmla="*/ 153537 h 788158"/>
              <a:gd name="connsiteX45" fmla="*/ 689212 w 754038"/>
              <a:gd name="connsiteY45" fmla="*/ 88710 h 788158"/>
              <a:gd name="connsiteX46" fmla="*/ 627797 w 754038"/>
              <a:gd name="connsiteY46" fmla="*/ 6823 h 78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54038" h="788158">
                <a:moveTo>
                  <a:pt x="627797" y="6823"/>
                </a:moveTo>
                <a:lnTo>
                  <a:pt x="562970" y="34119"/>
                </a:lnTo>
                <a:lnTo>
                  <a:pt x="566382" y="71650"/>
                </a:lnTo>
                <a:lnTo>
                  <a:pt x="518614" y="27295"/>
                </a:lnTo>
                <a:lnTo>
                  <a:pt x="467435" y="51179"/>
                </a:lnTo>
                <a:lnTo>
                  <a:pt x="385549" y="0"/>
                </a:lnTo>
                <a:lnTo>
                  <a:pt x="361665" y="95534"/>
                </a:lnTo>
                <a:lnTo>
                  <a:pt x="320722" y="156949"/>
                </a:lnTo>
                <a:lnTo>
                  <a:pt x="279779" y="201304"/>
                </a:lnTo>
                <a:lnTo>
                  <a:pt x="218364" y="187656"/>
                </a:lnTo>
                <a:lnTo>
                  <a:pt x="225188" y="160361"/>
                </a:lnTo>
                <a:lnTo>
                  <a:pt x="116006" y="191068"/>
                </a:lnTo>
                <a:lnTo>
                  <a:pt x="54591" y="194480"/>
                </a:lnTo>
                <a:lnTo>
                  <a:pt x="6823" y="225188"/>
                </a:lnTo>
                <a:lnTo>
                  <a:pt x="0" y="276367"/>
                </a:lnTo>
                <a:lnTo>
                  <a:pt x="13647" y="324134"/>
                </a:lnTo>
                <a:lnTo>
                  <a:pt x="20471" y="361665"/>
                </a:lnTo>
                <a:lnTo>
                  <a:pt x="37531" y="365077"/>
                </a:lnTo>
                <a:lnTo>
                  <a:pt x="78474" y="365077"/>
                </a:lnTo>
                <a:lnTo>
                  <a:pt x="126241" y="385549"/>
                </a:lnTo>
                <a:lnTo>
                  <a:pt x="122829" y="412844"/>
                </a:lnTo>
                <a:lnTo>
                  <a:pt x="156949" y="416256"/>
                </a:lnTo>
                <a:lnTo>
                  <a:pt x="167185" y="433316"/>
                </a:lnTo>
                <a:lnTo>
                  <a:pt x="214952" y="470847"/>
                </a:lnTo>
                <a:lnTo>
                  <a:pt x="228600" y="494731"/>
                </a:lnTo>
                <a:lnTo>
                  <a:pt x="300250" y="532262"/>
                </a:lnTo>
                <a:lnTo>
                  <a:pt x="358253" y="498143"/>
                </a:lnTo>
                <a:lnTo>
                  <a:pt x="388961" y="518614"/>
                </a:lnTo>
                <a:lnTo>
                  <a:pt x="388961" y="562970"/>
                </a:lnTo>
                <a:lnTo>
                  <a:pt x="365077" y="614149"/>
                </a:lnTo>
                <a:lnTo>
                  <a:pt x="334370" y="638032"/>
                </a:lnTo>
                <a:lnTo>
                  <a:pt x="453788" y="638032"/>
                </a:lnTo>
                <a:lnTo>
                  <a:pt x="532262" y="730155"/>
                </a:lnTo>
                <a:lnTo>
                  <a:pt x="569794" y="760862"/>
                </a:lnTo>
                <a:lnTo>
                  <a:pt x="580029" y="788158"/>
                </a:lnTo>
                <a:lnTo>
                  <a:pt x="641444" y="747214"/>
                </a:lnTo>
                <a:lnTo>
                  <a:pt x="685800" y="743803"/>
                </a:lnTo>
                <a:lnTo>
                  <a:pt x="696035" y="692623"/>
                </a:lnTo>
                <a:lnTo>
                  <a:pt x="736979" y="610737"/>
                </a:lnTo>
                <a:lnTo>
                  <a:pt x="754038" y="532262"/>
                </a:lnTo>
                <a:lnTo>
                  <a:pt x="730155" y="392373"/>
                </a:lnTo>
                <a:lnTo>
                  <a:pt x="692623" y="327546"/>
                </a:lnTo>
                <a:lnTo>
                  <a:pt x="672152" y="303662"/>
                </a:lnTo>
                <a:lnTo>
                  <a:pt x="641444" y="153537"/>
                </a:lnTo>
                <a:lnTo>
                  <a:pt x="682388" y="153537"/>
                </a:lnTo>
                <a:lnTo>
                  <a:pt x="689212" y="88710"/>
                </a:lnTo>
                <a:lnTo>
                  <a:pt x="627797" y="6823"/>
                </a:lnTo>
                <a:close/>
              </a:path>
            </a:pathLst>
          </a:custGeom>
          <a:solidFill>
            <a:schemeClr val="bg1">
              <a:lumMod val="65000"/>
            </a:schemeClr>
          </a:solidFill>
          <a:ln w="12700">
            <a:solidFill>
              <a:schemeClr val="bg1"/>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TextBox 7169"/>
          <p:cNvSpPr txBox="1">
            <a:spLocks noChangeArrowheads="1"/>
          </p:cNvSpPr>
          <p:nvPr/>
        </p:nvSpPr>
        <p:spPr bwMode="auto">
          <a:xfrm>
            <a:off x="4879603" y="3036862"/>
            <a:ext cx="545727"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Mayo</a:t>
            </a:r>
          </a:p>
        </p:txBody>
      </p:sp>
      <p:sp>
        <p:nvSpPr>
          <p:cNvPr id="105" name="TextBox 7169"/>
          <p:cNvSpPr txBox="1">
            <a:spLocks noChangeArrowheads="1"/>
          </p:cNvSpPr>
          <p:nvPr/>
        </p:nvSpPr>
        <p:spPr bwMode="auto">
          <a:xfrm>
            <a:off x="4914515" y="4458057"/>
            <a:ext cx="509948"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Clare</a:t>
            </a:r>
          </a:p>
        </p:txBody>
      </p:sp>
      <p:sp>
        <p:nvSpPr>
          <p:cNvPr id="106" name="TextBox 7169"/>
          <p:cNvSpPr txBox="1">
            <a:spLocks noChangeArrowheads="1"/>
          </p:cNvSpPr>
          <p:nvPr/>
        </p:nvSpPr>
        <p:spPr bwMode="auto">
          <a:xfrm>
            <a:off x="6428075" y="3022158"/>
            <a:ext cx="568169"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Cavan</a:t>
            </a:r>
          </a:p>
        </p:txBody>
      </p:sp>
      <p:sp>
        <p:nvSpPr>
          <p:cNvPr id="107" name="TextBox 7169"/>
          <p:cNvSpPr txBox="1">
            <a:spLocks noChangeArrowheads="1"/>
          </p:cNvSpPr>
          <p:nvPr/>
        </p:nvSpPr>
        <p:spPr bwMode="auto">
          <a:xfrm>
            <a:off x="7513266" y="3671316"/>
            <a:ext cx="1664238" cy="769441"/>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100" b="1" dirty="0" err="1">
                <a:latin typeface="Calibri" panose="020F0502020204030204" pitchFamily="34" charset="0"/>
              </a:rPr>
              <a:t>Fingal</a:t>
            </a:r>
            <a:endParaRPr lang="en-GB" altLang="en-US" sz="1100" b="1" dirty="0">
              <a:latin typeface="Calibri" panose="020F0502020204030204" pitchFamily="34" charset="0"/>
            </a:endParaRPr>
          </a:p>
          <a:p>
            <a:pPr eaLnBrk="1" hangingPunct="1">
              <a:spcBef>
                <a:spcPct val="0"/>
              </a:spcBef>
              <a:buFontTx/>
              <a:buNone/>
            </a:pPr>
            <a:r>
              <a:rPr lang="en-GB" altLang="en-US" sz="1100" b="1" dirty="0">
                <a:latin typeface="Calibri" panose="020F0502020204030204" pitchFamily="34" charset="0"/>
              </a:rPr>
              <a:t>Dublin city </a:t>
            </a:r>
          </a:p>
          <a:p>
            <a:pPr eaLnBrk="1" hangingPunct="1">
              <a:spcBef>
                <a:spcPct val="0"/>
              </a:spcBef>
              <a:buFontTx/>
              <a:buNone/>
            </a:pPr>
            <a:r>
              <a:rPr lang="en-GB" altLang="en-US" sz="1100" b="1" dirty="0">
                <a:latin typeface="Calibri" panose="020F0502020204030204" pitchFamily="34" charset="0"/>
              </a:rPr>
              <a:t>South Dublin</a:t>
            </a:r>
          </a:p>
          <a:p>
            <a:pPr eaLnBrk="1" hangingPunct="1">
              <a:spcBef>
                <a:spcPct val="0"/>
              </a:spcBef>
              <a:buFontTx/>
              <a:buNone/>
            </a:pPr>
            <a:r>
              <a:rPr lang="en-GB" altLang="en-US" sz="1100" b="1" dirty="0">
                <a:latin typeface="Calibri" panose="020F0502020204030204" pitchFamily="34" charset="0"/>
              </a:rPr>
              <a:t>Dun Laoghaire Rathdown</a:t>
            </a:r>
          </a:p>
        </p:txBody>
      </p:sp>
      <p:sp>
        <p:nvSpPr>
          <p:cNvPr id="108" name="TextBox 7169"/>
          <p:cNvSpPr txBox="1">
            <a:spLocks noChangeArrowheads="1"/>
          </p:cNvSpPr>
          <p:nvPr/>
        </p:nvSpPr>
        <p:spPr bwMode="auto">
          <a:xfrm>
            <a:off x="6817476" y="4110012"/>
            <a:ext cx="837077" cy="276999"/>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Kildare</a:t>
            </a:r>
          </a:p>
        </p:txBody>
      </p:sp>
      <p:sp>
        <p:nvSpPr>
          <p:cNvPr id="109" name="TextBox 7169"/>
          <p:cNvSpPr txBox="1">
            <a:spLocks noChangeArrowheads="1"/>
          </p:cNvSpPr>
          <p:nvPr/>
        </p:nvSpPr>
        <p:spPr bwMode="auto">
          <a:xfrm>
            <a:off x="6995741" y="5121250"/>
            <a:ext cx="775277" cy="338554"/>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Wexford</a:t>
            </a:r>
            <a:r>
              <a:rPr lang="en-GB" altLang="en-US" sz="1600" b="1" dirty="0">
                <a:latin typeface="Calibri" panose="020F0502020204030204" pitchFamily="34" charset="0"/>
              </a:rPr>
              <a:t> </a:t>
            </a:r>
          </a:p>
        </p:txBody>
      </p:sp>
      <p:sp>
        <p:nvSpPr>
          <p:cNvPr id="110" name="TextBox 7169"/>
          <p:cNvSpPr txBox="1">
            <a:spLocks noChangeArrowheads="1"/>
          </p:cNvSpPr>
          <p:nvPr/>
        </p:nvSpPr>
        <p:spPr bwMode="auto">
          <a:xfrm>
            <a:off x="4984379" y="5649887"/>
            <a:ext cx="978722" cy="461665"/>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CORK City &amp; County</a:t>
            </a:r>
          </a:p>
        </p:txBody>
      </p:sp>
      <p:sp>
        <p:nvSpPr>
          <p:cNvPr id="111" name="TextBox 7169"/>
          <p:cNvSpPr txBox="1">
            <a:spLocks noChangeArrowheads="1"/>
          </p:cNvSpPr>
          <p:nvPr/>
        </p:nvSpPr>
        <p:spPr bwMode="auto">
          <a:xfrm>
            <a:off x="4984379" y="4922454"/>
            <a:ext cx="855661" cy="461665"/>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Limerick City &amp; Co</a:t>
            </a:r>
          </a:p>
        </p:txBody>
      </p:sp>
      <p:sp>
        <p:nvSpPr>
          <p:cNvPr id="114" name="TextBox 7169"/>
          <p:cNvSpPr txBox="1">
            <a:spLocks noChangeArrowheads="1"/>
          </p:cNvSpPr>
          <p:nvPr/>
        </p:nvSpPr>
        <p:spPr bwMode="auto">
          <a:xfrm>
            <a:off x="7429127" y="4553023"/>
            <a:ext cx="901701" cy="276999"/>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Wicklow</a:t>
            </a:r>
          </a:p>
        </p:txBody>
      </p:sp>
      <p:sp>
        <p:nvSpPr>
          <p:cNvPr id="115" name="TextBox 7169"/>
          <p:cNvSpPr txBox="1">
            <a:spLocks noChangeArrowheads="1"/>
          </p:cNvSpPr>
          <p:nvPr/>
        </p:nvSpPr>
        <p:spPr bwMode="auto">
          <a:xfrm>
            <a:off x="4459412" y="3671316"/>
            <a:ext cx="1483548"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GALWAY City and Co</a:t>
            </a:r>
          </a:p>
        </p:txBody>
      </p:sp>
      <p:sp>
        <p:nvSpPr>
          <p:cNvPr id="116" name="TextBox 7169"/>
          <p:cNvSpPr txBox="1">
            <a:spLocks noChangeArrowheads="1"/>
          </p:cNvSpPr>
          <p:nvPr/>
        </p:nvSpPr>
        <p:spPr bwMode="auto">
          <a:xfrm>
            <a:off x="6422654" y="4802187"/>
            <a:ext cx="731838" cy="276999"/>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Kilkenny</a:t>
            </a:r>
          </a:p>
        </p:txBody>
      </p:sp>
      <p:sp>
        <p:nvSpPr>
          <p:cNvPr id="118" name="TextBox 7169"/>
          <p:cNvSpPr txBox="1">
            <a:spLocks noChangeArrowheads="1"/>
          </p:cNvSpPr>
          <p:nvPr/>
        </p:nvSpPr>
        <p:spPr bwMode="auto">
          <a:xfrm>
            <a:off x="7362442" y="3135287"/>
            <a:ext cx="553357"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Louth</a:t>
            </a:r>
          </a:p>
        </p:txBody>
      </p:sp>
      <p:sp>
        <p:nvSpPr>
          <p:cNvPr id="119" name="TextBox 7169"/>
          <p:cNvSpPr txBox="1">
            <a:spLocks noChangeArrowheads="1"/>
          </p:cNvSpPr>
          <p:nvPr/>
        </p:nvSpPr>
        <p:spPr bwMode="auto">
          <a:xfrm>
            <a:off x="6982234" y="3564686"/>
            <a:ext cx="606448"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Meath</a:t>
            </a:r>
          </a:p>
        </p:txBody>
      </p:sp>
      <p:sp>
        <p:nvSpPr>
          <p:cNvPr id="120" name="TextBox 7169"/>
          <p:cNvSpPr txBox="1">
            <a:spLocks noChangeArrowheads="1"/>
          </p:cNvSpPr>
          <p:nvPr/>
        </p:nvSpPr>
        <p:spPr bwMode="auto">
          <a:xfrm>
            <a:off x="5929554" y="4976787"/>
            <a:ext cx="797526" cy="276999"/>
          </a:xfrm>
          <a:prstGeom prst="rect">
            <a:avLst/>
          </a:prstGeom>
          <a:noFill/>
          <a:ln>
            <a:noFill/>
          </a:ln>
          <a:extLst/>
        </p:spPr>
        <p:txBody>
          <a:bodyPr wrap="non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Tipperary</a:t>
            </a:r>
          </a:p>
        </p:txBody>
      </p:sp>
      <p:sp>
        <p:nvSpPr>
          <p:cNvPr id="121" name="TextBox 7169"/>
          <p:cNvSpPr txBox="1">
            <a:spLocks noChangeArrowheads="1"/>
          </p:cNvSpPr>
          <p:nvPr/>
        </p:nvSpPr>
        <p:spPr bwMode="auto">
          <a:xfrm>
            <a:off x="6378984" y="4402523"/>
            <a:ext cx="572307" cy="276999"/>
          </a:xfrm>
          <a:prstGeom prst="rect">
            <a:avLst/>
          </a:prstGeom>
          <a:noFill/>
          <a:ln>
            <a:noFill/>
          </a:ln>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b="1" dirty="0">
                <a:latin typeface="Calibri" panose="020F0502020204030204" pitchFamily="34" charset="0"/>
              </a:rPr>
              <a:t>Laois</a:t>
            </a:r>
          </a:p>
        </p:txBody>
      </p:sp>
      <p:sp>
        <p:nvSpPr>
          <p:cNvPr id="113" name="Content Placeholder 3"/>
          <p:cNvSpPr txBox="1">
            <a:spLocks/>
          </p:cNvSpPr>
          <p:nvPr/>
        </p:nvSpPr>
        <p:spPr>
          <a:xfrm>
            <a:off x="563599" y="1428132"/>
            <a:ext cx="3717949" cy="4881187"/>
          </a:xfrm>
          <a:prstGeom prst="rect">
            <a:avLst/>
          </a:prstGeom>
          <a:noFill/>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Aft>
                <a:spcPts val="600"/>
              </a:spcAft>
              <a:buClrTx/>
            </a:pPr>
            <a:r>
              <a:rPr lang="en-IE" sz="2300" dirty="0"/>
              <a:t>Collected in 2015- 2016 </a:t>
            </a:r>
          </a:p>
          <a:p>
            <a:pPr>
              <a:spcAft>
                <a:spcPts val="600"/>
              </a:spcAft>
              <a:buClrTx/>
            </a:pPr>
            <a:r>
              <a:rPr lang="en-IE" sz="2300" dirty="0"/>
              <a:t>21 Local Authority areas</a:t>
            </a:r>
          </a:p>
          <a:p>
            <a:pPr>
              <a:spcBef>
                <a:spcPts val="600"/>
              </a:spcBef>
              <a:spcAft>
                <a:spcPts val="600"/>
              </a:spcAft>
              <a:buClrTx/>
            </a:pPr>
            <a:r>
              <a:rPr lang="en-IE" sz="2300" dirty="0"/>
              <a:t>10,500 participants (500 per area)</a:t>
            </a:r>
          </a:p>
          <a:p>
            <a:pPr>
              <a:spcBef>
                <a:spcPts val="600"/>
              </a:spcBef>
              <a:spcAft>
                <a:spcPts val="600"/>
              </a:spcAft>
              <a:buClrTx/>
            </a:pPr>
            <a:r>
              <a:rPr lang="en-IE" sz="2300" dirty="0"/>
              <a:t>Participants aged 55+ living in their own homes</a:t>
            </a:r>
          </a:p>
          <a:p>
            <a:pPr>
              <a:spcBef>
                <a:spcPts val="600"/>
              </a:spcBef>
              <a:spcAft>
                <a:spcPts val="600"/>
              </a:spcAft>
              <a:buClrTx/>
            </a:pPr>
            <a:r>
              <a:rPr lang="en-IE" sz="2300" dirty="0"/>
              <a:t>Computer-assistant personal interview technique </a:t>
            </a:r>
          </a:p>
          <a:p>
            <a:pPr>
              <a:spcBef>
                <a:spcPts val="600"/>
              </a:spcBef>
              <a:spcAft>
                <a:spcPts val="600"/>
              </a:spcAft>
              <a:buClrTx/>
            </a:pPr>
            <a:r>
              <a:rPr lang="en-IE" sz="2300" dirty="0"/>
              <a:t>Population representative</a:t>
            </a:r>
          </a:p>
          <a:p>
            <a:pPr>
              <a:spcBef>
                <a:spcPts val="600"/>
              </a:spcBef>
              <a:spcAft>
                <a:spcPts val="600"/>
              </a:spcAft>
              <a:buClrTx/>
            </a:pPr>
            <a:r>
              <a:rPr lang="en-IE" sz="2300" dirty="0"/>
              <a:t>Survey weights match the sample to the Census</a:t>
            </a:r>
          </a:p>
          <a:p>
            <a:pPr>
              <a:spcBef>
                <a:spcPts val="600"/>
              </a:spcBef>
              <a:spcAft>
                <a:spcPts val="600"/>
              </a:spcAft>
              <a:buClrTx/>
            </a:pPr>
            <a:r>
              <a:rPr lang="en-IE" sz="2300" dirty="0"/>
              <a:t>Quantitative results </a:t>
            </a:r>
          </a:p>
          <a:p>
            <a:pPr marL="0">
              <a:spcBef>
                <a:spcPts val="600"/>
              </a:spcBef>
              <a:spcAft>
                <a:spcPts val="600"/>
              </a:spcAft>
            </a:pPr>
            <a:endParaRPr lang="en-IE" sz="2100" b="1" dirty="0"/>
          </a:p>
          <a:p>
            <a:pPr marL="0" indent="0">
              <a:buFont typeface="Arial" pitchFamily="34" charset="0"/>
              <a:buNone/>
            </a:pPr>
            <a:endParaRPr lang="en-IE" dirty="0"/>
          </a:p>
          <a:p>
            <a:endParaRPr lang="en-IE" dirty="0"/>
          </a:p>
        </p:txBody>
      </p:sp>
      <p:sp>
        <p:nvSpPr>
          <p:cNvPr id="4" name="Title 3">
            <a:extLst>
              <a:ext uri="{FF2B5EF4-FFF2-40B4-BE49-F238E27FC236}">
                <a16:creationId xmlns:a16="http://schemas.microsoft.com/office/drawing/2014/main" id="{C09AAD20-E11C-4C2D-9E5E-168BD8136548}"/>
              </a:ext>
            </a:extLst>
          </p:cNvPr>
          <p:cNvSpPr>
            <a:spLocks noGrp="1"/>
          </p:cNvSpPr>
          <p:nvPr>
            <p:ph type="title"/>
          </p:nvPr>
        </p:nvSpPr>
        <p:spPr/>
        <p:txBody>
          <a:bodyPr/>
          <a:lstStyle/>
          <a:p>
            <a:endParaRPr lang="en-IE"/>
          </a:p>
        </p:txBody>
      </p:sp>
      <p:sp>
        <p:nvSpPr>
          <p:cNvPr id="5" name="Slide Number Placeholder 4">
            <a:extLst>
              <a:ext uri="{FF2B5EF4-FFF2-40B4-BE49-F238E27FC236}">
                <a16:creationId xmlns:a16="http://schemas.microsoft.com/office/drawing/2014/main" id="{404DEA82-3004-4996-83C9-ABD081C3DC21}"/>
              </a:ext>
            </a:extLst>
          </p:cNvPr>
          <p:cNvSpPr>
            <a:spLocks noGrp="1"/>
          </p:cNvSpPr>
          <p:nvPr>
            <p:ph type="sldNum" sz="quarter" idx="12"/>
          </p:nvPr>
        </p:nvSpPr>
        <p:spPr/>
        <p:txBody>
          <a:bodyPr/>
          <a:lstStyle/>
          <a:p>
            <a:fld id="{A6284E11-C565-468B-9F30-600202B445D8}" type="slidenum">
              <a:rPr lang="en-IE" smtClean="0"/>
              <a:t>4</a:t>
            </a:fld>
            <a:endParaRPr lang="en-IE"/>
          </a:p>
        </p:txBody>
      </p:sp>
      <p:sp>
        <p:nvSpPr>
          <p:cNvPr id="112" name="Title 1">
            <a:extLst>
              <a:ext uri="{FF2B5EF4-FFF2-40B4-BE49-F238E27FC236}">
                <a16:creationId xmlns:a16="http://schemas.microsoft.com/office/drawing/2014/main" id="{80CCA4D1-2875-49E2-92A4-4A34D73338F6}"/>
              </a:ext>
            </a:extLst>
          </p:cNvPr>
          <p:cNvSpPr txBox="1">
            <a:spLocks/>
          </p:cNvSpPr>
          <p:nvPr/>
        </p:nvSpPr>
        <p:spPr>
          <a:xfrm>
            <a:off x="457200" y="152400"/>
            <a:ext cx="7355160" cy="990600"/>
          </a:xfrm>
          <a:prstGeom prst="rect">
            <a:avLst/>
          </a:prstGeom>
          <a:solidFill>
            <a:schemeClr val="bg1"/>
          </a:solidFill>
          <a:ln>
            <a:solidFill>
              <a:schemeClr val="accent2"/>
            </a:solidFill>
          </a:ln>
        </p:spPr>
        <p:txBody>
          <a:bodyPr vert="horz" anchor="ctr"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IE" dirty="0"/>
              <a:t>Survey Overview </a:t>
            </a:r>
          </a:p>
        </p:txBody>
      </p:sp>
    </p:spTree>
    <p:extLst>
      <p:ext uri="{BB962C8B-B14F-4D97-AF65-F5344CB8AC3E}">
        <p14:creationId xmlns:p14="http://schemas.microsoft.com/office/powerpoint/2010/main" val="474609242"/>
      </p:ext>
    </p:extLst>
  </p:cSld>
  <p:clrMapOvr>
    <a:masterClrMapping/>
  </p:clrMapOvr>
  <mc:AlternateContent xmlns:mc="http://schemas.openxmlformats.org/markup-compatibility/2006" xmlns:p14="http://schemas.microsoft.com/office/powerpoint/2010/main">
    <mc:Choice Requires="p14">
      <p:transition spd="slow" p14:dur="2000" advTm="7735"/>
    </mc:Choice>
    <mc:Fallback xmlns="">
      <p:transition spd="slow" advTm="773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65C3E-C9F8-4F7E-BC2A-3E25CF815E47}"/>
              </a:ext>
            </a:extLst>
          </p:cNvPr>
          <p:cNvSpPr>
            <a:spLocks noGrp="1"/>
          </p:cNvSpPr>
          <p:nvPr>
            <p:ph type="title"/>
          </p:nvPr>
        </p:nvSpPr>
        <p:spPr>
          <a:xfrm>
            <a:off x="457200" y="152400"/>
            <a:ext cx="8229600" cy="828328"/>
          </a:xfrm>
        </p:spPr>
        <p:txBody>
          <a:bodyPr/>
          <a:lstStyle/>
          <a:p>
            <a:r>
              <a:rPr lang="en-IE" dirty="0"/>
              <a:t>Attitudes to different housing options</a:t>
            </a:r>
          </a:p>
        </p:txBody>
      </p:sp>
      <p:graphicFrame>
        <p:nvGraphicFramePr>
          <p:cNvPr id="4" name="Content Placeholder 3">
            <a:extLst>
              <a:ext uri="{FF2B5EF4-FFF2-40B4-BE49-F238E27FC236}">
                <a16:creationId xmlns:a16="http://schemas.microsoft.com/office/drawing/2014/main" id="{C91C55C9-EAEA-46D2-B842-FFC710E1ECB2}"/>
              </a:ext>
            </a:extLst>
          </p:cNvPr>
          <p:cNvGraphicFramePr>
            <a:graphicFrameLocks noGrp="1"/>
          </p:cNvGraphicFramePr>
          <p:nvPr>
            <p:ph sz="quarter" idx="1"/>
            <p:extLst>
              <p:ext uri="{D42A27DB-BD31-4B8C-83A1-F6EECF244321}">
                <p14:modId xmlns:p14="http://schemas.microsoft.com/office/powerpoint/2010/main" val="1000058003"/>
              </p:ext>
            </p:extLst>
          </p:nvPr>
        </p:nvGraphicFramePr>
        <p:xfrm>
          <a:off x="179512" y="1196752"/>
          <a:ext cx="807524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312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28328"/>
          </a:xfrm>
          <a:solidFill>
            <a:srgbClr val="63C5DA"/>
          </a:solidFill>
        </p:spPr>
        <p:txBody>
          <a:bodyPr>
            <a:noAutofit/>
          </a:bodyPr>
          <a:lstStyle/>
          <a:p>
            <a:r>
              <a:rPr lang="en-IE" sz="2400" cap="all" dirty="0">
                <a:solidFill>
                  <a:schemeClr val="bg1"/>
                </a:solidFill>
              </a:rPr>
              <a:t>positive attitudes to </a:t>
            </a:r>
            <a:r>
              <a:rPr lang="en-IE" sz="2400" b="1" cap="all" dirty="0">
                <a:solidFill>
                  <a:schemeClr val="bg1"/>
                </a:solidFill>
              </a:rPr>
              <a:t>moving to a nursing home</a:t>
            </a:r>
            <a:endParaRPr lang="en-IE" sz="2400" cap="all" dirty="0">
              <a:solidFill>
                <a:schemeClr val="bg1"/>
              </a:solidFill>
            </a:endParaRPr>
          </a:p>
        </p:txBody>
      </p:sp>
      <p:sp>
        <p:nvSpPr>
          <p:cNvPr id="5" name="Slide Number Placeholder 4"/>
          <p:cNvSpPr>
            <a:spLocks noGrp="1"/>
          </p:cNvSpPr>
          <p:nvPr>
            <p:ph type="sldNum" sz="quarter" idx="12"/>
          </p:nvPr>
        </p:nvSpPr>
        <p:spPr/>
        <p:txBody>
          <a:bodyPr/>
          <a:lstStyle/>
          <a:p>
            <a:fld id="{A6284E11-C565-468B-9F30-600202B445D8}" type="slidenum">
              <a:rPr lang="en-IE" smtClean="0"/>
              <a:t>41</a:t>
            </a:fld>
            <a:endParaRPr lang="en-IE"/>
          </a:p>
        </p:txBody>
      </p:sp>
      <p:sp>
        <p:nvSpPr>
          <p:cNvPr id="3" name="Content Placeholder 2"/>
          <p:cNvSpPr>
            <a:spLocks noGrp="1"/>
          </p:cNvSpPr>
          <p:nvPr>
            <p:ph sz="quarter" idx="1"/>
          </p:nvPr>
        </p:nvSpPr>
        <p:spPr>
          <a:xfrm>
            <a:off x="457200" y="1340768"/>
            <a:ext cx="8229600" cy="4968552"/>
          </a:xfrm>
        </p:spPr>
        <p:txBody>
          <a:bodyPr>
            <a:normAutofit fontScale="77500" lnSpcReduction="20000"/>
          </a:bodyPr>
          <a:lstStyle/>
          <a:p>
            <a:pPr lvl="1">
              <a:spcBef>
                <a:spcPts val="600"/>
              </a:spcBef>
            </a:pPr>
            <a:r>
              <a:rPr lang="en-IE" sz="3100" dirty="0">
                <a:sym typeface="Wingdings"/>
              </a:rPr>
              <a:t>Problems with upkeep 37% more likely </a:t>
            </a:r>
            <a:r>
              <a:rPr lang="en-IE" sz="3100" dirty="0">
                <a:solidFill>
                  <a:srgbClr val="00B050"/>
                </a:solidFill>
                <a:sym typeface="Wingdings"/>
              </a:rPr>
              <a:t></a:t>
            </a:r>
          </a:p>
          <a:p>
            <a:pPr lvl="1">
              <a:spcBef>
                <a:spcPts val="600"/>
              </a:spcBef>
            </a:pPr>
            <a:r>
              <a:rPr lang="en-IE" sz="3100" dirty="0">
                <a:sym typeface="Wingdings"/>
              </a:rPr>
              <a:t>Conditions problems 63% more likely  </a:t>
            </a:r>
            <a:r>
              <a:rPr lang="en-IE" sz="3100" dirty="0">
                <a:solidFill>
                  <a:srgbClr val="00B050"/>
                </a:solidFill>
                <a:sym typeface="Wingdings"/>
              </a:rPr>
              <a:t></a:t>
            </a:r>
            <a:endParaRPr lang="en-IE" sz="3100" dirty="0">
              <a:sym typeface="Wingdings"/>
            </a:endParaRPr>
          </a:p>
          <a:p>
            <a:pPr lvl="1">
              <a:spcBef>
                <a:spcPts val="600"/>
              </a:spcBef>
            </a:pPr>
            <a:r>
              <a:rPr lang="en-IE" sz="3100" dirty="0">
                <a:sym typeface="Wingdings"/>
              </a:rPr>
              <a:t>Facilities problems 26% more likely  </a:t>
            </a:r>
            <a:r>
              <a:rPr lang="en-IE" sz="3100" dirty="0">
                <a:solidFill>
                  <a:srgbClr val="00B050"/>
                </a:solidFill>
                <a:sym typeface="Wingdings"/>
              </a:rPr>
              <a:t></a:t>
            </a:r>
            <a:endParaRPr lang="en-IE" sz="3100" dirty="0">
              <a:sym typeface="Wingdings"/>
            </a:endParaRPr>
          </a:p>
          <a:p>
            <a:pPr lvl="1">
              <a:spcBef>
                <a:spcPts val="600"/>
              </a:spcBef>
            </a:pPr>
            <a:r>
              <a:rPr lang="en-IE" sz="3100" dirty="0">
                <a:sym typeface="Wingdings"/>
              </a:rPr>
              <a:t>Higher education (versus primary)</a:t>
            </a:r>
          </a:p>
          <a:p>
            <a:pPr lvl="3">
              <a:spcBef>
                <a:spcPts val="600"/>
              </a:spcBef>
            </a:pPr>
            <a:r>
              <a:rPr lang="en-IE" sz="3100" dirty="0">
                <a:sym typeface="Wingdings"/>
              </a:rPr>
              <a:t>Secondary education 23% more likely </a:t>
            </a:r>
            <a:r>
              <a:rPr lang="en-IE" sz="3100" dirty="0">
                <a:solidFill>
                  <a:srgbClr val="00B050"/>
                </a:solidFill>
                <a:sym typeface="Wingdings"/>
              </a:rPr>
              <a:t></a:t>
            </a:r>
            <a:endParaRPr lang="en-IE" sz="3100" dirty="0">
              <a:sym typeface="Wingdings"/>
            </a:endParaRPr>
          </a:p>
          <a:p>
            <a:pPr lvl="3">
              <a:spcBef>
                <a:spcPts val="600"/>
              </a:spcBef>
            </a:pPr>
            <a:r>
              <a:rPr lang="en-IE" sz="3100" dirty="0">
                <a:sym typeface="Wingdings"/>
              </a:rPr>
              <a:t>Third level 61% more likely </a:t>
            </a:r>
            <a:r>
              <a:rPr lang="en-IE" sz="3100" dirty="0">
                <a:solidFill>
                  <a:srgbClr val="00B050"/>
                </a:solidFill>
                <a:sym typeface="Wingdings"/>
              </a:rPr>
              <a:t></a:t>
            </a:r>
            <a:endParaRPr lang="en-IE" sz="3100" dirty="0">
              <a:sym typeface="Wingdings"/>
            </a:endParaRPr>
          </a:p>
          <a:p>
            <a:pPr lvl="1">
              <a:spcBef>
                <a:spcPts val="600"/>
              </a:spcBef>
            </a:pPr>
            <a:r>
              <a:rPr lang="en-IE" sz="3100" dirty="0">
                <a:sym typeface="Wingdings"/>
              </a:rPr>
              <a:t>Lower income (versus &gt;€2,500) </a:t>
            </a:r>
          </a:p>
          <a:p>
            <a:pPr lvl="3">
              <a:spcBef>
                <a:spcPts val="600"/>
              </a:spcBef>
            </a:pPr>
            <a:r>
              <a:rPr lang="en-IE" sz="2900" dirty="0">
                <a:sym typeface="Wingdings"/>
              </a:rPr>
              <a:t>€1,001 up to €1,500 43% more likely </a:t>
            </a:r>
            <a:r>
              <a:rPr lang="en-IE" sz="2900" dirty="0">
                <a:solidFill>
                  <a:srgbClr val="00B050"/>
                </a:solidFill>
                <a:sym typeface="Wingdings"/>
              </a:rPr>
              <a:t></a:t>
            </a:r>
          </a:p>
          <a:p>
            <a:pPr lvl="3">
              <a:spcBef>
                <a:spcPts val="600"/>
              </a:spcBef>
            </a:pPr>
            <a:r>
              <a:rPr lang="en-IE" sz="2900" dirty="0">
                <a:sym typeface="Wingdings"/>
              </a:rPr>
              <a:t>€501 up to €1,000 46% more likely </a:t>
            </a:r>
            <a:r>
              <a:rPr lang="en-IE" sz="2900" dirty="0">
                <a:solidFill>
                  <a:srgbClr val="00B050"/>
                </a:solidFill>
                <a:sym typeface="Wingdings"/>
              </a:rPr>
              <a:t></a:t>
            </a:r>
          </a:p>
          <a:p>
            <a:pPr lvl="1">
              <a:spcBef>
                <a:spcPts val="600"/>
              </a:spcBef>
            </a:pPr>
            <a:r>
              <a:rPr lang="en-IE" sz="3100" dirty="0"/>
              <a:t>Low social engagement (compared with weekly) </a:t>
            </a:r>
          </a:p>
          <a:p>
            <a:pPr lvl="3">
              <a:spcBef>
                <a:spcPts val="600"/>
              </a:spcBef>
            </a:pPr>
            <a:r>
              <a:rPr lang="en-IE" sz="2600" dirty="0"/>
              <a:t>&gt;monthly but &lt;weekly 42% more likely</a:t>
            </a:r>
            <a:r>
              <a:rPr lang="en-IE" sz="2600" dirty="0">
                <a:solidFill>
                  <a:srgbClr val="00B050"/>
                </a:solidFill>
                <a:sym typeface="Wingdings"/>
              </a:rPr>
              <a:t> </a:t>
            </a:r>
          </a:p>
          <a:p>
            <a:pPr lvl="3">
              <a:spcBef>
                <a:spcPts val="600"/>
              </a:spcBef>
            </a:pPr>
            <a:r>
              <a:rPr lang="en-IE" sz="2600" dirty="0"/>
              <a:t>&lt;monthly or never 38% more likely </a:t>
            </a:r>
            <a:r>
              <a:rPr lang="en-IE" sz="2600" dirty="0">
                <a:solidFill>
                  <a:srgbClr val="00B050"/>
                </a:solidFill>
                <a:sym typeface="Wingdings"/>
              </a:rPr>
              <a:t></a:t>
            </a:r>
          </a:p>
          <a:p>
            <a:pPr lvl="1">
              <a:spcBef>
                <a:spcPts val="600"/>
              </a:spcBef>
            </a:pPr>
            <a:r>
              <a:rPr lang="en-IE" sz="3100" dirty="0"/>
              <a:t>Urban location (versus countryside ) 28% more likely</a:t>
            </a:r>
            <a:r>
              <a:rPr lang="en-IE" sz="3100" dirty="0">
                <a:solidFill>
                  <a:srgbClr val="C00000"/>
                </a:solidFill>
                <a:sym typeface="Wingdings"/>
              </a:rPr>
              <a:t> </a:t>
            </a:r>
            <a:r>
              <a:rPr lang="en-IE" sz="3100" dirty="0">
                <a:solidFill>
                  <a:srgbClr val="00B050"/>
                </a:solidFill>
                <a:sym typeface="Wingdings"/>
              </a:rPr>
              <a:t></a:t>
            </a:r>
            <a:endParaRPr lang="en-IE" sz="3100" dirty="0">
              <a:sym typeface="Wingdings"/>
            </a:endParaRPr>
          </a:p>
          <a:p>
            <a:pPr marL="457200" lvl="1" indent="0">
              <a:buNone/>
            </a:pPr>
            <a:endParaRPr lang="en-IE" sz="3600" dirty="0">
              <a:solidFill>
                <a:srgbClr val="00B050"/>
              </a:solidFill>
              <a:sym typeface="Wingdings"/>
            </a:endParaRPr>
          </a:p>
          <a:p>
            <a:endParaRPr lang="en-IE" dirty="0"/>
          </a:p>
        </p:txBody>
      </p:sp>
    </p:spTree>
    <p:extLst>
      <p:ext uri="{BB962C8B-B14F-4D97-AF65-F5344CB8AC3E}">
        <p14:creationId xmlns:p14="http://schemas.microsoft.com/office/powerpoint/2010/main" val="3384442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bg1"/>
          </a:solidFill>
          <a:ln>
            <a:solidFill>
              <a:schemeClr val="accent2"/>
            </a:solidFill>
          </a:ln>
        </p:spPr>
        <p:txBody>
          <a:bodyPr anchor="ctr"/>
          <a:lstStyle/>
          <a:p>
            <a:r>
              <a:rPr lang="en-IE" dirty="0"/>
              <a:t>Survey</a:t>
            </a:r>
            <a:r>
              <a:rPr lang="en-IE" dirty="0">
                <a:solidFill>
                  <a:schemeClr val="bg1"/>
                </a:solidFill>
              </a:rPr>
              <a:t> Questions – Safety</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42</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a:ln w="25400">
            <a:solidFill>
              <a:schemeClr val="accent2"/>
            </a:solidFill>
          </a:ln>
        </p:spPr>
        <p:txBody>
          <a:bodyPr>
            <a:normAutofit/>
          </a:bodyPr>
          <a:lstStyle/>
          <a:p>
            <a:pPr marL="594360" lvl="2" indent="0">
              <a:spcBef>
                <a:spcPts val="1200"/>
              </a:spcBef>
              <a:spcAft>
                <a:spcPts val="600"/>
              </a:spcAft>
              <a:buNone/>
            </a:pPr>
            <a:r>
              <a:rPr lang="en-GB" sz="2400" b="1" dirty="0"/>
              <a:t>Respondents were asked…</a:t>
            </a:r>
          </a:p>
        </p:txBody>
      </p:sp>
      <p:sp>
        <p:nvSpPr>
          <p:cNvPr id="5" name="Rectangle 4">
            <a:extLst>
              <a:ext uri="{FF2B5EF4-FFF2-40B4-BE49-F238E27FC236}">
                <a16:creationId xmlns:a16="http://schemas.microsoft.com/office/drawing/2014/main" id="{2EF788A4-65FE-4908-8E9A-CA63925244B7}"/>
              </a:ext>
            </a:extLst>
          </p:cNvPr>
          <p:cNvSpPr/>
          <p:nvPr/>
        </p:nvSpPr>
        <p:spPr>
          <a:xfrm>
            <a:off x="1079612" y="1916832"/>
            <a:ext cx="6984776" cy="3836948"/>
          </a:xfrm>
          <a:prstGeom prst="rect">
            <a:avLst/>
          </a:prstGeom>
        </p:spPr>
        <p:txBody>
          <a:bodyPr wrap="square">
            <a:spAutoFit/>
          </a:bodyPr>
          <a:lstStyle/>
          <a:p>
            <a:pPr>
              <a:lnSpc>
                <a:spcPts val="2880"/>
              </a:lnSpc>
              <a:spcBef>
                <a:spcPts val="600"/>
              </a:spcBef>
              <a:spcAft>
                <a:spcPts val="600"/>
              </a:spcAft>
            </a:pPr>
            <a:r>
              <a:rPr lang="en-IE" sz="2400" dirty="0"/>
              <a:t>Have you ever  had an experience that has left you concerned about your personal safety</a:t>
            </a:r>
          </a:p>
          <a:p>
            <a:pPr>
              <a:lnSpc>
                <a:spcPts val="2880"/>
              </a:lnSpc>
              <a:spcBef>
                <a:spcPts val="600"/>
              </a:spcBef>
              <a:spcAft>
                <a:spcPts val="600"/>
              </a:spcAft>
            </a:pPr>
            <a:r>
              <a:rPr lang="en-IE" sz="2400" dirty="0"/>
              <a:t>If yes, how frequently did this occur?</a:t>
            </a:r>
          </a:p>
          <a:p>
            <a:pPr>
              <a:lnSpc>
                <a:spcPts val="2880"/>
              </a:lnSpc>
              <a:spcBef>
                <a:spcPts val="600"/>
              </a:spcBef>
              <a:spcAft>
                <a:spcPts val="600"/>
              </a:spcAft>
            </a:pPr>
            <a:r>
              <a:rPr lang="en-IE" sz="2400" dirty="0"/>
              <a:t>How safe do you feel at home during the day?</a:t>
            </a:r>
          </a:p>
          <a:p>
            <a:pPr>
              <a:lnSpc>
                <a:spcPts val="2880"/>
              </a:lnSpc>
              <a:spcBef>
                <a:spcPts val="600"/>
              </a:spcBef>
              <a:spcAft>
                <a:spcPts val="600"/>
              </a:spcAft>
            </a:pPr>
            <a:r>
              <a:rPr lang="en-IE" sz="2400" dirty="0"/>
              <a:t>How safe do you feel at home at night?</a:t>
            </a:r>
          </a:p>
          <a:p>
            <a:pPr>
              <a:lnSpc>
                <a:spcPts val="2880"/>
              </a:lnSpc>
              <a:spcBef>
                <a:spcPts val="600"/>
              </a:spcBef>
              <a:spcAft>
                <a:spcPts val="600"/>
              </a:spcAft>
            </a:pPr>
            <a:r>
              <a:rPr lang="en-IE" sz="2400" dirty="0"/>
              <a:t>How safe do you feel “Out and About” during the day?</a:t>
            </a:r>
          </a:p>
          <a:p>
            <a:pPr>
              <a:lnSpc>
                <a:spcPts val="2880"/>
              </a:lnSpc>
              <a:spcBef>
                <a:spcPts val="600"/>
              </a:spcBef>
              <a:spcAft>
                <a:spcPts val="600"/>
              </a:spcAft>
            </a:pPr>
            <a:r>
              <a:rPr lang="en-IE" sz="2400" dirty="0"/>
              <a:t>How safe do you feel “Out and About” at night?</a:t>
            </a:r>
          </a:p>
        </p:txBody>
      </p:sp>
    </p:spTree>
    <p:extLst>
      <p:ext uri="{BB962C8B-B14F-4D97-AF65-F5344CB8AC3E}">
        <p14:creationId xmlns:p14="http://schemas.microsoft.com/office/powerpoint/2010/main" val="261822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4FB9-6FFB-458C-90DF-6550CBA49045}"/>
              </a:ext>
            </a:extLst>
          </p:cNvPr>
          <p:cNvSpPr>
            <a:spLocks noGrp="1"/>
          </p:cNvSpPr>
          <p:nvPr>
            <p:ph type="title"/>
          </p:nvPr>
        </p:nvSpPr>
        <p:spPr>
          <a:xfrm>
            <a:off x="457200" y="152400"/>
            <a:ext cx="8229600" cy="756320"/>
          </a:xfrm>
          <a:solidFill>
            <a:schemeClr val="accent2"/>
          </a:solidFill>
        </p:spPr>
        <p:txBody>
          <a:bodyPr anchor="ctr">
            <a:normAutofit fontScale="90000"/>
          </a:bodyPr>
          <a:lstStyle/>
          <a:p>
            <a:r>
              <a:rPr lang="en-IE" dirty="0">
                <a:solidFill>
                  <a:schemeClr val="bg1"/>
                </a:solidFill>
              </a:rPr>
              <a:t>Feelings of safety - Fairly or very unsafe %</a:t>
            </a:r>
          </a:p>
        </p:txBody>
      </p:sp>
      <p:sp>
        <p:nvSpPr>
          <p:cNvPr id="3" name="Slide Number Placeholder 2">
            <a:extLst>
              <a:ext uri="{FF2B5EF4-FFF2-40B4-BE49-F238E27FC236}">
                <a16:creationId xmlns:a16="http://schemas.microsoft.com/office/drawing/2014/main" id="{2C1E3199-EB85-49C2-84CD-EBF8A43A4DF7}"/>
              </a:ext>
            </a:extLst>
          </p:cNvPr>
          <p:cNvSpPr>
            <a:spLocks noGrp="1"/>
          </p:cNvSpPr>
          <p:nvPr>
            <p:ph type="sldNum" sz="quarter" idx="12"/>
          </p:nvPr>
        </p:nvSpPr>
        <p:spPr/>
        <p:txBody>
          <a:bodyPr/>
          <a:lstStyle/>
          <a:p>
            <a:fld id="{A6284E11-C565-468B-9F30-600202B445D8}" type="slidenum">
              <a:rPr lang="en-IE" smtClean="0"/>
              <a:t>43</a:t>
            </a:fld>
            <a:endParaRPr lang="en-IE"/>
          </a:p>
        </p:txBody>
      </p:sp>
      <p:graphicFrame>
        <p:nvGraphicFramePr>
          <p:cNvPr id="5" name="Content Placeholder 4">
            <a:extLst>
              <a:ext uri="{FF2B5EF4-FFF2-40B4-BE49-F238E27FC236}">
                <a16:creationId xmlns:a16="http://schemas.microsoft.com/office/drawing/2014/main" id="{85238C8E-DEBE-4D51-9519-EEE3048B4A3D}"/>
              </a:ext>
            </a:extLst>
          </p:cNvPr>
          <p:cNvGraphicFramePr>
            <a:graphicFrameLocks noGrp="1"/>
          </p:cNvGraphicFramePr>
          <p:nvPr>
            <p:ph sz="quarter" idx="1"/>
            <p:extLst>
              <p:ext uri="{D42A27DB-BD31-4B8C-83A1-F6EECF244321}">
                <p14:modId xmlns:p14="http://schemas.microsoft.com/office/powerpoint/2010/main" val="3834576738"/>
              </p:ext>
            </p:extLst>
          </p:nvPr>
        </p:nvGraphicFramePr>
        <p:xfrm>
          <a:off x="457200" y="1219200"/>
          <a:ext cx="8229600" cy="513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9657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93092E-3616-41EC-A0DE-E25B0097201A}"/>
              </a:ext>
            </a:extLst>
          </p:cNvPr>
          <p:cNvSpPr>
            <a:spLocks noGrp="1"/>
          </p:cNvSpPr>
          <p:nvPr>
            <p:ph type="title"/>
          </p:nvPr>
        </p:nvSpPr>
        <p:spPr>
          <a:solidFill>
            <a:schemeClr val="accent2"/>
          </a:solidFill>
        </p:spPr>
        <p:txBody>
          <a:bodyPr>
            <a:normAutofit fontScale="90000"/>
          </a:bodyPr>
          <a:lstStyle/>
          <a:p>
            <a:r>
              <a:rPr lang="en-IE" dirty="0">
                <a:solidFill>
                  <a:schemeClr val="bg1"/>
                </a:solidFill>
              </a:rPr>
              <a:t>Had an experience that has left you concerned about your personal safety</a:t>
            </a:r>
            <a:r>
              <a:rPr lang="en-IE" b="1" dirty="0">
                <a:solidFill>
                  <a:schemeClr val="bg1"/>
                </a:solidFill>
              </a:rPr>
              <a:t> </a:t>
            </a:r>
            <a:endParaRPr lang="en-IE" dirty="0">
              <a:solidFill>
                <a:schemeClr val="bg1"/>
              </a:solidFill>
            </a:endParaRPr>
          </a:p>
        </p:txBody>
      </p:sp>
      <p:sp>
        <p:nvSpPr>
          <p:cNvPr id="3" name="Slide Number Placeholder 2">
            <a:extLst>
              <a:ext uri="{FF2B5EF4-FFF2-40B4-BE49-F238E27FC236}">
                <a16:creationId xmlns:a16="http://schemas.microsoft.com/office/drawing/2014/main" id="{BC631411-D322-4D82-B129-2C83E4F80F7D}"/>
              </a:ext>
            </a:extLst>
          </p:cNvPr>
          <p:cNvSpPr>
            <a:spLocks noGrp="1"/>
          </p:cNvSpPr>
          <p:nvPr>
            <p:ph type="sldNum" sz="quarter" idx="12"/>
          </p:nvPr>
        </p:nvSpPr>
        <p:spPr/>
        <p:txBody>
          <a:bodyPr/>
          <a:lstStyle/>
          <a:p>
            <a:fld id="{A6284E11-C565-468B-9F30-600202B445D8}" type="slidenum">
              <a:rPr lang="en-IE" smtClean="0"/>
              <a:t>44</a:t>
            </a:fld>
            <a:endParaRPr lang="en-IE"/>
          </a:p>
        </p:txBody>
      </p:sp>
      <p:graphicFrame>
        <p:nvGraphicFramePr>
          <p:cNvPr id="5" name="Content Placeholder 4">
            <a:extLst>
              <a:ext uri="{FF2B5EF4-FFF2-40B4-BE49-F238E27FC236}">
                <a16:creationId xmlns:a16="http://schemas.microsoft.com/office/drawing/2014/main" id="{A816029C-03CC-4172-B163-0EA4E36F9AE7}"/>
              </a:ext>
            </a:extLst>
          </p:cNvPr>
          <p:cNvGraphicFramePr>
            <a:graphicFrameLocks noGrp="1"/>
          </p:cNvGraphicFramePr>
          <p:nvPr>
            <p:ph sz="quarter" idx="1"/>
            <p:extLst>
              <p:ext uri="{D42A27DB-BD31-4B8C-83A1-F6EECF244321}">
                <p14:modId xmlns:p14="http://schemas.microsoft.com/office/powerpoint/2010/main" val="4293285983"/>
              </p:ext>
            </p:extLst>
          </p:nvPr>
        </p:nvGraphicFramePr>
        <p:xfrm>
          <a:off x="457200" y="1219200"/>
          <a:ext cx="8229600" cy="5306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6343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003232" cy="792088"/>
          </a:xfrm>
          <a:solidFill>
            <a:schemeClr val="accent2"/>
          </a:solidFill>
        </p:spPr>
        <p:txBody>
          <a:bodyPr>
            <a:normAutofit/>
          </a:bodyPr>
          <a:lstStyle/>
          <a:p>
            <a:r>
              <a:rPr lang="en-IE" dirty="0">
                <a:solidFill>
                  <a:schemeClr val="bg1"/>
                </a:solidFill>
              </a:rPr>
              <a:t>Feeling safe out and about at night</a:t>
            </a:r>
          </a:p>
        </p:txBody>
      </p:sp>
      <p:sp>
        <p:nvSpPr>
          <p:cNvPr id="5" name="Slide Number Placeholder 4"/>
          <p:cNvSpPr>
            <a:spLocks noGrp="1"/>
          </p:cNvSpPr>
          <p:nvPr>
            <p:ph type="sldNum" sz="quarter" idx="12"/>
          </p:nvPr>
        </p:nvSpPr>
        <p:spPr/>
        <p:txBody>
          <a:bodyPr/>
          <a:lstStyle/>
          <a:p>
            <a:fld id="{A6284E11-C565-468B-9F30-600202B445D8}" type="slidenum">
              <a:rPr lang="en-IE" smtClean="0"/>
              <a:t>45</a:t>
            </a:fld>
            <a:endParaRPr lang="en-IE"/>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82032206"/>
              </p:ext>
            </p:extLst>
          </p:nvPr>
        </p:nvGraphicFramePr>
        <p:xfrm>
          <a:off x="457200" y="1268760"/>
          <a:ext cx="8229600" cy="5208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7421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p:spPr>
        <p:style>
          <a:lnRef idx="2">
            <a:schemeClr val="accent1"/>
          </a:lnRef>
          <a:fillRef idx="1">
            <a:schemeClr val="lt1"/>
          </a:fillRef>
          <a:effectRef idx="0">
            <a:schemeClr val="accent1"/>
          </a:effectRef>
          <a:fontRef idx="minor">
            <a:schemeClr val="dk1"/>
          </a:fontRef>
        </p:style>
        <p:txBody>
          <a:bodyPr anchor="ctr"/>
          <a:lstStyle/>
          <a:p>
            <a:r>
              <a:rPr lang="en-IE" dirty="0">
                <a:solidFill>
                  <a:schemeClr val="accent5"/>
                </a:solidFill>
              </a:rPr>
              <a:t>Survey Questions – Social Participation</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46</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67544" y="1412776"/>
            <a:ext cx="8023920" cy="4608512"/>
          </a:xfrm>
          <a:noFill/>
          <a:ln w="25400">
            <a:solidFill>
              <a:schemeClr val="bg1"/>
            </a:solidFill>
          </a:ln>
        </p:spPr>
        <p:txBody>
          <a:bodyPr>
            <a:normAutofit fontScale="70000" lnSpcReduction="20000"/>
          </a:bodyPr>
          <a:lstStyle/>
          <a:p>
            <a:pPr marL="594360" lvl="2" indent="0">
              <a:spcBef>
                <a:spcPts val="1200"/>
              </a:spcBef>
              <a:spcAft>
                <a:spcPts val="600"/>
              </a:spcAft>
              <a:buNone/>
            </a:pPr>
            <a:r>
              <a:rPr lang="en-GB" b="1" dirty="0"/>
              <a:t>Respondents were asked how often they participate in any groups such as a sports or social club, a church connected group, a self-help or charitable body or other community group or a day centre?</a:t>
            </a:r>
          </a:p>
          <a:p>
            <a:pPr marL="594360" lvl="2" indent="0">
              <a:spcBef>
                <a:spcPts val="1200"/>
              </a:spcBef>
              <a:spcAft>
                <a:spcPts val="600"/>
              </a:spcAft>
              <a:buNone/>
            </a:pPr>
            <a:r>
              <a:rPr lang="en-GB" b="1" dirty="0"/>
              <a:t>They were also asked how often they meet socially with friends, relatives, or colleagues?</a:t>
            </a:r>
          </a:p>
          <a:p>
            <a:pPr marL="594360" lvl="2" indent="0">
              <a:spcBef>
                <a:spcPts val="1200"/>
              </a:spcBef>
              <a:spcAft>
                <a:spcPts val="600"/>
              </a:spcAft>
              <a:buNone/>
            </a:pPr>
            <a:r>
              <a:rPr lang="en-GB" b="1" dirty="0"/>
              <a:t>Respondents were asked how satisfied they were with the availability of social contacts within walking distance?</a:t>
            </a:r>
          </a:p>
          <a:p>
            <a:pPr marL="594360" lvl="2" indent="0">
              <a:spcBef>
                <a:spcPts val="1200"/>
              </a:spcBef>
              <a:spcAft>
                <a:spcPts val="600"/>
              </a:spcAft>
              <a:buNone/>
            </a:pPr>
            <a:r>
              <a:rPr lang="en-GB" b="1" dirty="0"/>
              <a:t>They were also asked to agree or disagree with a number of statements in relation to their local area</a:t>
            </a:r>
          </a:p>
          <a:p>
            <a:pPr lvl="2">
              <a:spcBef>
                <a:spcPts val="1200"/>
              </a:spcBef>
              <a:spcAft>
                <a:spcPts val="600"/>
              </a:spcAft>
              <a:buClr>
                <a:schemeClr val="accent5"/>
              </a:buClr>
            </a:pPr>
            <a:r>
              <a:rPr lang="en-GB" b="1" dirty="0"/>
              <a:t>The social activities available don’t interest me</a:t>
            </a:r>
          </a:p>
          <a:p>
            <a:pPr lvl="2">
              <a:spcBef>
                <a:spcPts val="1200"/>
              </a:spcBef>
              <a:spcAft>
                <a:spcPts val="600"/>
              </a:spcAft>
              <a:buClr>
                <a:schemeClr val="accent5"/>
              </a:buClr>
            </a:pPr>
            <a:r>
              <a:rPr lang="en-GB" b="1" dirty="0"/>
              <a:t>The costs involved are too high</a:t>
            </a:r>
          </a:p>
          <a:p>
            <a:pPr lvl="2">
              <a:spcBef>
                <a:spcPts val="1200"/>
              </a:spcBef>
              <a:spcAft>
                <a:spcPts val="600"/>
              </a:spcAft>
              <a:buClr>
                <a:schemeClr val="accent5"/>
              </a:buClr>
            </a:pPr>
            <a:r>
              <a:rPr lang="en-GB" b="1" dirty="0"/>
              <a:t>People have negative attitudes about older people being involved in the activities</a:t>
            </a:r>
          </a:p>
          <a:p>
            <a:pPr lvl="2">
              <a:spcBef>
                <a:spcPts val="1200"/>
              </a:spcBef>
              <a:spcAft>
                <a:spcPts val="600"/>
              </a:spcAft>
              <a:buClr>
                <a:schemeClr val="accent5"/>
              </a:buClr>
            </a:pPr>
            <a:r>
              <a:rPr lang="en-GB" b="1" dirty="0"/>
              <a:t>I can’t get to the venues where the social activities are happening</a:t>
            </a:r>
          </a:p>
          <a:p>
            <a:pPr lvl="2">
              <a:spcBef>
                <a:spcPts val="1200"/>
              </a:spcBef>
              <a:spcAft>
                <a:spcPts val="600"/>
              </a:spcAft>
              <a:buClr>
                <a:schemeClr val="accent5"/>
              </a:buClr>
            </a:pPr>
            <a:r>
              <a:rPr lang="en-GB" b="1" dirty="0"/>
              <a:t>I don’t have any interest in attending social activities</a:t>
            </a:r>
          </a:p>
          <a:p>
            <a:pPr marL="594360" lvl="2" indent="0">
              <a:spcBef>
                <a:spcPts val="1200"/>
              </a:spcBef>
              <a:spcAft>
                <a:spcPts val="600"/>
              </a:spcAft>
              <a:buNone/>
            </a:pPr>
            <a:endParaRPr lang="en-GB" b="1" dirty="0"/>
          </a:p>
        </p:txBody>
      </p:sp>
    </p:spTree>
    <p:extLst>
      <p:ext uri="{BB962C8B-B14F-4D97-AF65-F5344CB8AC3E}">
        <p14:creationId xmlns:p14="http://schemas.microsoft.com/office/powerpoint/2010/main" val="2387588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bg1"/>
          </a:solidFill>
        </p:spPr>
        <p:txBody>
          <a:bodyPr/>
          <a:lstStyle/>
          <a:p>
            <a:r>
              <a:rPr lang="en-IE" dirty="0">
                <a:solidFill>
                  <a:schemeClr val="accent5"/>
                </a:solidFill>
              </a:rPr>
              <a:t>Survey Questions – Social Participation</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47</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a:ln w="25400">
            <a:solidFill>
              <a:schemeClr val="bg1"/>
            </a:solidFill>
          </a:ln>
        </p:spPr>
        <p:txBody>
          <a:bodyPr>
            <a:normAutofit/>
          </a:bodyPr>
          <a:lstStyle/>
          <a:p>
            <a:pPr marL="594360" lvl="2" indent="0">
              <a:spcBef>
                <a:spcPts val="1200"/>
              </a:spcBef>
              <a:spcAft>
                <a:spcPts val="600"/>
              </a:spcAft>
              <a:buNone/>
            </a:pPr>
            <a:r>
              <a:rPr lang="en-GB" b="1" dirty="0"/>
              <a:t>Finally they were asked about their overall feelings of inclusion or exclusion from their community…</a:t>
            </a:r>
          </a:p>
          <a:p>
            <a:pPr lvl="2">
              <a:spcBef>
                <a:spcPts val="1200"/>
              </a:spcBef>
              <a:spcAft>
                <a:spcPts val="600"/>
              </a:spcAft>
              <a:buClr>
                <a:srgbClr val="C00000"/>
              </a:buClr>
            </a:pPr>
            <a:r>
              <a:rPr lang="en-GB" b="1" dirty="0"/>
              <a:t>How often do you feel you lack companionship?</a:t>
            </a:r>
          </a:p>
          <a:p>
            <a:pPr lvl="2">
              <a:spcBef>
                <a:spcPts val="1200"/>
              </a:spcBef>
              <a:spcAft>
                <a:spcPts val="600"/>
              </a:spcAft>
              <a:buClr>
                <a:srgbClr val="C00000"/>
              </a:buClr>
            </a:pPr>
            <a:r>
              <a:rPr lang="en-GB" b="1" dirty="0"/>
              <a:t>How often do you feel left out?</a:t>
            </a:r>
          </a:p>
          <a:p>
            <a:pPr lvl="2">
              <a:spcBef>
                <a:spcPts val="1200"/>
              </a:spcBef>
              <a:spcAft>
                <a:spcPts val="600"/>
              </a:spcAft>
              <a:buClr>
                <a:srgbClr val="C00000"/>
              </a:buClr>
            </a:pPr>
            <a:r>
              <a:rPr lang="en-GB" b="1" dirty="0"/>
              <a:t>How often do you feel isolated from others?</a:t>
            </a:r>
          </a:p>
          <a:p>
            <a:pPr lvl="2">
              <a:spcBef>
                <a:spcPts val="1200"/>
              </a:spcBef>
              <a:spcAft>
                <a:spcPts val="600"/>
              </a:spcAft>
              <a:buClr>
                <a:srgbClr val="C00000"/>
              </a:buClr>
            </a:pPr>
            <a:r>
              <a:rPr lang="en-GB" b="1" dirty="0"/>
              <a:t>How often do you feel in tune with the people around you?</a:t>
            </a:r>
          </a:p>
          <a:p>
            <a:pPr lvl="2">
              <a:spcBef>
                <a:spcPts val="1200"/>
              </a:spcBef>
              <a:spcAft>
                <a:spcPts val="600"/>
              </a:spcAft>
              <a:buClr>
                <a:srgbClr val="C00000"/>
              </a:buClr>
            </a:pPr>
            <a:r>
              <a:rPr lang="en-GB" b="1" dirty="0"/>
              <a:t>How often do you feel lonely?</a:t>
            </a:r>
          </a:p>
        </p:txBody>
      </p:sp>
    </p:spTree>
    <p:extLst>
      <p:ext uri="{BB962C8B-B14F-4D97-AF65-F5344CB8AC3E}">
        <p14:creationId xmlns:p14="http://schemas.microsoft.com/office/powerpoint/2010/main" val="648897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152400"/>
            <a:ext cx="8229600" cy="756320"/>
          </a:xfrm>
          <a:solidFill>
            <a:schemeClr val="bg1"/>
          </a:solidFill>
        </p:spPr>
        <p:txBody>
          <a:bodyPr/>
          <a:lstStyle/>
          <a:p>
            <a:r>
              <a:rPr lang="en-IE" dirty="0">
                <a:solidFill>
                  <a:schemeClr val="accent5"/>
                </a:solidFill>
              </a:rPr>
              <a:t>Social participation in Mayo </a:t>
            </a:r>
          </a:p>
        </p:txBody>
      </p:sp>
      <p:graphicFrame>
        <p:nvGraphicFramePr>
          <p:cNvPr id="8" name="Content Placeholder 7">
            <a:extLst>
              <a:ext uri="{FF2B5EF4-FFF2-40B4-BE49-F238E27FC236}">
                <a16:creationId xmlns:a16="http://schemas.microsoft.com/office/drawing/2014/main" id="{00000000-0008-0000-0800-000002000000}"/>
              </a:ext>
            </a:extLst>
          </p:cNvPr>
          <p:cNvGraphicFramePr>
            <a:graphicFrameLocks noGrp="1"/>
          </p:cNvGraphicFramePr>
          <p:nvPr>
            <p:ph sz="quarter" idx="1"/>
            <p:extLst>
              <p:ext uri="{D42A27DB-BD31-4B8C-83A1-F6EECF244321}">
                <p14:modId xmlns:p14="http://schemas.microsoft.com/office/powerpoint/2010/main" val="2240154276"/>
              </p:ext>
            </p:extLst>
          </p:nvPr>
        </p:nvGraphicFramePr>
        <p:xfrm>
          <a:off x="457200" y="1219200"/>
          <a:ext cx="8229600" cy="513832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860032" y="1340768"/>
            <a:ext cx="3672408" cy="5016758"/>
          </a:xfrm>
          <a:prstGeom prst="rect">
            <a:avLst/>
          </a:prstGeom>
          <a:noFill/>
        </p:spPr>
        <p:txBody>
          <a:bodyPr wrap="square" rtlCol="0">
            <a:spAutoFit/>
          </a:bodyPr>
          <a:lstStyle/>
          <a:p>
            <a:r>
              <a:rPr lang="en-IE" sz="1600" b="1" dirty="0"/>
              <a:t>Nationally 92% </a:t>
            </a:r>
            <a:r>
              <a:rPr lang="en-IE" sz="1600" dirty="0"/>
              <a:t>meet friends monthly (range 84-97% across areas) </a:t>
            </a:r>
          </a:p>
          <a:p>
            <a:pPr marL="45720" indent="0">
              <a:buNone/>
            </a:pPr>
            <a:endParaRPr lang="en-IE" sz="1600" dirty="0"/>
          </a:p>
          <a:p>
            <a:r>
              <a:rPr lang="en-IE" sz="1600" b="1" dirty="0"/>
              <a:t>48% </a:t>
            </a:r>
            <a:r>
              <a:rPr lang="en-IE" sz="1600" dirty="0"/>
              <a:t>take part in community groups monthly (range 28-64% across areas)</a:t>
            </a:r>
          </a:p>
          <a:p>
            <a:pPr marL="45720" indent="0">
              <a:buNone/>
            </a:pPr>
            <a:endParaRPr lang="en-IE" sz="1600" dirty="0"/>
          </a:p>
          <a:p>
            <a:r>
              <a:rPr lang="en-IE" sz="1600" b="1" dirty="0"/>
              <a:t>Barriers to community groups </a:t>
            </a:r>
          </a:p>
          <a:p>
            <a:pPr lvl="1"/>
            <a:r>
              <a:rPr lang="en-IE" sz="1600" dirty="0"/>
              <a:t>The activities don’t interest me </a:t>
            </a:r>
            <a:r>
              <a:rPr lang="en-IE" sz="1600" b="1" dirty="0"/>
              <a:t>25%</a:t>
            </a:r>
          </a:p>
          <a:p>
            <a:pPr lvl="1"/>
            <a:r>
              <a:rPr lang="en-IE" sz="1600" dirty="0"/>
              <a:t>Can’t get to activity venue </a:t>
            </a:r>
            <a:r>
              <a:rPr lang="en-IE" sz="1600" b="1" dirty="0"/>
              <a:t>11%</a:t>
            </a:r>
          </a:p>
          <a:p>
            <a:pPr lvl="1"/>
            <a:r>
              <a:rPr lang="en-IE" sz="1600" dirty="0"/>
              <a:t>Cost too high </a:t>
            </a:r>
            <a:r>
              <a:rPr lang="en-IE" sz="1600" b="1" dirty="0"/>
              <a:t>9.9%</a:t>
            </a:r>
          </a:p>
          <a:p>
            <a:pPr lvl="1"/>
            <a:r>
              <a:rPr lang="en-IE" sz="1600" dirty="0"/>
              <a:t>People have negative attitudes </a:t>
            </a:r>
            <a:r>
              <a:rPr lang="en-IE" sz="1600" b="1" dirty="0"/>
              <a:t>8.2%</a:t>
            </a:r>
          </a:p>
          <a:p>
            <a:pPr lvl="1"/>
            <a:r>
              <a:rPr lang="en-IE" sz="1600" dirty="0"/>
              <a:t>No interest in attending </a:t>
            </a:r>
            <a:r>
              <a:rPr lang="en-IE" sz="1600" b="1" dirty="0"/>
              <a:t>22%</a:t>
            </a:r>
          </a:p>
          <a:p>
            <a:endParaRPr lang="en-IE" sz="1600" dirty="0"/>
          </a:p>
          <a:p>
            <a:r>
              <a:rPr lang="en-IE" sz="1600" b="1" dirty="0"/>
              <a:t>11% some/great </a:t>
            </a:r>
            <a:r>
              <a:rPr lang="en-IE" sz="1600" dirty="0"/>
              <a:t>difficulty accessing a venue where they can meet friends</a:t>
            </a:r>
          </a:p>
          <a:p>
            <a:pPr marL="45720" indent="0">
              <a:buNone/>
            </a:pPr>
            <a:endParaRPr lang="en-IE" sz="1600" dirty="0"/>
          </a:p>
          <a:p>
            <a:r>
              <a:rPr lang="en-IE" sz="1600" b="1" dirty="0"/>
              <a:t>80% </a:t>
            </a:r>
            <a:r>
              <a:rPr lang="en-IE" sz="1600" dirty="0"/>
              <a:t>satisfied with availability of social contacts within walking distance</a:t>
            </a:r>
          </a:p>
        </p:txBody>
      </p:sp>
    </p:spTree>
    <p:extLst>
      <p:ext uri="{BB962C8B-B14F-4D97-AF65-F5344CB8AC3E}">
        <p14:creationId xmlns:p14="http://schemas.microsoft.com/office/powerpoint/2010/main" val="1921650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B23AA-D97A-4659-9E0E-D5B70519313F}"/>
              </a:ext>
            </a:extLst>
          </p:cNvPr>
          <p:cNvSpPr>
            <a:spLocks noGrp="1"/>
          </p:cNvSpPr>
          <p:nvPr>
            <p:ph type="title"/>
          </p:nvPr>
        </p:nvSpPr>
        <p:spPr>
          <a:xfrm>
            <a:off x="457200" y="152400"/>
            <a:ext cx="8229600" cy="866775"/>
          </a:xfrm>
          <a:solidFill>
            <a:schemeClr val="bg1"/>
          </a:solidFill>
        </p:spPr>
        <p:txBody>
          <a:bodyPr>
            <a:normAutofit fontScale="90000"/>
          </a:bodyPr>
          <a:lstStyle/>
          <a:p>
            <a:r>
              <a:rPr lang="en-IE" dirty="0">
                <a:solidFill>
                  <a:schemeClr val="accent5"/>
                </a:solidFill>
              </a:rPr>
              <a:t>Weekly participation in a community activity or group</a:t>
            </a:r>
          </a:p>
        </p:txBody>
      </p:sp>
      <p:sp>
        <p:nvSpPr>
          <p:cNvPr id="3" name="Slide Number Placeholder 2">
            <a:extLst>
              <a:ext uri="{FF2B5EF4-FFF2-40B4-BE49-F238E27FC236}">
                <a16:creationId xmlns:a16="http://schemas.microsoft.com/office/drawing/2014/main" id="{F3FFB8EB-F6C7-4B08-82EE-CD69FBB60634}"/>
              </a:ext>
            </a:extLst>
          </p:cNvPr>
          <p:cNvSpPr>
            <a:spLocks noGrp="1"/>
          </p:cNvSpPr>
          <p:nvPr>
            <p:ph type="sldNum" sz="quarter" idx="12"/>
          </p:nvPr>
        </p:nvSpPr>
        <p:spPr/>
        <p:txBody>
          <a:bodyPr/>
          <a:lstStyle/>
          <a:p>
            <a:fld id="{A6284E11-C565-468B-9F30-600202B445D8}" type="slidenum">
              <a:rPr lang="en-IE" smtClean="0"/>
              <a:t>49</a:t>
            </a:fld>
            <a:endParaRPr lang="en-IE"/>
          </a:p>
        </p:txBody>
      </p:sp>
      <p:graphicFrame>
        <p:nvGraphicFramePr>
          <p:cNvPr id="5" name="Content Placeholder 4">
            <a:extLst>
              <a:ext uri="{FF2B5EF4-FFF2-40B4-BE49-F238E27FC236}">
                <a16:creationId xmlns:a16="http://schemas.microsoft.com/office/drawing/2014/main" id="{3DE801FE-01E7-49BE-9E0F-629472FB3180}"/>
              </a:ext>
            </a:extLst>
          </p:cNvPr>
          <p:cNvGraphicFramePr>
            <a:graphicFrameLocks noGrp="1"/>
          </p:cNvGraphicFramePr>
          <p:nvPr>
            <p:ph sz="quarter" idx="1"/>
            <p:extLst>
              <p:ext uri="{D42A27DB-BD31-4B8C-83A1-F6EECF244321}">
                <p14:modId xmlns:p14="http://schemas.microsoft.com/office/powerpoint/2010/main" val="2943037844"/>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73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IE" dirty="0">
                <a:solidFill>
                  <a:schemeClr val="bg1"/>
                </a:solidFill>
              </a:rPr>
              <a:t>Survey research overview</a:t>
            </a:r>
          </a:p>
        </p:txBody>
      </p:sp>
      <p:sp>
        <p:nvSpPr>
          <p:cNvPr id="4" name="Slide Number Placeholder 3">
            <a:extLst>
              <a:ext uri="{FF2B5EF4-FFF2-40B4-BE49-F238E27FC236}">
                <a16:creationId xmlns:a16="http://schemas.microsoft.com/office/drawing/2014/main" id="{8CE68EA2-BFB0-4645-9C4C-B67B6BD49C7A}"/>
              </a:ext>
            </a:extLst>
          </p:cNvPr>
          <p:cNvSpPr>
            <a:spLocks noGrp="1"/>
          </p:cNvSpPr>
          <p:nvPr>
            <p:ph type="sldNum" sz="quarter" idx="12"/>
          </p:nvPr>
        </p:nvSpPr>
        <p:spPr/>
        <p:txBody>
          <a:bodyPr/>
          <a:lstStyle/>
          <a:p>
            <a:fld id="{A6284E11-C565-468B-9F30-600202B445D8}" type="slidenum">
              <a:rPr lang="en-IE" smtClean="0"/>
              <a:t>5</a:t>
            </a:fld>
            <a:endParaRPr lang="en-IE"/>
          </a:p>
        </p:txBody>
      </p:sp>
      <p:sp>
        <p:nvSpPr>
          <p:cNvPr id="3" name="Content Placeholder 2"/>
          <p:cNvSpPr>
            <a:spLocks noGrp="1"/>
          </p:cNvSpPr>
          <p:nvPr>
            <p:ph sz="quarter" idx="1"/>
          </p:nvPr>
        </p:nvSpPr>
        <p:spPr/>
        <p:txBody>
          <a:bodyPr>
            <a:normAutofit fontScale="92500" lnSpcReduction="10000"/>
          </a:bodyPr>
          <a:lstStyle/>
          <a:p>
            <a:r>
              <a:rPr lang="en-IE" b="1" dirty="0"/>
              <a:t>What is a random sample survey?</a:t>
            </a:r>
          </a:p>
          <a:p>
            <a:pPr lvl="1"/>
            <a:r>
              <a:rPr lang="en-IE" dirty="0">
                <a:solidFill>
                  <a:schemeClr val="tx1"/>
                </a:solidFill>
              </a:rPr>
              <a:t>Uses a sample from large populations. Everyone in the target population has an equal chance of being selected</a:t>
            </a:r>
          </a:p>
          <a:p>
            <a:pPr lvl="1"/>
            <a:r>
              <a:rPr lang="en-IE" dirty="0">
                <a:solidFill>
                  <a:schemeClr val="tx1"/>
                </a:solidFill>
              </a:rPr>
              <a:t>A systematic method is followed to ensure that bias is avoided in the choice of survey participants</a:t>
            </a:r>
          </a:p>
          <a:p>
            <a:pPr lvl="1"/>
            <a:r>
              <a:rPr lang="en-GB" dirty="0">
                <a:solidFill>
                  <a:schemeClr val="tx1"/>
                </a:solidFill>
              </a:rPr>
              <a:t>It is often believed that a random sample </a:t>
            </a:r>
            <a:r>
              <a:rPr lang="en-GB" u="sng" dirty="0">
                <a:solidFill>
                  <a:schemeClr val="tx1"/>
                </a:solidFill>
              </a:rPr>
              <a:t>will</a:t>
            </a:r>
            <a:r>
              <a:rPr lang="en-GB" dirty="0">
                <a:solidFill>
                  <a:schemeClr val="tx1"/>
                </a:solidFill>
              </a:rPr>
              <a:t> be representative of the population. However a random sample might, by chance, turn out to be anything but representative. For example, it is possible (though unlikely) that if you toss a fair die ten times, all the tosses will come up six. </a:t>
            </a:r>
          </a:p>
          <a:p>
            <a:pPr marL="274320" lvl="1" indent="0">
              <a:buNone/>
            </a:pPr>
            <a:r>
              <a:rPr lang="en-GB" b="1" dirty="0">
                <a:solidFill>
                  <a:schemeClr val="tx1"/>
                </a:solidFill>
              </a:rPr>
              <a:t>Why Is Random Sampling Important?</a:t>
            </a:r>
          </a:p>
          <a:p>
            <a:pPr lvl="1"/>
            <a:r>
              <a:rPr lang="en-GB" dirty="0">
                <a:solidFill>
                  <a:schemeClr val="tx1"/>
                </a:solidFill>
              </a:rPr>
              <a:t>While it is true that sampling randomly will eliminate systematic bias, the main reason for using random sampling is because the statistical procedures used to analyse the data are only reliable with random samples. </a:t>
            </a:r>
            <a:endParaRPr lang="en-IE" dirty="0">
              <a:solidFill>
                <a:schemeClr val="tx1"/>
              </a:solidFill>
            </a:endParaRPr>
          </a:p>
        </p:txBody>
      </p:sp>
    </p:spTree>
    <p:extLst>
      <p:ext uri="{BB962C8B-B14F-4D97-AF65-F5344CB8AC3E}">
        <p14:creationId xmlns:p14="http://schemas.microsoft.com/office/powerpoint/2010/main" val="1486452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90"/>
            <a:ext cx="8363272" cy="807368"/>
          </a:xfrm>
          <a:solidFill>
            <a:schemeClr val="bg1"/>
          </a:solidFill>
        </p:spPr>
        <p:txBody>
          <a:bodyPr>
            <a:noAutofit/>
          </a:bodyPr>
          <a:lstStyle/>
          <a:p>
            <a:r>
              <a:rPr lang="en-IE" sz="2400" dirty="0">
                <a:solidFill>
                  <a:srgbClr val="FF0000"/>
                </a:solidFill>
              </a:rPr>
              <a:t>Participation in…Educational, cultural, sports or professional associations</a:t>
            </a:r>
          </a:p>
        </p:txBody>
      </p:sp>
      <p:sp>
        <p:nvSpPr>
          <p:cNvPr id="6" name="Slide Number Placeholder 5"/>
          <p:cNvSpPr>
            <a:spLocks noGrp="1"/>
          </p:cNvSpPr>
          <p:nvPr>
            <p:ph type="sldNum" sz="quarter" idx="12"/>
          </p:nvPr>
        </p:nvSpPr>
        <p:spPr/>
        <p:txBody>
          <a:bodyPr/>
          <a:lstStyle/>
          <a:p>
            <a:fld id="{A6284E11-C565-468B-9F30-600202B445D8}" type="slidenum">
              <a:rPr lang="en-IE" smtClean="0"/>
              <a:t>50</a:t>
            </a:fld>
            <a:endParaRPr lang="en-IE"/>
          </a:p>
        </p:txBody>
      </p:sp>
      <p:graphicFrame>
        <p:nvGraphicFramePr>
          <p:cNvPr id="10" name="Content Placeholder 9">
            <a:extLst>
              <a:ext uri="{FF2B5EF4-FFF2-40B4-BE49-F238E27FC236}">
                <a16:creationId xmlns:a16="http://schemas.microsoft.com/office/drawing/2014/main" id="{8E3A31E0-27F1-4EDA-B16D-B6FA1E81A905}"/>
              </a:ext>
            </a:extLst>
          </p:cNvPr>
          <p:cNvGraphicFramePr>
            <a:graphicFrameLocks noGrp="1"/>
          </p:cNvGraphicFramePr>
          <p:nvPr>
            <p:ph sz="quarter" idx="1"/>
            <p:extLst>
              <p:ext uri="{D42A27DB-BD31-4B8C-83A1-F6EECF244321}">
                <p14:modId xmlns:p14="http://schemas.microsoft.com/office/powerpoint/2010/main" val="3697197631"/>
              </p:ext>
            </p:extLst>
          </p:nvPr>
        </p:nvGraphicFramePr>
        <p:xfrm>
          <a:off x="457200" y="1219200"/>
          <a:ext cx="8229600" cy="5306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8390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7A41-5234-4316-B6B0-DF367A7F67A0}"/>
              </a:ext>
            </a:extLst>
          </p:cNvPr>
          <p:cNvSpPr>
            <a:spLocks noGrp="1"/>
          </p:cNvSpPr>
          <p:nvPr>
            <p:ph type="title"/>
          </p:nvPr>
        </p:nvSpPr>
        <p:spPr/>
        <p:txBody>
          <a:bodyPr>
            <a:normAutofit fontScale="90000"/>
          </a:bodyPr>
          <a:lstStyle/>
          <a:p>
            <a:r>
              <a:rPr lang="en-IE" dirty="0">
                <a:solidFill>
                  <a:schemeClr val="accent5"/>
                </a:solidFill>
              </a:rPr>
              <a:t>Meeting socially with friends or relatives less than monthly or never</a:t>
            </a:r>
          </a:p>
        </p:txBody>
      </p:sp>
      <p:sp>
        <p:nvSpPr>
          <p:cNvPr id="3" name="Slide Number Placeholder 2">
            <a:extLst>
              <a:ext uri="{FF2B5EF4-FFF2-40B4-BE49-F238E27FC236}">
                <a16:creationId xmlns:a16="http://schemas.microsoft.com/office/drawing/2014/main" id="{98F5567C-C2E8-4CC2-BCB0-C5473F757723}"/>
              </a:ext>
            </a:extLst>
          </p:cNvPr>
          <p:cNvSpPr>
            <a:spLocks noGrp="1"/>
          </p:cNvSpPr>
          <p:nvPr>
            <p:ph type="sldNum" sz="quarter" idx="12"/>
          </p:nvPr>
        </p:nvSpPr>
        <p:spPr/>
        <p:txBody>
          <a:bodyPr/>
          <a:lstStyle/>
          <a:p>
            <a:fld id="{A6284E11-C565-468B-9F30-600202B445D8}" type="slidenum">
              <a:rPr lang="en-IE" smtClean="0"/>
              <a:t>51</a:t>
            </a:fld>
            <a:endParaRPr lang="en-IE"/>
          </a:p>
        </p:txBody>
      </p:sp>
      <p:graphicFrame>
        <p:nvGraphicFramePr>
          <p:cNvPr id="5" name="Content Placeholder 4">
            <a:extLst>
              <a:ext uri="{FF2B5EF4-FFF2-40B4-BE49-F238E27FC236}">
                <a16:creationId xmlns:a16="http://schemas.microsoft.com/office/drawing/2014/main" id="{B05F436A-5239-4933-AE54-401B835A5972}"/>
              </a:ext>
            </a:extLst>
          </p:cNvPr>
          <p:cNvGraphicFramePr>
            <a:graphicFrameLocks noGrp="1"/>
          </p:cNvGraphicFramePr>
          <p:nvPr>
            <p:ph sz="quarter" idx="1"/>
            <p:extLst>
              <p:ext uri="{D42A27DB-BD31-4B8C-83A1-F6EECF244321}">
                <p14:modId xmlns:p14="http://schemas.microsoft.com/office/powerpoint/2010/main" val="935474180"/>
              </p:ext>
            </p:extLst>
          </p:nvPr>
        </p:nvGraphicFramePr>
        <p:xfrm>
          <a:off x="457200" y="1219200"/>
          <a:ext cx="8229600" cy="5378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988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2376264" cy="576064"/>
          </a:xfrm>
        </p:spPr>
        <p:txBody>
          <a:bodyPr>
            <a:normAutofit fontScale="90000"/>
          </a:bodyPr>
          <a:lstStyle/>
          <a:p>
            <a:pPr algn="l"/>
            <a:r>
              <a:rPr lang="en-IE" sz="1800" dirty="0"/>
              <a:t>Participation</a:t>
            </a:r>
            <a:r>
              <a:rPr lang="en-IE" dirty="0"/>
              <a:t> </a:t>
            </a:r>
          </a:p>
        </p:txBody>
      </p:sp>
      <p:sp>
        <p:nvSpPr>
          <p:cNvPr id="3" name="Subtitle 2"/>
          <p:cNvSpPr>
            <a:spLocks noGrp="1"/>
          </p:cNvSpPr>
          <p:nvPr>
            <p:ph type="subTitle" idx="1"/>
          </p:nvPr>
        </p:nvSpPr>
        <p:spPr>
          <a:xfrm>
            <a:off x="7020272" y="1628800"/>
            <a:ext cx="1981200" cy="3117056"/>
          </a:xfrm>
        </p:spPr>
        <p:txBody>
          <a:bodyPr>
            <a:noAutofit/>
          </a:bodyPr>
          <a:lstStyle/>
          <a:p>
            <a:pPr marL="0" lvl="1" defTabSz="977900">
              <a:lnSpc>
                <a:spcPct val="90000"/>
              </a:lnSpc>
              <a:spcBef>
                <a:spcPct val="0"/>
              </a:spcBef>
              <a:spcAft>
                <a:spcPct val="15000"/>
              </a:spcAft>
            </a:pPr>
            <a:r>
              <a:rPr lang="en-IE" sz="2800" dirty="0">
                <a:solidFill>
                  <a:schemeClr val="bg1"/>
                </a:solidFill>
              </a:rPr>
              <a:t>Social</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Civic</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Lifelong learning</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Transport</a:t>
            </a:r>
            <a:endParaRPr lang="en-IE" sz="2000" dirty="0">
              <a:solidFill>
                <a:schemeClr val="bg1"/>
              </a:solidFill>
            </a:endParaRPr>
          </a:p>
        </p:txBody>
      </p:sp>
      <p:sp>
        <p:nvSpPr>
          <p:cNvPr id="4" name="Rectangle 3"/>
          <p:cNvSpPr/>
          <p:nvPr/>
        </p:nvSpPr>
        <p:spPr>
          <a:xfrm>
            <a:off x="1259632" y="5157192"/>
            <a:ext cx="6840760" cy="424732"/>
          </a:xfrm>
          <a:prstGeom prst="rect">
            <a:avLst/>
          </a:prstGeom>
        </p:spPr>
        <p:txBody>
          <a:bodyPr wrap="square">
            <a:spAutoFit/>
          </a:bodyPr>
          <a:lstStyle/>
          <a:p>
            <a:pPr marL="0" lvl="1" algn="r" defTabSz="977900">
              <a:lnSpc>
                <a:spcPct val="90000"/>
              </a:lnSpc>
              <a:spcBef>
                <a:spcPct val="0"/>
              </a:spcBef>
              <a:spcAft>
                <a:spcPct val="15000"/>
              </a:spcAft>
            </a:pPr>
            <a:r>
              <a:rPr lang="en-IE" sz="2400" dirty="0"/>
              <a:t>Ageism; Intergenerational friendships</a:t>
            </a:r>
          </a:p>
        </p:txBody>
      </p:sp>
      <p:sp>
        <p:nvSpPr>
          <p:cNvPr id="5" name="Rectangle 4"/>
          <p:cNvSpPr/>
          <p:nvPr/>
        </p:nvSpPr>
        <p:spPr>
          <a:xfrm>
            <a:off x="1187624" y="3789040"/>
            <a:ext cx="6912768" cy="646331"/>
          </a:xfrm>
          <a:prstGeom prst="rect">
            <a:avLst/>
          </a:prstGeom>
        </p:spPr>
        <p:txBody>
          <a:bodyPr wrap="square">
            <a:spAutoFit/>
          </a:bodyPr>
          <a:lstStyle/>
          <a:p>
            <a:pPr marL="0" lvl="1" algn="r" defTabSz="977900">
              <a:lnSpc>
                <a:spcPct val="90000"/>
              </a:lnSpc>
              <a:spcBef>
                <a:spcPct val="0"/>
              </a:spcBef>
              <a:spcAft>
                <a:spcPct val="15000"/>
              </a:spcAft>
            </a:pPr>
            <a:r>
              <a:rPr lang="en-IE" sz="4000" dirty="0">
                <a:solidFill>
                  <a:srgbClr val="C00000"/>
                </a:solidFill>
              </a:rPr>
              <a:t>Respect and Social Inclusion</a:t>
            </a:r>
          </a:p>
        </p:txBody>
      </p:sp>
    </p:spTree>
    <p:extLst>
      <p:ext uri="{BB962C8B-B14F-4D97-AF65-F5344CB8AC3E}">
        <p14:creationId xmlns:p14="http://schemas.microsoft.com/office/powerpoint/2010/main" val="1217579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bg1"/>
          </a:solidFill>
        </p:spPr>
        <p:txBody>
          <a:bodyPr anchor="ctr">
            <a:normAutofit fontScale="90000"/>
          </a:bodyPr>
          <a:lstStyle/>
          <a:p>
            <a:r>
              <a:rPr lang="en-IE" dirty="0">
                <a:solidFill>
                  <a:schemeClr val="accent5"/>
                </a:solidFill>
              </a:rPr>
              <a:t>Survey Questions – Social isolation and Ageism</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53</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ln/>
        </p:spPr>
        <p:style>
          <a:lnRef idx="2">
            <a:schemeClr val="accent5"/>
          </a:lnRef>
          <a:fillRef idx="1">
            <a:schemeClr val="lt1"/>
          </a:fillRef>
          <a:effectRef idx="0">
            <a:schemeClr val="accent5"/>
          </a:effectRef>
          <a:fontRef idx="minor">
            <a:schemeClr val="dk1"/>
          </a:fontRef>
        </p:style>
        <p:txBody>
          <a:bodyPr>
            <a:normAutofit/>
          </a:bodyPr>
          <a:lstStyle/>
          <a:p>
            <a:pPr marL="594360" lvl="2" indent="0">
              <a:lnSpc>
                <a:spcPct val="150000"/>
              </a:lnSpc>
              <a:spcBef>
                <a:spcPts val="600"/>
              </a:spcBef>
              <a:spcAft>
                <a:spcPts val="600"/>
              </a:spcAft>
              <a:buNone/>
            </a:pPr>
            <a:r>
              <a:rPr lang="en-GB" b="1" dirty="0"/>
              <a:t>Respondents were asked how often they feel isolated: </a:t>
            </a:r>
          </a:p>
          <a:p>
            <a:pPr lvl="3">
              <a:spcBef>
                <a:spcPts val="600"/>
              </a:spcBef>
              <a:spcAft>
                <a:spcPts val="600"/>
              </a:spcAft>
              <a:buClr>
                <a:schemeClr val="bg1"/>
              </a:buClr>
            </a:pPr>
            <a:r>
              <a:rPr lang="en-GB" b="1" dirty="0"/>
              <a:t>all the time, </a:t>
            </a:r>
          </a:p>
          <a:p>
            <a:pPr lvl="3">
              <a:spcBef>
                <a:spcPts val="600"/>
              </a:spcBef>
              <a:spcAft>
                <a:spcPts val="600"/>
              </a:spcAft>
              <a:buClr>
                <a:schemeClr val="bg1"/>
              </a:buClr>
            </a:pPr>
            <a:r>
              <a:rPr lang="en-GB" b="1" dirty="0"/>
              <a:t>some of the time, or </a:t>
            </a:r>
          </a:p>
          <a:p>
            <a:pPr lvl="3">
              <a:spcBef>
                <a:spcPts val="600"/>
              </a:spcBef>
              <a:spcAft>
                <a:spcPts val="600"/>
              </a:spcAft>
              <a:buClr>
                <a:schemeClr val="bg1"/>
              </a:buClr>
            </a:pPr>
            <a:r>
              <a:rPr lang="en-GB" b="1" dirty="0"/>
              <a:t>rarely/never.</a:t>
            </a:r>
          </a:p>
          <a:p>
            <a:pPr marL="594360" lvl="2" indent="0">
              <a:lnSpc>
                <a:spcPts val="2200"/>
              </a:lnSpc>
              <a:spcBef>
                <a:spcPts val="600"/>
              </a:spcBef>
              <a:spcAft>
                <a:spcPts val="600"/>
              </a:spcAft>
              <a:buNone/>
            </a:pPr>
            <a:r>
              <a:rPr lang="en-GB" b="1" dirty="0"/>
              <a:t>Respondents were also the degree to which they agreed with the statement that “People have negative attitudes about older people being involved in the activities I am interested in”.</a:t>
            </a:r>
          </a:p>
          <a:p>
            <a:pPr marL="594360" lvl="2" indent="0">
              <a:lnSpc>
                <a:spcPts val="2200"/>
              </a:lnSpc>
              <a:spcBef>
                <a:spcPts val="600"/>
              </a:spcBef>
              <a:spcAft>
                <a:spcPts val="600"/>
              </a:spcAft>
              <a:buNone/>
            </a:pPr>
            <a:r>
              <a:rPr lang="en-GB" b="1" dirty="0"/>
              <a:t>Respondents were asked how many friends, other than members of their family, they had who are younger than 30 years of age.</a:t>
            </a:r>
          </a:p>
        </p:txBody>
      </p:sp>
    </p:spTree>
    <p:extLst>
      <p:ext uri="{BB962C8B-B14F-4D97-AF65-F5344CB8AC3E}">
        <p14:creationId xmlns:p14="http://schemas.microsoft.com/office/powerpoint/2010/main" val="802212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00336"/>
          </a:xfrm>
        </p:spPr>
        <p:txBody>
          <a:bodyPr anchor="t">
            <a:normAutofit/>
          </a:bodyPr>
          <a:lstStyle/>
          <a:p>
            <a:r>
              <a:rPr lang="en-IE" sz="2000" dirty="0"/>
              <a:t>Have experienced negative attitudes or behaviour towards you as an older person…(%)</a:t>
            </a:r>
          </a:p>
        </p:txBody>
      </p:sp>
      <p:graphicFrame>
        <p:nvGraphicFramePr>
          <p:cNvPr id="4" name="Content Placeholder 3">
            <a:extLst>
              <a:ext uri="{FF2B5EF4-FFF2-40B4-BE49-F238E27FC236}">
                <a16:creationId xmlns:a16="http://schemas.microsoft.com/office/drawing/2014/main" id="{00000000-0008-0000-0A00-000008000000}"/>
              </a:ext>
            </a:extLst>
          </p:cNvPr>
          <p:cNvGraphicFramePr>
            <a:graphicFrameLocks noGrp="1"/>
          </p:cNvGraphicFramePr>
          <p:nvPr>
            <p:ph sz="quarter" idx="1"/>
            <p:extLst>
              <p:ext uri="{D42A27DB-BD31-4B8C-83A1-F6EECF244321}">
                <p14:modId xmlns:p14="http://schemas.microsoft.com/office/powerpoint/2010/main" val="687768593"/>
              </p:ext>
            </p:extLst>
          </p:nvPr>
        </p:nvGraphicFramePr>
        <p:xfrm>
          <a:off x="467544" y="1196752"/>
          <a:ext cx="8229600" cy="5153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729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Experience of Ageist behaviour – by source and age group</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3078940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785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E3FE4-F3CE-4873-A25E-2ED54EF97E3D}"/>
              </a:ext>
            </a:extLst>
          </p:cNvPr>
          <p:cNvSpPr>
            <a:spLocks noGrp="1"/>
          </p:cNvSpPr>
          <p:nvPr>
            <p:ph type="title"/>
          </p:nvPr>
        </p:nvSpPr>
        <p:spPr>
          <a:xfrm>
            <a:off x="457200" y="274638"/>
            <a:ext cx="8229600" cy="706090"/>
          </a:xfrm>
          <a:solidFill>
            <a:schemeClr val="bg1"/>
          </a:solidFill>
        </p:spPr>
        <p:txBody>
          <a:bodyPr anchor="ctr">
            <a:normAutofit/>
          </a:bodyPr>
          <a:lstStyle/>
          <a:p>
            <a:r>
              <a:rPr lang="en-IE" sz="2800" dirty="0">
                <a:solidFill>
                  <a:srgbClr val="00B050"/>
                </a:solidFill>
              </a:rPr>
              <a:t>Percentage who feel lonely – by county</a:t>
            </a:r>
          </a:p>
        </p:txBody>
      </p:sp>
      <p:sp>
        <p:nvSpPr>
          <p:cNvPr id="5" name="Slide Number Placeholder 4"/>
          <p:cNvSpPr>
            <a:spLocks noGrp="1"/>
          </p:cNvSpPr>
          <p:nvPr>
            <p:ph type="sldNum" sz="quarter" idx="12"/>
          </p:nvPr>
        </p:nvSpPr>
        <p:spPr/>
        <p:txBody>
          <a:bodyPr/>
          <a:lstStyle/>
          <a:p>
            <a:fld id="{A6284E11-C565-468B-9F30-600202B445D8}" type="slidenum">
              <a:rPr lang="en-IE" smtClean="0"/>
              <a:t>56</a:t>
            </a:fld>
            <a:endParaRPr lang="en-IE"/>
          </a:p>
        </p:txBody>
      </p:sp>
      <p:graphicFrame>
        <p:nvGraphicFramePr>
          <p:cNvPr id="3" name="Chart 2">
            <a:extLst>
              <a:ext uri="{FF2B5EF4-FFF2-40B4-BE49-F238E27FC236}">
                <a16:creationId xmlns:a16="http://schemas.microsoft.com/office/drawing/2014/main" id="{C444DBB6-97D9-4907-A573-74D60A40933A}"/>
              </a:ext>
            </a:extLst>
          </p:cNvPr>
          <p:cNvGraphicFramePr>
            <a:graphicFrameLocks/>
          </p:cNvGraphicFramePr>
          <p:nvPr>
            <p:extLst>
              <p:ext uri="{D42A27DB-BD31-4B8C-83A1-F6EECF244321}">
                <p14:modId xmlns:p14="http://schemas.microsoft.com/office/powerpoint/2010/main" val="2847369291"/>
              </p:ext>
            </p:extLst>
          </p:nvPr>
        </p:nvGraphicFramePr>
        <p:xfrm>
          <a:off x="457200" y="1340768"/>
          <a:ext cx="7715200" cy="5370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73632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bg1"/>
          </a:solidFill>
          <a:ln>
            <a:solidFill>
              <a:schemeClr val="accent3"/>
            </a:solidFill>
          </a:ln>
        </p:spPr>
        <p:txBody>
          <a:bodyPr/>
          <a:lstStyle/>
          <a:p>
            <a:r>
              <a:rPr lang="en-IE" dirty="0">
                <a:solidFill>
                  <a:schemeClr val="accent3">
                    <a:lumMod val="50000"/>
                  </a:schemeClr>
                </a:solidFill>
              </a:rPr>
              <a:t>Survey Questions – Lifelong Learning</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57</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0"/>
            <a:ext cx="8023920" cy="4896545"/>
          </a:xfrm>
          <a:noFill/>
          <a:ln w="25400">
            <a:solidFill>
              <a:schemeClr val="accent3"/>
            </a:solidFill>
          </a:ln>
        </p:spPr>
        <p:txBody>
          <a:bodyPr>
            <a:normAutofit lnSpcReduction="10000"/>
          </a:bodyPr>
          <a:lstStyle/>
          <a:p>
            <a:pPr marL="180000" lvl="2" indent="0">
              <a:buNone/>
            </a:pPr>
            <a:r>
              <a:rPr lang="en-GB" b="1" dirty="0"/>
              <a:t>Lifelong learning refers to any education or training that respondents attended in the 12 months prior to interview.</a:t>
            </a:r>
          </a:p>
          <a:p>
            <a:pPr marL="180000" lvl="2" indent="0">
              <a:buNone/>
            </a:pPr>
            <a:r>
              <a:rPr lang="en-GB" b="1" dirty="0"/>
              <a:t>Respondents were asked to choose all types of training that they attended from the following list of options.</a:t>
            </a:r>
          </a:p>
          <a:p>
            <a:pPr marL="180000" lvl="2" indent="0">
              <a:buNone/>
            </a:pPr>
            <a:endParaRPr lang="en-GB" b="1" dirty="0"/>
          </a:p>
          <a:p>
            <a:pPr marL="393750" lvl="6" indent="-285750">
              <a:spcBef>
                <a:spcPts val="600"/>
              </a:spcBef>
              <a:spcAft>
                <a:spcPts val="600"/>
              </a:spcAft>
              <a:buClr>
                <a:schemeClr val="bg1"/>
              </a:buClr>
            </a:pPr>
            <a:r>
              <a:rPr lang="en-GB" sz="1800" b="1" dirty="0"/>
              <a:t>Literacy classes (to help overcome reading /writing difficulties)</a:t>
            </a:r>
          </a:p>
          <a:p>
            <a:pPr marL="393750" lvl="6" indent="-285750">
              <a:spcBef>
                <a:spcPts val="600"/>
              </a:spcBef>
              <a:spcAft>
                <a:spcPts val="600"/>
              </a:spcAft>
              <a:buClr>
                <a:schemeClr val="bg1"/>
              </a:buClr>
            </a:pPr>
            <a:r>
              <a:rPr lang="en-GB" sz="1800" b="1" dirty="0"/>
              <a:t>ICT classes</a:t>
            </a:r>
          </a:p>
          <a:p>
            <a:pPr marL="393750" lvl="6" indent="-285750">
              <a:spcBef>
                <a:spcPts val="600"/>
              </a:spcBef>
              <a:spcAft>
                <a:spcPts val="600"/>
              </a:spcAft>
              <a:buClr>
                <a:schemeClr val="bg1"/>
              </a:buClr>
            </a:pPr>
            <a:r>
              <a:rPr lang="en-GB" sz="1800" b="1" dirty="0"/>
              <a:t>Junior or Leaving Certificate</a:t>
            </a:r>
          </a:p>
          <a:p>
            <a:pPr marL="393750" lvl="6" indent="-285750">
              <a:spcBef>
                <a:spcPts val="600"/>
              </a:spcBef>
              <a:spcAft>
                <a:spcPts val="600"/>
              </a:spcAft>
              <a:buClr>
                <a:schemeClr val="bg1"/>
              </a:buClr>
            </a:pPr>
            <a:r>
              <a:rPr lang="en-GB" sz="1800" b="1" dirty="0"/>
              <a:t>Special interest, for example, arts, crafts, cookery etc.</a:t>
            </a:r>
          </a:p>
          <a:p>
            <a:pPr marL="393750" lvl="6" indent="-285750">
              <a:spcBef>
                <a:spcPts val="600"/>
              </a:spcBef>
              <a:spcAft>
                <a:spcPts val="600"/>
              </a:spcAft>
              <a:buClr>
                <a:schemeClr val="bg1"/>
              </a:buClr>
            </a:pPr>
            <a:r>
              <a:rPr lang="en-GB" sz="1800" b="1" dirty="0"/>
              <a:t>Technical or vocational course, not leading to a formal qualification</a:t>
            </a:r>
          </a:p>
          <a:p>
            <a:pPr marL="393750" lvl="6" indent="-285750">
              <a:spcBef>
                <a:spcPts val="600"/>
              </a:spcBef>
              <a:spcAft>
                <a:spcPts val="600"/>
              </a:spcAft>
              <a:buClr>
                <a:schemeClr val="bg1"/>
              </a:buClr>
            </a:pPr>
            <a:r>
              <a:rPr lang="en-GB" sz="1800" b="1" dirty="0"/>
              <a:t>Diploma or degree</a:t>
            </a:r>
          </a:p>
          <a:p>
            <a:pPr marL="393750" lvl="6" indent="-285750">
              <a:spcBef>
                <a:spcPts val="600"/>
              </a:spcBef>
              <a:spcAft>
                <a:spcPts val="600"/>
              </a:spcAft>
              <a:buClr>
                <a:schemeClr val="bg1"/>
              </a:buClr>
            </a:pPr>
            <a:r>
              <a:rPr lang="en-GB" sz="1800" b="1" dirty="0"/>
              <a:t>Postgraduate diploma or degree</a:t>
            </a:r>
          </a:p>
          <a:p>
            <a:pPr marL="393750" lvl="6" indent="-285750">
              <a:spcBef>
                <a:spcPts val="600"/>
              </a:spcBef>
              <a:spcAft>
                <a:spcPts val="600"/>
              </a:spcAft>
              <a:buClr>
                <a:schemeClr val="bg1"/>
              </a:buClr>
            </a:pPr>
            <a:r>
              <a:rPr lang="en-GB" sz="1800" b="1" dirty="0"/>
              <a:t>Technical or vocational course, leading </a:t>
            </a:r>
            <a:r>
              <a:rPr lang="en-GB" sz="1800" b="1" dirty="0">
                <a:solidFill>
                  <a:schemeClr val="bg1"/>
                </a:solidFill>
              </a:rPr>
              <a:t>to a formal qualification</a:t>
            </a:r>
          </a:p>
        </p:txBody>
      </p:sp>
    </p:spTree>
    <p:extLst>
      <p:ext uri="{BB962C8B-B14F-4D97-AF65-F5344CB8AC3E}">
        <p14:creationId xmlns:p14="http://schemas.microsoft.com/office/powerpoint/2010/main" val="460883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7859216" cy="738336"/>
          </a:xfrm>
          <a:solidFill>
            <a:schemeClr val="bg1"/>
          </a:solidFill>
          <a:ln>
            <a:solidFill>
              <a:schemeClr val="accent3"/>
            </a:solidFill>
          </a:ln>
        </p:spPr>
        <p:txBody>
          <a:bodyPr>
            <a:normAutofit fontScale="90000"/>
          </a:bodyPr>
          <a:lstStyle/>
          <a:p>
            <a:r>
              <a:rPr lang="en-US" dirty="0">
                <a:solidFill>
                  <a:schemeClr val="accent3">
                    <a:lumMod val="50000"/>
                  </a:schemeClr>
                </a:solidFill>
              </a:rPr>
              <a:t>Participation in informal education- Yes%</a:t>
            </a:r>
            <a:endParaRPr lang="en-IE"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6284E11-C565-468B-9F30-600202B445D8}" type="slidenum">
              <a:rPr lang="en-IE" smtClean="0"/>
              <a:t>58</a:t>
            </a:fld>
            <a:endParaRPr lang="en-IE"/>
          </a:p>
        </p:txBody>
      </p:sp>
      <p:graphicFrame>
        <p:nvGraphicFramePr>
          <p:cNvPr id="7" name="Content Placeholder 6">
            <a:extLst>
              <a:ext uri="{FF2B5EF4-FFF2-40B4-BE49-F238E27FC236}">
                <a16:creationId xmlns:a16="http://schemas.microsoft.com/office/drawing/2014/main" id="{1D99817E-7B34-4D44-9681-97AA4701D88F}"/>
              </a:ext>
            </a:extLst>
          </p:cNvPr>
          <p:cNvGraphicFramePr>
            <a:graphicFrameLocks noGrp="1"/>
          </p:cNvGraphicFramePr>
          <p:nvPr>
            <p:ph sz="quarter" idx="1"/>
            <p:extLst>
              <p:ext uri="{D42A27DB-BD31-4B8C-83A1-F6EECF244321}">
                <p14:modId xmlns:p14="http://schemas.microsoft.com/office/powerpoint/2010/main" val="41200214"/>
              </p:ext>
            </p:extLst>
          </p:nvPr>
        </p:nvGraphicFramePr>
        <p:xfrm>
          <a:off x="457200" y="1219200"/>
          <a:ext cx="8229600" cy="5306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561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2376264" cy="576064"/>
          </a:xfrm>
        </p:spPr>
        <p:txBody>
          <a:bodyPr>
            <a:normAutofit fontScale="90000"/>
          </a:bodyPr>
          <a:lstStyle/>
          <a:p>
            <a:pPr algn="l"/>
            <a:r>
              <a:rPr lang="en-IE" sz="1800" dirty="0"/>
              <a:t>Participation</a:t>
            </a:r>
            <a:r>
              <a:rPr lang="en-IE" dirty="0"/>
              <a:t> </a:t>
            </a:r>
          </a:p>
        </p:txBody>
      </p:sp>
      <p:sp>
        <p:nvSpPr>
          <p:cNvPr id="3" name="Subtitle 2"/>
          <p:cNvSpPr>
            <a:spLocks noGrp="1"/>
          </p:cNvSpPr>
          <p:nvPr>
            <p:ph type="subTitle" idx="1"/>
          </p:nvPr>
        </p:nvSpPr>
        <p:spPr>
          <a:xfrm>
            <a:off x="7020272" y="1628800"/>
            <a:ext cx="1981200" cy="3117056"/>
          </a:xfrm>
        </p:spPr>
        <p:txBody>
          <a:bodyPr>
            <a:noAutofit/>
          </a:bodyPr>
          <a:lstStyle/>
          <a:p>
            <a:pPr marL="0" lvl="1" defTabSz="977900">
              <a:lnSpc>
                <a:spcPct val="90000"/>
              </a:lnSpc>
              <a:spcBef>
                <a:spcPct val="0"/>
              </a:spcBef>
              <a:spcAft>
                <a:spcPct val="15000"/>
              </a:spcAft>
            </a:pPr>
            <a:r>
              <a:rPr lang="en-IE" sz="2800" dirty="0">
                <a:solidFill>
                  <a:schemeClr val="bg1"/>
                </a:solidFill>
              </a:rPr>
              <a:t>Social</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Civic</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Lifelong learning</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Transport</a:t>
            </a:r>
            <a:endParaRPr lang="en-IE" sz="2000" dirty="0">
              <a:solidFill>
                <a:schemeClr val="bg1"/>
              </a:solidFill>
            </a:endParaRPr>
          </a:p>
        </p:txBody>
      </p:sp>
      <p:sp>
        <p:nvSpPr>
          <p:cNvPr id="4" name="Rectangle 3"/>
          <p:cNvSpPr/>
          <p:nvPr/>
        </p:nvSpPr>
        <p:spPr>
          <a:xfrm>
            <a:off x="1259632" y="5157192"/>
            <a:ext cx="6840760" cy="424732"/>
          </a:xfrm>
          <a:prstGeom prst="rect">
            <a:avLst/>
          </a:prstGeom>
        </p:spPr>
        <p:txBody>
          <a:bodyPr wrap="square">
            <a:spAutoFit/>
          </a:bodyPr>
          <a:lstStyle/>
          <a:p>
            <a:pPr marL="0" lvl="1" algn="r" defTabSz="977900">
              <a:lnSpc>
                <a:spcPct val="90000"/>
              </a:lnSpc>
              <a:spcBef>
                <a:spcPct val="0"/>
              </a:spcBef>
              <a:spcAft>
                <a:spcPct val="15000"/>
              </a:spcAft>
            </a:pPr>
            <a:r>
              <a:rPr lang="en-IE" sz="2400" dirty="0"/>
              <a:t>Employment and Volunteering</a:t>
            </a:r>
          </a:p>
        </p:txBody>
      </p:sp>
      <p:sp>
        <p:nvSpPr>
          <p:cNvPr id="5" name="Rectangle 4"/>
          <p:cNvSpPr/>
          <p:nvPr/>
        </p:nvSpPr>
        <p:spPr>
          <a:xfrm>
            <a:off x="1187624" y="3789040"/>
            <a:ext cx="6912768" cy="1200329"/>
          </a:xfrm>
          <a:prstGeom prst="rect">
            <a:avLst/>
          </a:prstGeom>
        </p:spPr>
        <p:txBody>
          <a:bodyPr wrap="square">
            <a:spAutoFit/>
          </a:bodyPr>
          <a:lstStyle/>
          <a:p>
            <a:pPr marL="0" lvl="1" algn="r" defTabSz="977900">
              <a:lnSpc>
                <a:spcPct val="90000"/>
              </a:lnSpc>
              <a:spcBef>
                <a:spcPct val="0"/>
              </a:spcBef>
              <a:spcAft>
                <a:spcPct val="15000"/>
              </a:spcAft>
            </a:pPr>
            <a:r>
              <a:rPr lang="en-IE" sz="4000" dirty="0">
                <a:solidFill>
                  <a:srgbClr val="C00000"/>
                </a:solidFill>
              </a:rPr>
              <a:t>Civic Participation and Employment</a:t>
            </a:r>
          </a:p>
        </p:txBody>
      </p:sp>
    </p:spTree>
    <p:extLst>
      <p:ext uri="{BB962C8B-B14F-4D97-AF65-F5344CB8AC3E}">
        <p14:creationId xmlns:p14="http://schemas.microsoft.com/office/powerpoint/2010/main" val="121757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IE" dirty="0">
                <a:solidFill>
                  <a:schemeClr val="bg1"/>
                </a:solidFill>
              </a:rPr>
              <a:t>HaPAI survey: representativeness </a:t>
            </a:r>
          </a:p>
        </p:txBody>
      </p:sp>
      <p:sp>
        <p:nvSpPr>
          <p:cNvPr id="4" name="Slide Number Placeholder 3">
            <a:extLst>
              <a:ext uri="{FF2B5EF4-FFF2-40B4-BE49-F238E27FC236}">
                <a16:creationId xmlns:a16="http://schemas.microsoft.com/office/drawing/2014/main" id="{96F985BF-82BB-4F4D-BF51-EB9C3558171A}"/>
              </a:ext>
            </a:extLst>
          </p:cNvPr>
          <p:cNvSpPr>
            <a:spLocks noGrp="1"/>
          </p:cNvSpPr>
          <p:nvPr>
            <p:ph type="sldNum" sz="quarter" idx="12"/>
          </p:nvPr>
        </p:nvSpPr>
        <p:spPr/>
        <p:txBody>
          <a:bodyPr/>
          <a:lstStyle/>
          <a:p>
            <a:fld id="{A6284E11-C565-468B-9F30-600202B445D8}" type="slidenum">
              <a:rPr lang="en-IE" smtClean="0"/>
              <a:t>6</a:t>
            </a:fld>
            <a:endParaRPr lang="en-IE"/>
          </a:p>
        </p:txBody>
      </p:sp>
      <p:sp>
        <p:nvSpPr>
          <p:cNvPr id="3" name="Content Placeholder 2"/>
          <p:cNvSpPr>
            <a:spLocks noGrp="1"/>
          </p:cNvSpPr>
          <p:nvPr>
            <p:ph sz="quarter" idx="1"/>
          </p:nvPr>
        </p:nvSpPr>
        <p:spPr/>
        <p:txBody>
          <a:bodyPr>
            <a:noAutofit/>
          </a:bodyPr>
          <a:lstStyle/>
          <a:p>
            <a:r>
              <a:rPr lang="en-IE" sz="2500" b="1" dirty="0"/>
              <a:t>Survey weights </a:t>
            </a:r>
          </a:p>
          <a:p>
            <a:pPr lvl="1"/>
            <a:r>
              <a:rPr lang="en-IE" sz="2400" dirty="0">
                <a:solidFill>
                  <a:schemeClr val="tx1"/>
                </a:solidFill>
              </a:rPr>
              <a:t>Some people are less likely to take part in surveys e.g. much older adults, men, people with lower levels of education, people currently at work.</a:t>
            </a:r>
          </a:p>
          <a:p>
            <a:pPr lvl="1"/>
            <a:r>
              <a:rPr lang="en-IE" sz="2400" dirty="0">
                <a:solidFill>
                  <a:schemeClr val="tx1"/>
                </a:solidFill>
              </a:rPr>
              <a:t>Some people are more likely to take part e.g. younger people, retired people.</a:t>
            </a:r>
          </a:p>
          <a:p>
            <a:pPr lvl="1"/>
            <a:r>
              <a:rPr lang="en-IE" sz="2400" dirty="0">
                <a:solidFill>
                  <a:schemeClr val="tx1"/>
                </a:solidFill>
              </a:rPr>
              <a:t>The sample can be weighted so that it resembles the population from which it was drawn</a:t>
            </a:r>
          </a:p>
          <a:p>
            <a:pPr lvl="1"/>
            <a:r>
              <a:rPr lang="en-IE" sz="2400" dirty="0">
                <a:solidFill>
                  <a:schemeClr val="tx1"/>
                </a:solidFill>
              </a:rPr>
              <a:t>Weighting involves a process of using statistics to assign more or less weight to some groups than others so that the sample characteristics correspond more closely to the population</a:t>
            </a:r>
          </a:p>
        </p:txBody>
      </p:sp>
    </p:spTree>
    <p:extLst>
      <p:ext uri="{BB962C8B-B14F-4D97-AF65-F5344CB8AC3E}">
        <p14:creationId xmlns:p14="http://schemas.microsoft.com/office/powerpoint/2010/main" val="3711591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solidFill>
            <a:schemeClr val="bg1"/>
          </a:solidFill>
          <a:ln>
            <a:solidFill>
              <a:schemeClr val="accent2"/>
            </a:solidFill>
          </a:ln>
        </p:spPr>
        <p:txBody>
          <a:bodyPr/>
          <a:lstStyle/>
          <a:p>
            <a:r>
              <a:rPr lang="en-IE" dirty="0"/>
              <a:t>Survey Questions – Civic Engagement</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60</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solidFill>
            <a:schemeClr val="bg1"/>
          </a:solidFill>
          <a:ln>
            <a:solidFill>
              <a:schemeClr val="accent2"/>
            </a:solidFill>
          </a:ln>
        </p:spPr>
        <p:txBody>
          <a:bodyPr>
            <a:normAutofit/>
          </a:bodyPr>
          <a:lstStyle/>
          <a:p>
            <a:pPr marL="594360" lvl="2" indent="0">
              <a:buNone/>
            </a:pPr>
            <a:r>
              <a:rPr lang="en-GB" dirty="0">
                <a:solidFill>
                  <a:schemeClr val="tx2"/>
                </a:solidFill>
              </a:rPr>
              <a:t>Respondents were asked about their current occupational status. </a:t>
            </a:r>
          </a:p>
          <a:p>
            <a:pPr marL="594360" lvl="2" indent="0">
              <a:buNone/>
            </a:pPr>
            <a:r>
              <a:rPr lang="en-GB" dirty="0">
                <a:solidFill>
                  <a:schemeClr val="tx2"/>
                </a:solidFill>
              </a:rPr>
              <a:t>The possible response categories were: </a:t>
            </a:r>
          </a:p>
          <a:p>
            <a:pPr lvl="3"/>
            <a:r>
              <a:rPr lang="en-GB" sz="2000" dirty="0">
                <a:solidFill>
                  <a:schemeClr val="tx2"/>
                </a:solidFill>
              </a:rPr>
              <a:t>retired; employed (defined as having done any paid work in the 7 days prior to the survey date); </a:t>
            </a:r>
          </a:p>
          <a:p>
            <a:pPr lvl="3"/>
            <a:r>
              <a:rPr lang="en-GB" sz="2000" dirty="0">
                <a:solidFill>
                  <a:schemeClr val="tx2"/>
                </a:solidFill>
              </a:rPr>
              <a:t>self-employed (including farming); </a:t>
            </a:r>
          </a:p>
          <a:p>
            <a:pPr lvl="3"/>
            <a:r>
              <a:rPr lang="en-GB" sz="2000" dirty="0">
                <a:solidFill>
                  <a:schemeClr val="tx2"/>
                </a:solidFill>
              </a:rPr>
              <a:t>unemployed; </a:t>
            </a:r>
          </a:p>
          <a:p>
            <a:pPr lvl="3"/>
            <a:r>
              <a:rPr lang="en-GB" sz="2000" dirty="0">
                <a:solidFill>
                  <a:schemeClr val="tx2"/>
                </a:solidFill>
              </a:rPr>
              <a:t>permanently sick or disabled; </a:t>
            </a:r>
          </a:p>
          <a:p>
            <a:pPr lvl="3"/>
            <a:r>
              <a:rPr lang="en-GB" sz="2000" dirty="0">
                <a:solidFill>
                  <a:schemeClr val="tx2"/>
                </a:solidFill>
              </a:rPr>
              <a:t>Looking after home or family; or </a:t>
            </a:r>
          </a:p>
          <a:p>
            <a:pPr lvl="3"/>
            <a:r>
              <a:rPr lang="en-GB" sz="2000" dirty="0">
                <a:solidFill>
                  <a:schemeClr val="tx2"/>
                </a:solidFill>
              </a:rPr>
              <a:t>in education or training.</a:t>
            </a:r>
          </a:p>
          <a:p>
            <a:pPr marL="594360" lvl="2" indent="0">
              <a:buNone/>
            </a:pPr>
            <a:r>
              <a:rPr lang="en-GB" dirty="0">
                <a:solidFill>
                  <a:schemeClr val="tx2"/>
                </a:solidFill>
              </a:rPr>
              <a:t>If retired, they were asked whether they retired earlier than the standard expected age of retirement, and if so to indicate the reason why they had done so and how they felt about their decision.</a:t>
            </a:r>
            <a:endParaRPr lang="en-IE" dirty="0">
              <a:solidFill>
                <a:schemeClr val="tx2"/>
              </a:solidFill>
            </a:endParaRPr>
          </a:p>
        </p:txBody>
      </p:sp>
    </p:spTree>
    <p:extLst>
      <p:ext uri="{BB962C8B-B14F-4D97-AF65-F5344CB8AC3E}">
        <p14:creationId xmlns:p14="http://schemas.microsoft.com/office/powerpoint/2010/main" val="132720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79F3-3978-47C5-A4DC-2E841FFE1550}"/>
              </a:ext>
            </a:extLst>
          </p:cNvPr>
          <p:cNvSpPr>
            <a:spLocks noGrp="1"/>
          </p:cNvSpPr>
          <p:nvPr>
            <p:ph type="title"/>
          </p:nvPr>
        </p:nvSpPr>
        <p:spPr>
          <a:xfrm>
            <a:off x="457200" y="152400"/>
            <a:ext cx="8229600" cy="828328"/>
          </a:xfrm>
        </p:spPr>
        <p:txBody>
          <a:bodyPr anchor="ctr">
            <a:normAutofit/>
          </a:bodyPr>
          <a:lstStyle/>
          <a:p>
            <a:r>
              <a:rPr lang="en-IE" dirty="0"/>
              <a:t>Current Employment Status</a:t>
            </a:r>
          </a:p>
        </p:txBody>
      </p:sp>
      <p:graphicFrame>
        <p:nvGraphicFramePr>
          <p:cNvPr id="4" name="Content Placeholder 3">
            <a:extLst>
              <a:ext uri="{FF2B5EF4-FFF2-40B4-BE49-F238E27FC236}">
                <a16:creationId xmlns:a16="http://schemas.microsoft.com/office/drawing/2014/main" id="{4F20C035-94CD-4170-B7BA-02E0934FF8E3}"/>
              </a:ext>
            </a:extLst>
          </p:cNvPr>
          <p:cNvGraphicFramePr>
            <a:graphicFrameLocks noGrp="1"/>
          </p:cNvGraphicFramePr>
          <p:nvPr>
            <p:ph sz="quarter" idx="1"/>
            <p:extLst>
              <p:ext uri="{D42A27DB-BD31-4B8C-83A1-F6EECF244321}">
                <p14:modId xmlns:p14="http://schemas.microsoft.com/office/powerpoint/2010/main" val="386048741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547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1D6C-6227-44E2-93FD-196039F6D033}"/>
              </a:ext>
            </a:extLst>
          </p:cNvPr>
          <p:cNvSpPr>
            <a:spLocks noGrp="1"/>
          </p:cNvSpPr>
          <p:nvPr>
            <p:ph type="title"/>
          </p:nvPr>
        </p:nvSpPr>
        <p:spPr>
          <a:xfrm>
            <a:off x="457200" y="152400"/>
            <a:ext cx="8229600" cy="756320"/>
          </a:xfrm>
        </p:spPr>
        <p:txBody>
          <a:bodyPr/>
          <a:lstStyle/>
          <a:p>
            <a:r>
              <a:rPr lang="en-IE" dirty="0"/>
              <a:t>Percentage who took early retirement</a:t>
            </a:r>
          </a:p>
        </p:txBody>
      </p:sp>
      <p:graphicFrame>
        <p:nvGraphicFramePr>
          <p:cNvPr id="4" name="Content Placeholder 3">
            <a:extLst>
              <a:ext uri="{FF2B5EF4-FFF2-40B4-BE49-F238E27FC236}">
                <a16:creationId xmlns:a16="http://schemas.microsoft.com/office/drawing/2014/main" id="{654BBB22-203E-4FC4-81D3-3F80F911D0B4}"/>
              </a:ext>
            </a:extLst>
          </p:cNvPr>
          <p:cNvGraphicFramePr>
            <a:graphicFrameLocks noGrp="1"/>
          </p:cNvGraphicFramePr>
          <p:nvPr>
            <p:ph sz="quarter" idx="1"/>
            <p:extLst>
              <p:ext uri="{D42A27DB-BD31-4B8C-83A1-F6EECF244321}">
                <p14:modId xmlns:p14="http://schemas.microsoft.com/office/powerpoint/2010/main" val="3772229913"/>
              </p:ext>
            </p:extLst>
          </p:nvPr>
        </p:nvGraphicFramePr>
        <p:xfrm>
          <a:off x="457200" y="1219200"/>
          <a:ext cx="8147248" cy="5090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3063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5ACE7-148E-440E-B4C2-A1A352F17775}"/>
              </a:ext>
            </a:extLst>
          </p:cNvPr>
          <p:cNvSpPr>
            <a:spLocks noGrp="1"/>
          </p:cNvSpPr>
          <p:nvPr>
            <p:ph type="title"/>
          </p:nvPr>
        </p:nvSpPr>
        <p:spPr>
          <a:xfrm>
            <a:off x="457200" y="152400"/>
            <a:ext cx="8229600" cy="900336"/>
          </a:xfrm>
          <a:ln>
            <a:solidFill>
              <a:schemeClr val="accent2"/>
            </a:solidFill>
          </a:ln>
        </p:spPr>
        <p:txBody>
          <a:bodyPr>
            <a:normAutofit fontScale="90000"/>
          </a:bodyPr>
          <a:lstStyle/>
          <a:p>
            <a:r>
              <a:rPr lang="en-GB" dirty="0"/>
              <a:t>What was the main reason you did not stay longer at work? </a:t>
            </a:r>
            <a:endParaRPr lang="en-IE" dirty="0"/>
          </a:p>
        </p:txBody>
      </p:sp>
      <p:graphicFrame>
        <p:nvGraphicFramePr>
          <p:cNvPr id="4" name="Content Placeholder 3">
            <a:extLst>
              <a:ext uri="{FF2B5EF4-FFF2-40B4-BE49-F238E27FC236}">
                <a16:creationId xmlns:a16="http://schemas.microsoft.com/office/drawing/2014/main" id="{83515D0B-8AE3-4EA2-8D5B-654622114A5A}"/>
              </a:ext>
            </a:extLst>
          </p:cNvPr>
          <p:cNvGraphicFramePr>
            <a:graphicFrameLocks noGrp="1"/>
          </p:cNvGraphicFramePr>
          <p:nvPr>
            <p:ph sz="quarter" idx="1"/>
            <p:extLst>
              <p:ext uri="{D42A27DB-BD31-4B8C-83A1-F6EECF244321}">
                <p14:modId xmlns:p14="http://schemas.microsoft.com/office/powerpoint/2010/main" val="2668316551"/>
              </p:ext>
            </p:extLst>
          </p:nvPr>
        </p:nvGraphicFramePr>
        <p:xfrm>
          <a:off x="457200" y="1219200"/>
          <a:ext cx="8003232" cy="50901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24610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F25A7-2B15-4A75-9C0A-EF9EE9FAC980}"/>
              </a:ext>
            </a:extLst>
          </p:cNvPr>
          <p:cNvSpPr>
            <a:spLocks noGrp="1"/>
          </p:cNvSpPr>
          <p:nvPr>
            <p:ph type="title"/>
          </p:nvPr>
        </p:nvSpPr>
        <p:spPr>
          <a:xfrm>
            <a:off x="457200" y="152400"/>
            <a:ext cx="8229600" cy="900336"/>
          </a:xfrm>
        </p:spPr>
        <p:txBody>
          <a:bodyPr>
            <a:normAutofit fontScale="90000"/>
          </a:bodyPr>
          <a:lstStyle/>
          <a:p>
            <a:r>
              <a:rPr lang="en-IE" dirty="0"/>
              <a:t>Retirement preferences (of those who are retired)</a:t>
            </a:r>
          </a:p>
        </p:txBody>
      </p:sp>
      <p:graphicFrame>
        <p:nvGraphicFramePr>
          <p:cNvPr id="4" name="Content Placeholder 3">
            <a:extLst>
              <a:ext uri="{FF2B5EF4-FFF2-40B4-BE49-F238E27FC236}">
                <a16:creationId xmlns:a16="http://schemas.microsoft.com/office/drawing/2014/main" id="{CE3B153B-056D-4C24-854D-4CA743D40A59}"/>
              </a:ext>
            </a:extLst>
          </p:cNvPr>
          <p:cNvGraphicFramePr>
            <a:graphicFrameLocks noGrp="1"/>
          </p:cNvGraphicFramePr>
          <p:nvPr>
            <p:ph sz="quarter" idx="1"/>
            <p:extLst>
              <p:ext uri="{D42A27DB-BD31-4B8C-83A1-F6EECF244321}">
                <p14:modId xmlns:p14="http://schemas.microsoft.com/office/powerpoint/2010/main" val="119847999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9432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756320"/>
          </a:xfrm>
          <a:noFill/>
          <a:ln>
            <a:solidFill>
              <a:srgbClr val="FFC000"/>
            </a:solidFill>
          </a:ln>
        </p:spPr>
        <p:txBody>
          <a:bodyPr/>
          <a:lstStyle/>
          <a:p>
            <a:r>
              <a:rPr lang="en-IE" dirty="0">
                <a:solidFill>
                  <a:schemeClr val="accent3">
                    <a:lumMod val="50000"/>
                  </a:schemeClr>
                </a:solidFill>
              </a:rPr>
              <a:t>Survey Questions – Volunteering</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65</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1"/>
            <a:ext cx="8023920" cy="4896544"/>
          </a:xfrm>
          <a:noFill/>
          <a:ln w="25400">
            <a:solidFill>
              <a:schemeClr val="accent3"/>
            </a:solidFill>
          </a:ln>
        </p:spPr>
        <p:txBody>
          <a:bodyPr>
            <a:normAutofit fontScale="85000" lnSpcReduction="20000"/>
          </a:bodyPr>
          <a:lstStyle/>
          <a:p>
            <a:pPr marL="594360" lvl="2" indent="0">
              <a:buNone/>
            </a:pPr>
            <a:r>
              <a:rPr lang="en-GB" b="1" dirty="0"/>
              <a:t>Respondents were asked how often (in the past 12 months) they did unpaid voluntary work through </a:t>
            </a:r>
          </a:p>
          <a:p>
            <a:pPr lvl="2">
              <a:buClr>
                <a:schemeClr val="accent2"/>
              </a:buClr>
            </a:pPr>
            <a:r>
              <a:rPr lang="en-GB" b="1" dirty="0"/>
              <a:t>community and social services?</a:t>
            </a:r>
          </a:p>
          <a:p>
            <a:pPr lvl="2">
              <a:buClr>
                <a:schemeClr val="accent2"/>
              </a:buClr>
            </a:pPr>
            <a:r>
              <a:rPr lang="en-GB" b="1" dirty="0"/>
              <a:t>educational, cultural, sports or professional associations</a:t>
            </a:r>
          </a:p>
          <a:p>
            <a:pPr lvl="2">
              <a:buClr>
                <a:schemeClr val="accent2"/>
              </a:buClr>
            </a:pPr>
            <a:r>
              <a:rPr lang="en-GB" b="1" dirty="0"/>
              <a:t>social movements?</a:t>
            </a:r>
          </a:p>
          <a:p>
            <a:pPr lvl="2">
              <a:buClr>
                <a:schemeClr val="accent2"/>
              </a:buClr>
            </a:pPr>
            <a:r>
              <a:rPr lang="en-GB" b="1" dirty="0"/>
              <a:t>other voluntary organisations?</a:t>
            </a:r>
          </a:p>
          <a:p>
            <a:pPr marL="594360" lvl="2" indent="0">
              <a:buNone/>
            </a:pPr>
            <a:endParaRPr lang="en-GB" b="1" dirty="0"/>
          </a:p>
          <a:p>
            <a:pPr marL="594360" lvl="2" indent="0">
              <a:buNone/>
            </a:pPr>
            <a:r>
              <a:rPr lang="en-GB" b="1" dirty="0"/>
              <a:t>They were also asked about their satisfaction with </a:t>
            </a:r>
          </a:p>
          <a:p>
            <a:pPr lvl="2">
              <a:buClr>
                <a:schemeClr val="accent2"/>
              </a:buClr>
              <a:buFont typeface="Wingdings" panose="05000000000000000000" pitchFamily="2" charset="2"/>
              <a:buChar char="q"/>
            </a:pPr>
            <a:r>
              <a:rPr lang="en-GB" b="1" dirty="0"/>
              <a:t>the amount of time spent volunteering?</a:t>
            </a:r>
          </a:p>
          <a:p>
            <a:pPr lvl="2">
              <a:buClr>
                <a:schemeClr val="accent2"/>
              </a:buClr>
              <a:buFont typeface="Wingdings" panose="05000000000000000000" pitchFamily="2" charset="2"/>
              <a:buChar char="q"/>
            </a:pPr>
            <a:r>
              <a:rPr lang="en-GB" b="1" dirty="0"/>
              <a:t>the range of volunteering opportunities</a:t>
            </a:r>
          </a:p>
          <a:p>
            <a:pPr marL="594360" lvl="2" indent="0">
              <a:buNone/>
            </a:pPr>
            <a:endParaRPr lang="en-GB" b="1" dirty="0"/>
          </a:p>
          <a:p>
            <a:pPr marL="594360" lvl="2" indent="0">
              <a:buNone/>
            </a:pPr>
            <a:r>
              <a:rPr lang="en-GB" b="1" dirty="0"/>
              <a:t>They were also asked how often they had (in the past 12 months)</a:t>
            </a:r>
          </a:p>
          <a:p>
            <a:pPr lvl="2">
              <a:buClr>
                <a:schemeClr val="accent2"/>
              </a:buClr>
            </a:pPr>
            <a:r>
              <a:rPr lang="en-GB" b="1" dirty="0"/>
              <a:t>attended a meeting of a trade union, a political party or political action group?</a:t>
            </a:r>
          </a:p>
          <a:p>
            <a:pPr lvl="2">
              <a:buClr>
                <a:schemeClr val="accent2"/>
              </a:buClr>
            </a:pPr>
            <a:r>
              <a:rPr lang="en-GB" b="1" dirty="0"/>
              <a:t>attended a protest or demonstration?</a:t>
            </a:r>
          </a:p>
          <a:p>
            <a:pPr lvl="2">
              <a:buClr>
                <a:schemeClr val="accent2"/>
              </a:buClr>
            </a:pPr>
            <a:r>
              <a:rPr lang="en-GB" b="1" dirty="0"/>
              <a:t>contacted a politician or public official?</a:t>
            </a:r>
          </a:p>
          <a:p>
            <a:pPr lvl="2">
              <a:buClr>
                <a:schemeClr val="accent2"/>
              </a:buClr>
            </a:pPr>
            <a:r>
              <a:rPr lang="en-GB" b="1" dirty="0"/>
              <a:t>offered your views as an older person in an official capacity?</a:t>
            </a:r>
          </a:p>
          <a:p>
            <a:pPr marL="594360" lvl="2" indent="0">
              <a:buNone/>
            </a:pPr>
            <a:r>
              <a:rPr lang="en-GB" dirty="0"/>
              <a:t>.</a:t>
            </a:r>
            <a:endParaRPr lang="en-IE" dirty="0"/>
          </a:p>
        </p:txBody>
      </p:sp>
    </p:spTree>
    <p:extLst>
      <p:ext uri="{BB962C8B-B14F-4D97-AF65-F5344CB8AC3E}">
        <p14:creationId xmlns:p14="http://schemas.microsoft.com/office/powerpoint/2010/main" val="107579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44000" cy="828000"/>
          </a:xfrm>
          <a:solidFill>
            <a:schemeClr val="bg1"/>
          </a:solidFill>
          <a:ln w="25400">
            <a:solidFill>
              <a:srgbClr val="FFC000"/>
            </a:solidFill>
          </a:ln>
        </p:spPr>
        <p:txBody>
          <a:bodyPr>
            <a:normAutofit fontScale="90000"/>
          </a:bodyPr>
          <a:lstStyle/>
          <a:p>
            <a:r>
              <a:rPr lang="en-IE" dirty="0">
                <a:solidFill>
                  <a:srgbClr val="FFC000"/>
                </a:solidFill>
              </a:rPr>
              <a:t>Satisfaction with volunteering opportunities</a:t>
            </a:r>
          </a:p>
        </p:txBody>
      </p:sp>
      <p:sp>
        <p:nvSpPr>
          <p:cNvPr id="6" name="Slide Number Placeholder 5"/>
          <p:cNvSpPr>
            <a:spLocks noGrp="1"/>
          </p:cNvSpPr>
          <p:nvPr>
            <p:ph type="sldNum" sz="quarter" idx="12"/>
          </p:nvPr>
        </p:nvSpPr>
        <p:spPr/>
        <p:txBody>
          <a:bodyPr/>
          <a:lstStyle/>
          <a:p>
            <a:fld id="{A6284E11-C565-468B-9F30-600202B445D8}" type="slidenum">
              <a:rPr lang="en-IE" smtClean="0"/>
              <a:t>66</a:t>
            </a:fld>
            <a:endParaRPr lang="en-IE"/>
          </a:p>
        </p:txBody>
      </p:sp>
      <p:graphicFrame>
        <p:nvGraphicFramePr>
          <p:cNvPr id="8" name="Chart 7">
            <a:extLst>
              <a:ext uri="{FF2B5EF4-FFF2-40B4-BE49-F238E27FC236}">
                <a16:creationId xmlns:a16="http://schemas.microsoft.com/office/drawing/2014/main" id="{D13B8B61-EA28-415B-B650-887F164D8249}"/>
              </a:ext>
            </a:extLst>
          </p:cNvPr>
          <p:cNvGraphicFramePr>
            <a:graphicFrameLocks/>
          </p:cNvGraphicFramePr>
          <p:nvPr>
            <p:extLst>
              <p:ext uri="{D42A27DB-BD31-4B8C-83A1-F6EECF244321}">
                <p14:modId xmlns:p14="http://schemas.microsoft.com/office/powerpoint/2010/main" val="209157754"/>
              </p:ext>
            </p:extLst>
          </p:nvPr>
        </p:nvGraphicFramePr>
        <p:xfrm>
          <a:off x="467544" y="1196752"/>
          <a:ext cx="8063808"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919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2376264" cy="576064"/>
          </a:xfrm>
        </p:spPr>
        <p:txBody>
          <a:bodyPr>
            <a:normAutofit fontScale="90000"/>
          </a:bodyPr>
          <a:lstStyle/>
          <a:p>
            <a:pPr algn="l"/>
            <a:r>
              <a:rPr lang="en-IE" sz="1800" dirty="0"/>
              <a:t>Participation</a:t>
            </a:r>
            <a:r>
              <a:rPr lang="en-IE" dirty="0"/>
              <a:t> </a:t>
            </a:r>
          </a:p>
        </p:txBody>
      </p:sp>
      <p:sp>
        <p:nvSpPr>
          <p:cNvPr id="3" name="Subtitle 2"/>
          <p:cNvSpPr>
            <a:spLocks noGrp="1"/>
          </p:cNvSpPr>
          <p:nvPr>
            <p:ph type="subTitle" idx="1"/>
          </p:nvPr>
        </p:nvSpPr>
        <p:spPr>
          <a:xfrm>
            <a:off x="7020272" y="1628800"/>
            <a:ext cx="1981200" cy="3117056"/>
          </a:xfrm>
        </p:spPr>
        <p:txBody>
          <a:bodyPr>
            <a:noAutofit/>
          </a:bodyPr>
          <a:lstStyle/>
          <a:p>
            <a:pPr marL="0" lvl="1" defTabSz="977900">
              <a:lnSpc>
                <a:spcPct val="90000"/>
              </a:lnSpc>
              <a:spcBef>
                <a:spcPct val="0"/>
              </a:spcBef>
              <a:spcAft>
                <a:spcPct val="15000"/>
              </a:spcAft>
            </a:pPr>
            <a:r>
              <a:rPr lang="en-IE" sz="2800" dirty="0">
                <a:solidFill>
                  <a:schemeClr val="bg1"/>
                </a:solidFill>
              </a:rPr>
              <a:t>Social</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Civic</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Lifelong learning</a:t>
            </a:r>
          </a:p>
          <a:p>
            <a:pPr marL="0" lvl="1" defTabSz="977900">
              <a:lnSpc>
                <a:spcPct val="90000"/>
              </a:lnSpc>
              <a:spcBef>
                <a:spcPct val="0"/>
              </a:spcBef>
              <a:spcAft>
                <a:spcPct val="15000"/>
              </a:spcAft>
            </a:pPr>
            <a:endParaRPr lang="en-IE" sz="2800" dirty="0">
              <a:solidFill>
                <a:schemeClr val="bg1"/>
              </a:solidFill>
            </a:endParaRPr>
          </a:p>
          <a:p>
            <a:pPr marL="0" lvl="1" defTabSz="977900">
              <a:lnSpc>
                <a:spcPct val="90000"/>
              </a:lnSpc>
              <a:spcBef>
                <a:spcPct val="0"/>
              </a:spcBef>
              <a:spcAft>
                <a:spcPct val="15000"/>
              </a:spcAft>
            </a:pPr>
            <a:r>
              <a:rPr lang="en-IE" sz="2800" dirty="0">
                <a:solidFill>
                  <a:schemeClr val="bg1"/>
                </a:solidFill>
              </a:rPr>
              <a:t>Transport</a:t>
            </a:r>
            <a:endParaRPr lang="en-IE" sz="2000" dirty="0">
              <a:solidFill>
                <a:schemeClr val="bg1"/>
              </a:solidFill>
            </a:endParaRPr>
          </a:p>
        </p:txBody>
      </p:sp>
      <p:sp>
        <p:nvSpPr>
          <p:cNvPr id="4" name="Rectangle 3"/>
          <p:cNvSpPr/>
          <p:nvPr/>
        </p:nvSpPr>
        <p:spPr>
          <a:xfrm>
            <a:off x="1259632" y="5157192"/>
            <a:ext cx="6840760" cy="424732"/>
          </a:xfrm>
          <a:prstGeom prst="rect">
            <a:avLst/>
          </a:prstGeom>
        </p:spPr>
        <p:txBody>
          <a:bodyPr wrap="square">
            <a:spAutoFit/>
          </a:bodyPr>
          <a:lstStyle/>
          <a:p>
            <a:pPr marL="0" lvl="1" algn="r" defTabSz="977900">
              <a:lnSpc>
                <a:spcPct val="90000"/>
              </a:lnSpc>
              <a:spcBef>
                <a:spcPct val="0"/>
              </a:spcBef>
              <a:spcAft>
                <a:spcPct val="15000"/>
              </a:spcAft>
            </a:pPr>
            <a:r>
              <a:rPr lang="en-IE" sz="2400" dirty="0"/>
              <a:t>Internet Access and Use; </a:t>
            </a:r>
          </a:p>
        </p:txBody>
      </p:sp>
      <p:sp>
        <p:nvSpPr>
          <p:cNvPr id="5" name="Rectangle 4"/>
          <p:cNvSpPr/>
          <p:nvPr/>
        </p:nvSpPr>
        <p:spPr>
          <a:xfrm>
            <a:off x="1187624" y="3789040"/>
            <a:ext cx="6912768" cy="1200329"/>
          </a:xfrm>
          <a:prstGeom prst="rect">
            <a:avLst/>
          </a:prstGeom>
        </p:spPr>
        <p:txBody>
          <a:bodyPr wrap="square">
            <a:spAutoFit/>
          </a:bodyPr>
          <a:lstStyle/>
          <a:p>
            <a:pPr marL="0" lvl="1" algn="r" defTabSz="977900">
              <a:lnSpc>
                <a:spcPct val="90000"/>
              </a:lnSpc>
              <a:spcBef>
                <a:spcPct val="0"/>
              </a:spcBef>
              <a:spcAft>
                <a:spcPct val="15000"/>
              </a:spcAft>
            </a:pPr>
            <a:r>
              <a:rPr lang="en-IE" sz="4000" dirty="0">
                <a:solidFill>
                  <a:srgbClr val="C00000"/>
                </a:solidFill>
              </a:rPr>
              <a:t>Communication and Information </a:t>
            </a:r>
          </a:p>
        </p:txBody>
      </p:sp>
    </p:spTree>
    <p:extLst>
      <p:ext uri="{BB962C8B-B14F-4D97-AF65-F5344CB8AC3E}">
        <p14:creationId xmlns:p14="http://schemas.microsoft.com/office/powerpoint/2010/main" val="14106185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284E11-C565-468B-9F30-600202B445D8}" type="slidenum">
              <a:rPr lang="en-IE" smtClean="0"/>
              <a:t>68</a:t>
            </a:fld>
            <a:endParaRPr lang="en-IE"/>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59139361"/>
              </p:ext>
            </p:extLst>
          </p:nvPr>
        </p:nvGraphicFramePr>
        <p:xfrm>
          <a:off x="539552" y="942662"/>
          <a:ext cx="8147248" cy="536665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a:extLst>
              <a:ext uri="{FF2B5EF4-FFF2-40B4-BE49-F238E27FC236}">
                <a16:creationId xmlns:a16="http://schemas.microsoft.com/office/drawing/2014/main" id="{92217BE1-2D83-4835-909E-89F487AE71AA}"/>
              </a:ext>
            </a:extLst>
          </p:cNvPr>
          <p:cNvSpPr txBox="1">
            <a:spLocks/>
          </p:cNvSpPr>
          <p:nvPr/>
        </p:nvSpPr>
        <p:spPr>
          <a:xfrm>
            <a:off x="457200" y="114334"/>
            <a:ext cx="8229600" cy="828328"/>
          </a:xfrm>
          <a:prstGeom prst="rect">
            <a:avLst/>
          </a:prstGeom>
          <a:solidFill>
            <a:schemeClr val="bg1"/>
          </a:solidFill>
          <a:ln>
            <a:solidFill>
              <a:schemeClr val="accent5"/>
            </a:solidFill>
          </a:ln>
        </p:spPr>
        <p:txBody>
          <a:bodyPr vert="horz" anchor="b" anchorCtr="0">
            <a:normAutofit fontScale="92500" lnSpcReduction="2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GB" dirty="0">
                <a:solidFill>
                  <a:schemeClr val="accent5"/>
                </a:solidFill>
              </a:rPr>
              <a:t>Internet use by frequency and geographical variation</a:t>
            </a:r>
            <a:endParaRPr lang="en-IE" dirty="0">
              <a:solidFill>
                <a:schemeClr val="accent5"/>
              </a:solidFill>
            </a:endParaRPr>
          </a:p>
        </p:txBody>
      </p:sp>
    </p:spTree>
    <p:extLst>
      <p:ext uri="{BB962C8B-B14F-4D97-AF65-F5344CB8AC3E}">
        <p14:creationId xmlns:p14="http://schemas.microsoft.com/office/powerpoint/2010/main" val="10701670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72344"/>
          </a:xfrm>
          <a:solidFill>
            <a:schemeClr val="accent2"/>
          </a:solidFill>
        </p:spPr>
        <p:txBody>
          <a:bodyPr>
            <a:noAutofit/>
          </a:bodyPr>
          <a:lstStyle/>
          <a:p>
            <a:pPr>
              <a:spcBef>
                <a:spcPts val="600"/>
              </a:spcBef>
            </a:pPr>
            <a:r>
              <a:rPr lang="en-IE" sz="3200" dirty="0">
                <a:solidFill>
                  <a:schemeClr val="bg1"/>
                </a:solidFill>
              </a:rPr>
              <a:t>How difficult is it for you to walk a quarter of a mile?</a:t>
            </a:r>
          </a:p>
        </p:txBody>
      </p:sp>
      <p:sp>
        <p:nvSpPr>
          <p:cNvPr id="3" name="Footer Placeholder 2"/>
          <p:cNvSpPr>
            <a:spLocks noGrp="1"/>
          </p:cNvSpPr>
          <p:nvPr>
            <p:ph type="ftr" sz="quarter" idx="11"/>
          </p:nvPr>
        </p:nvSpPr>
        <p:spPr/>
        <p:txBody>
          <a:bodyPr/>
          <a:lstStyle/>
          <a:p>
            <a:r>
              <a:rPr lang="en-IE"/>
              <a:t>Nov 2017</a:t>
            </a:r>
          </a:p>
        </p:txBody>
      </p:sp>
      <p:sp>
        <p:nvSpPr>
          <p:cNvPr id="4" name="Slide Number Placeholder 3"/>
          <p:cNvSpPr>
            <a:spLocks noGrp="1"/>
          </p:cNvSpPr>
          <p:nvPr>
            <p:ph type="sldNum" sz="quarter" idx="12"/>
          </p:nvPr>
        </p:nvSpPr>
        <p:spPr/>
        <p:txBody>
          <a:bodyPr/>
          <a:lstStyle/>
          <a:p>
            <a:fld id="{A6284E11-C565-468B-9F30-600202B445D8}" type="slidenum">
              <a:rPr lang="en-IE" smtClean="0"/>
              <a:t>69</a:t>
            </a:fld>
            <a:endParaRPr lang="en-IE"/>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765402336"/>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526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4312"/>
          </a:xfrm>
          <a:solidFill>
            <a:schemeClr val="bg1"/>
          </a:solidFill>
          <a:ln>
            <a:solidFill>
              <a:schemeClr val="accent2"/>
            </a:solidFill>
          </a:ln>
        </p:spPr>
        <p:txBody>
          <a:bodyPr>
            <a:normAutofit/>
          </a:bodyPr>
          <a:lstStyle/>
          <a:p>
            <a:r>
              <a:rPr lang="en-IE" dirty="0"/>
              <a:t>Mapping NPAS to WHO AFCC domains</a:t>
            </a:r>
          </a:p>
        </p:txBody>
      </p:sp>
      <p:sp>
        <p:nvSpPr>
          <p:cNvPr id="4" name="Slide Number Placeholder 3"/>
          <p:cNvSpPr>
            <a:spLocks noGrp="1"/>
          </p:cNvSpPr>
          <p:nvPr>
            <p:ph type="sldNum" sz="quarter" idx="12"/>
          </p:nvPr>
        </p:nvSpPr>
        <p:spPr/>
        <p:txBody>
          <a:bodyPr/>
          <a:lstStyle/>
          <a:p>
            <a:fld id="{A6284E11-C565-468B-9F30-600202B445D8}" type="slidenum">
              <a:rPr lang="en-IE" smtClean="0"/>
              <a:t>7</a:t>
            </a:fld>
            <a:endParaRPr lang="en-IE"/>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780286000"/>
              </p:ext>
            </p:extLst>
          </p:nvPr>
        </p:nvGraphicFramePr>
        <p:xfrm>
          <a:off x="611560" y="1268765"/>
          <a:ext cx="7776864" cy="4968551"/>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779069">
                <a:tc gridSpan="2">
                  <a:txBody>
                    <a:bodyPr/>
                    <a:lstStyle/>
                    <a:p>
                      <a:pPr>
                        <a:lnSpc>
                          <a:spcPct val="100000"/>
                        </a:lnSpc>
                        <a:spcBef>
                          <a:spcPts val="600"/>
                        </a:spcBef>
                        <a:spcAft>
                          <a:spcPts val="600"/>
                        </a:spcAft>
                      </a:pPr>
                      <a:r>
                        <a:rPr lang="en-IE" sz="1800" dirty="0">
                          <a:effectLst/>
                        </a:rPr>
                        <a:t>NPAS Goals and Action</a:t>
                      </a:r>
                      <a:r>
                        <a:rPr lang="en-IE" sz="1800" baseline="0" dirty="0">
                          <a:effectLst/>
                        </a:rPr>
                        <a:t> </a:t>
                      </a:r>
                      <a:r>
                        <a:rPr lang="en-IE" sz="1800" dirty="0">
                          <a:effectLst/>
                        </a:rPr>
                        <a:t>areas</a:t>
                      </a:r>
                      <a:endParaRPr lang="en-IE" sz="1800" dirty="0">
                        <a:solidFill>
                          <a:srgbClr val="365F91"/>
                        </a:solidFill>
                        <a:effectLst/>
                        <a:latin typeface="Calibri"/>
                        <a:ea typeface="Calibri"/>
                        <a:cs typeface="Times New Roman"/>
                      </a:endParaRPr>
                    </a:p>
                  </a:txBody>
                  <a:tcPr marL="52609" marR="52609" marT="0" marB="0" anchor="ctr"/>
                </a:tc>
                <a:tc hMerge="1">
                  <a:txBody>
                    <a:bodyPr/>
                    <a:lstStyle/>
                    <a:p>
                      <a:endParaRPr lang="en-IE"/>
                    </a:p>
                  </a:txBody>
                  <a:tcPr/>
                </a:tc>
                <a:tc>
                  <a:txBody>
                    <a:bodyPr/>
                    <a:lstStyle/>
                    <a:p>
                      <a:pPr>
                        <a:lnSpc>
                          <a:spcPct val="100000"/>
                        </a:lnSpc>
                        <a:spcBef>
                          <a:spcPts val="600"/>
                        </a:spcBef>
                        <a:spcAft>
                          <a:spcPts val="600"/>
                        </a:spcAft>
                      </a:pPr>
                      <a:r>
                        <a:rPr lang="en-IE" sz="1800" dirty="0">
                          <a:effectLst/>
                        </a:rPr>
                        <a:t>WHO Domain</a:t>
                      </a:r>
                      <a:endParaRPr lang="en-IE" sz="1800" dirty="0">
                        <a:solidFill>
                          <a:srgbClr val="365F91"/>
                        </a:solidFill>
                        <a:effectLst/>
                        <a:latin typeface="Calibri"/>
                        <a:ea typeface="Calibri"/>
                        <a:cs typeface="Times New Roman"/>
                      </a:endParaRPr>
                    </a:p>
                  </a:txBody>
                  <a:tcPr marL="52609" marR="52609" marT="0" marB="0" anchor="ctr"/>
                </a:tc>
                <a:extLst>
                  <a:ext uri="{0D108BD9-81ED-4DB2-BD59-A6C34878D82A}">
                    <a16:rowId xmlns:a16="http://schemas.microsoft.com/office/drawing/2014/main" val="10000"/>
                  </a:ext>
                </a:extLst>
              </a:tr>
              <a:tr h="232749">
                <a:tc rowSpan="4">
                  <a:txBody>
                    <a:bodyPr/>
                    <a:lstStyle/>
                    <a:p>
                      <a:pPr>
                        <a:spcAft>
                          <a:spcPts val="0"/>
                        </a:spcAft>
                      </a:pPr>
                      <a:r>
                        <a:rPr lang="en-IE" sz="1400" dirty="0">
                          <a:effectLst/>
                          <a:latin typeface="+mn-lt"/>
                        </a:rPr>
                        <a:t>Participation</a:t>
                      </a:r>
                      <a:endParaRPr lang="en-IE" sz="1400" b="1" dirty="0">
                        <a:solidFill>
                          <a:srgbClr val="365F91"/>
                        </a:solidFill>
                        <a:effectLst/>
                        <a:latin typeface="+mn-lt"/>
                        <a:ea typeface="Calibri"/>
                        <a:cs typeface="Times New Roman"/>
                      </a:endParaRPr>
                    </a:p>
                  </a:txBody>
                  <a:tcPr marL="52609" marR="52609" marT="0" marB="0" anchor="ct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Employment and retirement</a:t>
                      </a:r>
                      <a:endParaRPr lang="en-IE" sz="1200" dirty="0">
                        <a:solidFill>
                          <a:srgbClr val="365F91"/>
                        </a:solidFill>
                        <a:effectLst/>
                        <a:latin typeface="+mn-lt"/>
                        <a:ea typeface="Calibri"/>
                        <a:cs typeface="Times New Roman"/>
                      </a:endParaRPr>
                    </a:p>
                  </a:txBody>
                  <a:tcPr marL="52609" marR="52609" marT="0" marB="0" anchor="ctr"/>
                </a:tc>
                <a:tc rowSpan="2">
                  <a:txBody>
                    <a:bodyPr/>
                    <a:lstStyle/>
                    <a:p>
                      <a:pPr algn="l">
                        <a:spcBef>
                          <a:spcPts val="600"/>
                        </a:spcBef>
                        <a:spcAft>
                          <a:spcPts val="600"/>
                        </a:spcAft>
                      </a:pPr>
                      <a:r>
                        <a:rPr lang="en-IE" sz="1200" dirty="0">
                          <a:effectLst/>
                          <a:latin typeface="+mn-lt"/>
                        </a:rPr>
                        <a:t>Civic Participation </a:t>
                      </a:r>
                    </a:p>
                  </a:txBody>
                  <a:tcPr marL="52609" marR="52609" marT="0" marB="0" anchor="ctr"/>
                </a:tc>
                <a:extLst>
                  <a:ext uri="{0D108BD9-81ED-4DB2-BD59-A6C34878D82A}">
                    <a16:rowId xmlns:a16="http://schemas.microsoft.com/office/drawing/2014/main" val="10001"/>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Volunteering</a:t>
                      </a:r>
                      <a:endParaRPr lang="en-IE" sz="1200" dirty="0">
                        <a:solidFill>
                          <a:srgbClr val="365F91"/>
                        </a:solidFill>
                        <a:effectLst/>
                        <a:latin typeface="+mn-lt"/>
                        <a:ea typeface="Calibri"/>
                        <a:cs typeface="Times New Roman"/>
                      </a:endParaRPr>
                    </a:p>
                  </a:txBody>
                  <a:tcPr marL="52609" marR="52609" marT="0" marB="0" anchor="ctr"/>
                </a:tc>
                <a:tc vMerge="1">
                  <a:txBody>
                    <a:bodyPr/>
                    <a:lstStyle/>
                    <a:p>
                      <a:endParaRPr lang="en-IE"/>
                    </a:p>
                  </a:txBody>
                  <a:tcPr/>
                </a:tc>
                <a:extLst>
                  <a:ext uri="{0D108BD9-81ED-4DB2-BD59-A6C34878D82A}">
                    <a16:rowId xmlns:a16="http://schemas.microsoft.com/office/drawing/2014/main" val="10002"/>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Cultural and social participation</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Social Participation –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3"/>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Transport</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Transport</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4"/>
                  </a:ext>
                </a:extLst>
              </a:tr>
              <a:tr h="465498">
                <a:tc rowSpan="3">
                  <a:txBody>
                    <a:bodyPr/>
                    <a:lstStyle/>
                    <a:p>
                      <a:pPr>
                        <a:spcAft>
                          <a:spcPts val="0"/>
                        </a:spcAft>
                      </a:pPr>
                      <a:r>
                        <a:rPr lang="en-IE" sz="1400" dirty="0">
                          <a:effectLst/>
                          <a:latin typeface="+mn-lt"/>
                        </a:rPr>
                        <a:t>Healthy Ageing</a:t>
                      </a:r>
                      <a:endParaRPr lang="en-IE" sz="1400" b="1" dirty="0">
                        <a:solidFill>
                          <a:srgbClr val="365F91"/>
                        </a:solidFill>
                        <a:effectLst/>
                        <a:latin typeface="+mn-lt"/>
                        <a:ea typeface="Calibri"/>
                        <a:cs typeface="Times New Roman"/>
                      </a:endParaRPr>
                    </a:p>
                  </a:txBody>
                  <a:tcPr marL="52609" marR="52609" marT="0" marB="0" anchor="ctr"/>
                </a:tc>
                <a:tc>
                  <a:txBody>
                    <a:bodyPr/>
                    <a:lstStyle/>
                    <a:p>
                      <a:pPr marL="0" lvl="0" indent="0" algn="l">
                        <a:lnSpc>
                          <a:spcPct val="100000"/>
                        </a:lnSpc>
                        <a:spcBef>
                          <a:spcPts val="600"/>
                        </a:spcBef>
                        <a:spcAft>
                          <a:spcPts val="600"/>
                        </a:spcAft>
                        <a:buFont typeface="Symbol"/>
                        <a:buNone/>
                      </a:pPr>
                      <a:r>
                        <a:rPr lang="en-IE" sz="1200" dirty="0">
                          <a:effectLst/>
                          <a:latin typeface="+mn-lt"/>
                        </a:rPr>
                        <a:t>Healthy ageing; disability; chronic disease; health behaviours and lifestyle</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5"/>
                  </a:ext>
                </a:extLst>
              </a:tr>
              <a:tr h="465498">
                <a:tc vMerge="1">
                  <a:txBody>
                    <a:bodyPr/>
                    <a:lstStyle/>
                    <a:p>
                      <a:endParaRPr lang="en-IE"/>
                    </a:p>
                  </a:txBody>
                  <a:tcPr/>
                </a:tc>
                <a:tc>
                  <a:txBody>
                    <a:bodyPr/>
                    <a:lstStyle/>
                    <a:p>
                      <a:pPr marL="0" lvl="0" indent="0" algn="l">
                        <a:lnSpc>
                          <a:spcPct val="100000"/>
                        </a:lnSpc>
                        <a:spcBef>
                          <a:spcPts val="600"/>
                        </a:spcBef>
                        <a:spcAft>
                          <a:spcPts val="600"/>
                        </a:spcAft>
                        <a:buFont typeface="Symbol"/>
                        <a:buNone/>
                      </a:pPr>
                      <a:r>
                        <a:rPr lang="en-IE" sz="1200" dirty="0">
                          <a:effectLst/>
                          <a:latin typeface="+mn-lt"/>
                        </a:rPr>
                        <a:t>Health Services; accessible and high quality</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Community Support and Health Services</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6"/>
                  </a:ext>
                </a:extLst>
              </a:tr>
              <a:tr h="232749">
                <a:tc vMerge="1">
                  <a:txBody>
                    <a:bodyPr/>
                    <a:lstStyle/>
                    <a:p>
                      <a:endParaRPr lang="en-IE"/>
                    </a:p>
                  </a:txBody>
                  <a:tcPr/>
                </a:tc>
                <a:tc>
                  <a:txBody>
                    <a:bodyPr/>
                    <a:lstStyle/>
                    <a:p>
                      <a:pPr marL="0" lvl="0" indent="0" algn="l">
                        <a:lnSpc>
                          <a:spcPct val="100000"/>
                        </a:lnSpc>
                        <a:spcBef>
                          <a:spcPts val="600"/>
                        </a:spcBef>
                        <a:spcAft>
                          <a:spcPts val="600"/>
                        </a:spcAft>
                        <a:buFont typeface="Symbol"/>
                        <a:buNone/>
                      </a:pPr>
                      <a:r>
                        <a:rPr lang="en-IE" sz="1200" dirty="0">
                          <a:effectLst/>
                          <a:latin typeface="+mn-lt"/>
                        </a:rPr>
                        <a:t>Carers;</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7"/>
                  </a:ext>
                </a:extLst>
              </a:tr>
              <a:tr h="232749">
                <a:tc rowSpan="5">
                  <a:txBody>
                    <a:bodyPr/>
                    <a:lstStyle/>
                    <a:p>
                      <a:pPr>
                        <a:spcAft>
                          <a:spcPts val="0"/>
                        </a:spcAft>
                      </a:pPr>
                      <a:r>
                        <a:rPr lang="en-IE" sz="1400" dirty="0">
                          <a:effectLst/>
                          <a:latin typeface="+mn-lt"/>
                        </a:rPr>
                        <a:t>Security</a:t>
                      </a:r>
                      <a:endParaRPr lang="en-IE" sz="1400" b="1" dirty="0">
                        <a:solidFill>
                          <a:srgbClr val="365F91"/>
                        </a:solidFill>
                        <a:effectLst/>
                        <a:latin typeface="+mn-lt"/>
                        <a:ea typeface="Calibri"/>
                        <a:cs typeface="Times New Roman"/>
                      </a:endParaRPr>
                    </a:p>
                  </a:txBody>
                  <a:tcPr marL="52609" marR="52609" marT="0" marB="0" anchor="ct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Housing </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Housing</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8"/>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Age Friendly built environment</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Outdoor Spaces and Buildings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09"/>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Crime and Safety</a:t>
                      </a:r>
                      <a:endParaRPr lang="en-IE" sz="1200" dirty="0">
                        <a:solidFill>
                          <a:srgbClr val="365F91"/>
                        </a:solidFill>
                        <a:effectLst/>
                        <a:latin typeface="+mn-lt"/>
                        <a:ea typeface="Calibri"/>
                        <a:cs typeface="Times New Roman"/>
                      </a:endParaRPr>
                    </a:p>
                  </a:txBody>
                  <a:tcPr marL="52609" marR="52609" marT="0" marB="0" anchor="ctr"/>
                </a:tc>
                <a:tc rowSpan="3">
                  <a:txBody>
                    <a:bodyPr/>
                    <a:lstStyle/>
                    <a:p>
                      <a:pPr algn="l">
                        <a:spcBef>
                          <a:spcPts val="600"/>
                        </a:spcBef>
                        <a:spcAft>
                          <a:spcPts val="600"/>
                        </a:spcAft>
                      </a:pPr>
                      <a:r>
                        <a:rPr lang="en-IE" sz="1200" dirty="0">
                          <a:effectLst/>
                          <a:latin typeface="+mn-lt"/>
                        </a:rPr>
                        <a:t>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10"/>
                  </a:ext>
                </a:extLst>
              </a:tr>
              <a:tr h="232749">
                <a:tc vMerge="1">
                  <a:txBody>
                    <a:bodyPr/>
                    <a:lstStyle/>
                    <a:p>
                      <a:endParaRPr lang="en-IE"/>
                    </a:p>
                  </a:txBody>
                  <a:tcP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Elder Abuse</a:t>
                      </a:r>
                      <a:endParaRPr lang="en-IE" sz="1200" dirty="0">
                        <a:solidFill>
                          <a:srgbClr val="365F91"/>
                        </a:solidFill>
                        <a:effectLst/>
                        <a:latin typeface="+mn-lt"/>
                        <a:ea typeface="Calibri"/>
                        <a:cs typeface="Times New Roman"/>
                      </a:endParaRPr>
                    </a:p>
                  </a:txBody>
                  <a:tcPr marL="52609" marR="52609" marT="0" marB="0" anchor="ctr"/>
                </a:tc>
                <a:tc vMerge="1">
                  <a:txBody>
                    <a:bodyPr/>
                    <a:lstStyle/>
                    <a:p>
                      <a:endParaRPr lang="en-IE"/>
                    </a:p>
                  </a:txBody>
                  <a:tcPr/>
                </a:tc>
                <a:extLst>
                  <a:ext uri="{0D108BD9-81ED-4DB2-BD59-A6C34878D82A}">
                    <a16:rowId xmlns:a16="http://schemas.microsoft.com/office/drawing/2014/main" val="10011"/>
                  </a:ext>
                </a:extLst>
              </a:tr>
              <a:tr h="232749">
                <a:tc vMerge="1">
                  <a:txBody>
                    <a:bodyPr/>
                    <a:lstStyle/>
                    <a:p>
                      <a:pPr>
                        <a:spcBef>
                          <a:spcPts val="600"/>
                        </a:spcBef>
                        <a:spcAft>
                          <a:spcPts val="600"/>
                        </a:spcAft>
                      </a:pPr>
                      <a:endParaRPr lang="en-IE" sz="1400" dirty="0">
                        <a:solidFill>
                          <a:srgbClr val="365F91"/>
                        </a:solidFill>
                        <a:effectLst/>
                        <a:latin typeface="+mn-lt"/>
                        <a:ea typeface="Calibri"/>
                        <a:cs typeface="Times New Roman"/>
                      </a:endParaRPr>
                    </a:p>
                  </a:txBody>
                  <a:tcPr marL="52609" marR="52609" marT="0" marB="0" anchor="ct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Financial security </a:t>
                      </a:r>
                      <a:endParaRPr lang="en-IE" sz="1200" dirty="0">
                        <a:solidFill>
                          <a:srgbClr val="365F91"/>
                        </a:solidFill>
                        <a:effectLst/>
                        <a:latin typeface="+mn-lt"/>
                        <a:ea typeface="Calibri"/>
                        <a:cs typeface="Times New Roman"/>
                      </a:endParaRPr>
                    </a:p>
                  </a:txBody>
                  <a:tcPr marL="52609" marR="52609" marT="0" marB="0" anchor="ctr"/>
                </a:tc>
                <a:tc vMerge="1">
                  <a:txBody>
                    <a:bodyPr/>
                    <a:lstStyle/>
                    <a:p>
                      <a:pPr algn="l">
                        <a:spcBef>
                          <a:spcPts val="600"/>
                        </a:spcBef>
                        <a:spcAft>
                          <a:spcPts val="600"/>
                        </a:spcAft>
                      </a:pP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12"/>
                  </a:ext>
                </a:extLst>
              </a:tr>
              <a:tr h="465498">
                <a:tc>
                  <a:txBody>
                    <a:bodyPr/>
                    <a:lstStyle/>
                    <a:p>
                      <a:pPr>
                        <a:spcBef>
                          <a:spcPts val="600"/>
                        </a:spcBef>
                        <a:spcAft>
                          <a:spcPts val="600"/>
                        </a:spcAft>
                      </a:pPr>
                      <a:r>
                        <a:rPr lang="en-IE" sz="1400" dirty="0">
                          <a:effectLst/>
                          <a:latin typeface="+mn-lt"/>
                        </a:rPr>
                        <a:t>Cross-cutting Objective</a:t>
                      </a:r>
                      <a:endParaRPr lang="en-IE" sz="1400" dirty="0">
                        <a:solidFill>
                          <a:srgbClr val="365F91"/>
                        </a:solidFill>
                        <a:effectLst/>
                        <a:latin typeface="+mn-lt"/>
                        <a:ea typeface="Calibri"/>
                        <a:cs typeface="Times New Roman"/>
                      </a:endParaRPr>
                    </a:p>
                  </a:txBody>
                  <a:tcPr marL="52609" marR="52609" marT="0" marB="0" anchor="ct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Improving Information provision</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Communication and Information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13"/>
                  </a:ext>
                </a:extLst>
              </a:tr>
              <a:tr h="465498">
                <a:tc>
                  <a:txBody>
                    <a:bodyPr/>
                    <a:lstStyle/>
                    <a:p>
                      <a:pPr>
                        <a:spcBef>
                          <a:spcPts val="600"/>
                        </a:spcBef>
                        <a:spcAft>
                          <a:spcPts val="600"/>
                        </a:spcAft>
                      </a:pPr>
                      <a:r>
                        <a:rPr lang="en-IE" sz="1400" dirty="0">
                          <a:effectLst/>
                          <a:latin typeface="+mn-lt"/>
                        </a:rPr>
                        <a:t>Cross-Cutting Objective</a:t>
                      </a:r>
                      <a:endParaRPr lang="en-IE" sz="1400" dirty="0">
                        <a:solidFill>
                          <a:srgbClr val="365F91"/>
                        </a:solidFill>
                        <a:effectLst/>
                        <a:latin typeface="+mn-lt"/>
                        <a:ea typeface="Calibri"/>
                        <a:cs typeface="Times New Roman"/>
                      </a:endParaRPr>
                    </a:p>
                  </a:txBody>
                  <a:tcPr marL="52609" marR="52609" marT="0" marB="0" anchor="ctr"/>
                </a:tc>
                <a:tc>
                  <a:txBody>
                    <a:bodyPr/>
                    <a:lstStyle/>
                    <a:p>
                      <a:pPr marL="0" indent="0" algn="l">
                        <a:lnSpc>
                          <a:spcPct val="100000"/>
                        </a:lnSpc>
                        <a:spcBef>
                          <a:spcPts val="600"/>
                        </a:spcBef>
                        <a:spcAft>
                          <a:spcPts val="600"/>
                        </a:spcAft>
                        <a:buFont typeface="Arial" panose="020B0604020202020204" pitchFamily="34" charset="0"/>
                        <a:buNone/>
                      </a:pPr>
                      <a:r>
                        <a:rPr lang="en-IE" sz="1200" dirty="0">
                          <a:effectLst/>
                          <a:latin typeface="+mn-lt"/>
                        </a:rPr>
                        <a:t>Combatting Ageism</a:t>
                      </a:r>
                      <a:endParaRPr lang="en-IE" sz="1200" dirty="0">
                        <a:solidFill>
                          <a:srgbClr val="365F91"/>
                        </a:solidFill>
                        <a:effectLst/>
                        <a:latin typeface="+mn-lt"/>
                        <a:ea typeface="Calibri"/>
                        <a:cs typeface="Times New Roman"/>
                      </a:endParaRPr>
                    </a:p>
                  </a:txBody>
                  <a:tcPr marL="52609" marR="52609" marT="0" marB="0" anchor="ctr"/>
                </a:tc>
                <a:tc>
                  <a:txBody>
                    <a:bodyPr/>
                    <a:lstStyle/>
                    <a:p>
                      <a:pPr algn="l">
                        <a:spcBef>
                          <a:spcPts val="600"/>
                        </a:spcBef>
                        <a:spcAft>
                          <a:spcPts val="600"/>
                        </a:spcAft>
                      </a:pPr>
                      <a:r>
                        <a:rPr lang="en-IE" sz="1200" dirty="0">
                          <a:effectLst/>
                          <a:latin typeface="+mn-lt"/>
                        </a:rPr>
                        <a:t>Respect and Social Inclusion -</a:t>
                      </a:r>
                      <a:endParaRPr lang="en-IE" sz="1200" dirty="0">
                        <a:solidFill>
                          <a:srgbClr val="365F91"/>
                        </a:solidFill>
                        <a:effectLst/>
                        <a:latin typeface="+mn-lt"/>
                        <a:ea typeface="Calibri"/>
                        <a:cs typeface="Times New Roman"/>
                      </a:endParaRPr>
                    </a:p>
                  </a:txBody>
                  <a:tcPr marL="52609" marR="52609"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36198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859216" cy="594320"/>
          </a:xfrm>
        </p:spPr>
        <p:txBody>
          <a:bodyPr>
            <a:normAutofit/>
          </a:bodyPr>
          <a:lstStyle/>
          <a:p>
            <a:r>
              <a:rPr lang="en-IE" sz="2400" dirty="0"/>
              <a:t>Have a longstanding illness or health problem</a:t>
            </a:r>
          </a:p>
        </p:txBody>
      </p:sp>
      <p:sp>
        <p:nvSpPr>
          <p:cNvPr id="4" name="Slide Number Placeholder 3"/>
          <p:cNvSpPr>
            <a:spLocks noGrp="1"/>
          </p:cNvSpPr>
          <p:nvPr>
            <p:ph type="sldNum" sz="quarter" idx="12"/>
          </p:nvPr>
        </p:nvSpPr>
        <p:spPr/>
        <p:txBody>
          <a:bodyPr/>
          <a:lstStyle/>
          <a:p>
            <a:fld id="{A6284E11-C565-468B-9F30-600202B445D8}" type="slidenum">
              <a:rPr lang="en-IE" smtClean="0"/>
              <a:t>70</a:t>
            </a:fld>
            <a:endParaRPr lang="en-IE"/>
          </a:p>
        </p:txBody>
      </p:sp>
      <p:graphicFrame>
        <p:nvGraphicFramePr>
          <p:cNvPr id="6" name="Content Placeholder 5">
            <a:extLst>
              <a:ext uri="{FF2B5EF4-FFF2-40B4-BE49-F238E27FC236}">
                <a16:creationId xmlns:a16="http://schemas.microsoft.com/office/drawing/2014/main" id="{00000000-0008-0000-0E00-000003000000}"/>
              </a:ext>
            </a:extLst>
          </p:cNvPr>
          <p:cNvGraphicFramePr>
            <a:graphicFrameLocks noGrp="1"/>
          </p:cNvGraphicFramePr>
          <p:nvPr>
            <p:ph sz="quarter" idx="1"/>
            <p:extLst>
              <p:ext uri="{D42A27DB-BD31-4B8C-83A1-F6EECF244321}">
                <p14:modId xmlns:p14="http://schemas.microsoft.com/office/powerpoint/2010/main" val="350381621"/>
              </p:ext>
            </p:extLst>
          </p:nvPr>
        </p:nvGraphicFramePr>
        <p:xfrm>
          <a:off x="457200" y="980728"/>
          <a:ext cx="8229600"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4000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684312"/>
          </a:xfrm>
          <a:solidFill>
            <a:schemeClr val="bg1"/>
          </a:solidFill>
        </p:spPr>
        <p:txBody>
          <a:bodyPr anchor="ctr">
            <a:normAutofit/>
          </a:bodyPr>
          <a:lstStyle/>
          <a:p>
            <a:r>
              <a:rPr lang="en-IE" sz="2400" dirty="0">
                <a:solidFill>
                  <a:srgbClr val="00B050"/>
                </a:solidFill>
              </a:rPr>
              <a:t>At least 150 minutes physical activity per week</a:t>
            </a:r>
          </a:p>
        </p:txBody>
      </p:sp>
      <p:sp>
        <p:nvSpPr>
          <p:cNvPr id="4" name="Slide Number Placeholder 3"/>
          <p:cNvSpPr>
            <a:spLocks noGrp="1"/>
          </p:cNvSpPr>
          <p:nvPr>
            <p:ph type="sldNum" sz="quarter" idx="12"/>
          </p:nvPr>
        </p:nvSpPr>
        <p:spPr/>
        <p:txBody>
          <a:bodyPr/>
          <a:lstStyle/>
          <a:p>
            <a:fld id="{A6284E11-C565-468B-9F30-600202B445D8}" type="slidenum">
              <a:rPr lang="en-IE" smtClean="0"/>
              <a:t>71</a:t>
            </a:fld>
            <a:endParaRPr lang="en-IE"/>
          </a:p>
        </p:txBody>
      </p:sp>
      <p:graphicFrame>
        <p:nvGraphicFramePr>
          <p:cNvPr id="7" name="Content Placeholder 6">
            <a:extLst>
              <a:ext uri="{FF2B5EF4-FFF2-40B4-BE49-F238E27FC236}">
                <a16:creationId xmlns:a16="http://schemas.microsoft.com/office/drawing/2014/main" id="{00000000-0008-0000-1000-000002000000}"/>
              </a:ext>
            </a:extLst>
          </p:cNvPr>
          <p:cNvGraphicFramePr>
            <a:graphicFrameLocks noGrp="1"/>
          </p:cNvGraphicFramePr>
          <p:nvPr>
            <p:ph sz="quarter" idx="1"/>
            <p:extLst>
              <p:ext uri="{D42A27DB-BD31-4B8C-83A1-F6EECF244321}">
                <p14:modId xmlns:p14="http://schemas.microsoft.com/office/powerpoint/2010/main" val="1742717753"/>
              </p:ext>
            </p:extLst>
          </p:nvPr>
        </p:nvGraphicFramePr>
        <p:xfrm>
          <a:off x="467544" y="1124744"/>
          <a:ext cx="822960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6138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CA86-33BB-434A-9988-4545E9A27231}"/>
              </a:ext>
            </a:extLst>
          </p:cNvPr>
          <p:cNvSpPr>
            <a:spLocks noGrp="1"/>
          </p:cNvSpPr>
          <p:nvPr>
            <p:ph type="title"/>
          </p:nvPr>
        </p:nvSpPr>
        <p:spPr>
          <a:xfrm>
            <a:off x="457200" y="152400"/>
            <a:ext cx="8229600" cy="900336"/>
          </a:xfrm>
          <a:solidFill>
            <a:schemeClr val="bg1"/>
          </a:solidFill>
          <a:ln>
            <a:solidFill>
              <a:schemeClr val="bg1"/>
            </a:solidFill>
          </a:ln>
        </p:spPr>
        <p:txBody>
          <a:bodyPr anchor="ctr">
            <a:normAutofit fontScale="90000"/>
          </a:bodyPr>
          <a:lstStyle/>
          <a:p>
            <a:r>
              <a:rPr lang="en-IE" dirty="0"/>
              <a:t>Survey Questions – Access to essential and social services</a:t>
            </a:r>
          </a:p>
        </p:txBody>
      </p:sp>
      <p:sp>
        <p:nvSpPr>
          <p:cNvPr id="4" name="Slide Number Placeholder 3">
            <a:extLst>
              <a:ext uri="{FF2B5EF4-FFF2-40B4-BE49-F238E27FC236}">
                <a16:creationId xmlns:a16="http://schemas.microsoft.com/office/drawing/2014/main" id="{B475A372-7060-4CE7-95DA-411DFE97167B}"/>
              </a:ext>
            </a:extLst>
          </p:cNvPr>
          <p:cNvSpPr>
            <a:spLocks noGrp="1"/>
          </p:cNvSpPr>
          <p:nvPr>
            <p:ph type="sldNum" sz="quarter" idx="12"/>
          </p:nvPr>
        </p:nvSpPr>
        <p:spPr/>
        <p:txBody>
          <a:bodyPr/>
          <a:lstStyle/>
          <a:p>
            <a:fld id="{A6284E11-C565-468B-9F30-600202B445D8}" type="slidenum">
              <a:rPr lang="en-IE" smtClean="0"/>
              <a:t>8</a:t>
            </a:fld>
            <a:endParaRPr lang="en-IE"/>
          </a:p>
        </p:txBody>
      </p:sp>
      <p:sp>
        <p:nvSpPr>
          <p:cNvPr id="9" name="Content Placeholder 8">
            <a:extLst>
              <a:ext uri="{FF2B5EF4-FFF2-40B4-BE49-F238E27FC236}">
                <a16:creationId xmlns:a16="http://schemas.microsoft.com/office/drawing/2014/main" id="{14FD1FE6-43DB-4B7B-9798-B4B48EA8C1E7}"/>
              </a:ext>
            </a:extLst>
          </p:cNvPr>
          <p:cNvSpPr>
            <a:spLocks noGrp="1"/>
          </p:cNvSpPr>
          <p:nvPr>
            <p:ph sz="quarter" idx="1"/>
          </p:nvPr>
        </p:nvSpPr>
        <p:spPr>
          <a:xfrm>
            <a:off x="457200" y="1268760"/>
            <a:ext cx="8023920" cy="5112568"/>
          </a:xfrm>
          <a:noFill/>
        </p:spPr>
        <p:txBody>
          <a:bodyPr>
            <a:noAutofit/>
          </a:bodyPr>
          <a:lstStyle/>
          <a:p>
            <a:pPr marL="180000" lvl="2" indent="0">
              <a:lnSpc>
                <a:spcPts val="2000"/>
              </a:lnSpc>
              <a:spcBef>
                <a:spcPts val="600"/>
              </a:spcBef>
              <a:spcAft>
                <a:spcPts val="600"/>
              </a:spcAft>
              <a:buNone/>
            </a:pPr>
            <a:r>
              <a:rPr lang="en-IE" sz="1600" dirty="0"/>
              <a:t>Respondents were asked to give their views on their access to services within the local area. ‘Local’ was defined as meaning anything within a 10-15 minute walk from their home. ‘Access’  was defined as meaning how easy it is to get there, including transport, distance, opening hours </a:t>
            </a:r>
            <a:r>
              <a:rPr lang="en-IE" sz="1600" dirty="0" err="1"/>
              <a:t>etc</a:t>
            </a:r>
            <a:r>
              <a:rPr lang="en-IE" sz="1600" dirty="0"/>
              <a:t>… </a:t>
            </a:r>
          </a:p>
          <a:p>
            <a:pPr marL="180000" lvl="2" indent="0">
              <a:lnSpc>
                <a:spcPts val="2000"/>
              </a:lnSpc>
              <a:spcBef>
                <a:spcPts val="600"/>
              </a:spcBef>
              <a:spcAft>
                <a:spcPts val="600"/>
              </a:spcAft>
              <a:buNone/>
            </a:pPr>
            <a:r>
              <a:rPr lang="en-IE" sz="1600" dirty="0"/>
              <a:t>The options given were; with great difficulty; with some difficulty; easily; very easily; service not used; service not available in my local area</a:t>
            </a:r>
          </a:p>
          <a:p>
            <a:pPr marL="594360" lvl="2" indent="0">
              <a:lnSpc>
                <a:spcPts val="2000"/>
              </a:lnSpc>
              <a:spcBef>
                <a:spcPts val="600"/>
              </a:spcBef>
              <a:spcAft>
                <a:spcPts val="600"/>
              </a:spcAft>
              <a:buNone/>
            </a:pPr>
            <a:r>
              <a:rPr lang="en-IE" sz="1400" dirty="0"/>
              <a:t>	</a:t>
            </a:r>
          </a:p>
        </p:txBody>
      </p:sp>
      <p:graphicFrame>
        <p:nvGraphicFramePr>
          <p:cNvPr id="5" name="Table 4"/>
          <p:cNvGraphicFramePr>
            <a:graphicFrameLocks noGrp="1"/>
          </p:cNvGraphicFramePr>
          <p:nvPr>
            <p:extLst>
              <p:ext uri="{D42A27DB-BD31-4B8C-83A1-F6EECF244321}">
                <p14:modId xmlns:p14="http://schemas.microsoft.com/office/powerpoint/2010/main" val="947215504"/>
              </p:ext>
            </p:extLst>
          </p:nvPr>
        </p:nvGraphicFramePr>
        <p:xfrm>
          <a:off x="539552" y="3356992"/>
          <a:ext cx="8064896" cy="2890520"/>
        </p:xfrm>
        <a:graphic>
          <a:graphicData uri="http://schemas.openxmlformats.org/drawingml/2006/table">
            <a:tbl>
              <a:tblPr firstRow="1" bandRow="1">
                <a:tableStyleId>{0660B408-B3CF-4A94-85FC-2B1E0A45F4A2}</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70840">
                <a:tc>
                  <a:txBody>
                    <a:bodyPr/>
                    <a:lstStyle/>
                    <a:p>
                      <a:r>
                        <a:rPr lang="en-IE" sz="1800" dirty="0"/>
                        <a:t>Essential Services</a:t>
                      </a:r>
                      <a:endParaRPr lang="en-IE" sz="1800" b="1" dirty="0"/>
                    </a:p>
                  </a:txBody>
                  <a:tcPr>
                    <a:solidFill>
                      <a:srgbClr val="F5E423"/>
                    </a:solidFill>
                  </a:tcPr>
                </a:tc>
                <a:tc>
                  <a:txBody>
                    <a:bodyPr/>
                    <a:lstStyle/>
                    <a:p>
                      <a:r>
                        <a:rPr lang="en-IE" sz="1800" dirty="0"/>
                        <a:t>Social Services</a:t>
                      </a:r>
                      <a:endParaRPr lang="en-IE" sz="1800" b="1" dirty="0"/>
                    </a:p>
                  </a:txBody>
                  <a:tcPr>
                    <a:solidFill>
                      <a:srgbClr val="F5E423"/>
                    </a:solidFill>
                  </a:tcPr>
                </a:tc>
                <a:extLst>
                  <a:ext uri="{0D108BD9-81ED-4DB2-BD59-A6C34878D82A}">
                    <a16:rowId xmlns:a16="http://schemas.microsoft.com/office/drawing/2014/main" val="10000"/>
                  </a:ext>
                </a:extLst>
              </a:tr>
              <a:tr h="370840">
                <a:tc>
                  <a:txBody>
                    <a:bodyPr/>
                    <a:lstStyle/>
                    <a:p>
                      <a:r>
                        <a:rPr lang="en-IE" sz="1400" dirty="0"/>
                        <a:t>Postal services (</a:t>
                      </a:r>
                      <a:r>
                        <a:rPr lang="en-IE" sz="1400" dirty="0" err="1"/>
                        <a:t>eg</a:t>
                      </a:r>
                      <a:r>
                        <a:rPr lang="en-IE" sz="1400" dirty="0"/>
                        <a:t> post office, post-box)</a:t>
                      </a: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GB" sz="1400" dirty="0"/>
                        <a:t>cafes and restaurants</a:t>
                      </a:r>
                      <a:endParaRPr lang="en-IE" sz="1400" dirty="0"/>
                    </a:p>
                  </a:txBody>
                  <a:tcPr/>
                </a:tc>
                <a:extLst>
                  <a:ext uri="{0D108BD9-81ED-4DB2-BD59-A6C34878D82A}">
                    <a16:rowId xmlns:a16="http://schemas.microsoft.com/office/drawing/2014/main" val="10001"/>
                  </a:ext>
                </a:extLst>
              </a:tr>
              <a:tr h="370840">
                <a:tc>
                  <a:txBody>
                    <a:bodyPr/>
                    <a:lstStyle/>
                    <a:p>
                      <a:r>
                        <a:rPr lang="en-IE" sz="1400" dirty="0"/>
                        <a:t>Full banking services</a:t>
                      </a:r>
                    </a:p>
                  </a:txBody>
                  <a:tcPr/>
                </a:tc>
                <a:tc>
                  <a:txBody>
                    <a:bodyPr/>
                    <a:lstStyle/>
                    <a:p>
                      <a:r>
                        <a:rPr lang="en-GB" sz="1400" dirty="0"/>
                        <a:t>recreational park or green area</a:t>
                      </a:r>
                      <a:endParaRPr lang="en-IE" sz="1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t>Public transport</a:t>
                      </a:r>
                    </a:p>
                  </a:txBody>
                  <a:tcPr/>
                </a:tc>
                <a:tc>
                  <a:txBody>
                    <a:bodyPr/>
                    <a:lstStyle/>
                    <a:p>
                      <a:r>
                        <a:rPr lang="en-GB" sz="1400" dirty="0"/>
                        <a:t>Public libraries</a:t>
                      </a:r>
                      <a:endParaRPr lang="en-IE" sz="14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t>Supermarkets or other shops</a:t>
                      </a:r>
                    </a:p>
                  </a:txBody>
                  <a:tcPr/>
                </a:tc>
                <a:tc>
                  <a:txBody>
                    <a:bodyPr/>
                    <a:lstStyle/>
                    <a:p>
                      <a:r>
                        <a:rPr lang="en-GB" sz="1400" dirty="0"/>
                        <a:t>community centre or other venue where you can meet friends</a:t>
                      </a:r>
                      <a:endParaRPr lang="en-IE" sz="14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400" dirty="0"/>
                        <a:t>Local Health services (GP, pharmacy </a:t>
                      </a:r>
                      <a:r>
                        <a:rPr lang="en-IE" sz="1400" dirty="0" err="1"/>
                        <a:t>etc</a:t>
                      </a:r>
                      <a:r>
                        <a:rPr lang="en-IE" sz="1400" dirty="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t>cinema or other entertainment sites</a:t>
                      </a:r>
                      <a:endParaRPr lang="en-IE" sz="1400" dirty="0"/>
                    </a:p>
                    <a:p>
                      <a:endParaRPr lang="en-IE" sz="1400" dirty="0"/>
                    </a:p>
                  </a:txBody>
                  <a:tcPr/>
                </a:tc>
                <a:extLst>
                  <a:ext uri="{0D108BD9-81ED-4DB2-BD59-A6C34878D82A}">
                    <a16:rowId xmlns:a16="http://schemas.microsoft.com/office/drawing/2014/main" val="10005"/>
                  </a:ext>
                </a:extLst>
              </a:tr>
              <a:tr h="370840">
                <a:tc>
                  <a:txBody>
                    <a:bodyPr/>
                    <a:lstStyle/>
                    <a:p>
                      <a:r>
                        <a:rPr lang="en-IE" sz="1400" dirty="0"/>
                        <a:t>Local </a:t>
                      </a:r>
                      <a:r>
                        <a:rPr lang="en-IE" sz="1400" dirty="0" err="1"/>
                        <a:t>Gardai</a:t>
                      </a:r>
                      <a:r>
                        <a:rPr lang="en-IE" sz="1400" dirty="0"/>
                        <a:t>/Garda station</a:t>
                      </a:r>
                    </a:p>
                  </a:txBody>
                  <a:tcPr/>
                </a:tc>
                <a:tc>
                  <a:txBody>
                    <a:bodyPr/>
                    <a:lstStyle/>
                    <a:p>
                      <a:endParaRPr lang="en-IE"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8205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CDB9-CB8D-47D2-ADAB-026FFA48EC99}"/>
              </a:ext>
            </a:extLst>
          </p:cNvPr>
          <p:cNvSpPr>
            <a:spLocks noGrp="1"/>
          </p:cNvSpPr>
          <p:nvPr>
            <p:ph type="title"/>
          </p:nvPr>
        </p:nvSpPr>
        <p:spPr>
          <a:xfrm>
            <a:off x="457200" y="148377"/>
            <a:ext cx="8229600" cy="990600"/>
          </a:xfrm>
          <a:solidFill>
            <a:schemeClr val="bg1"/>
          </a:solidFill>
          <a:ln>
            <a:noFill/>
          </a:ln>
        </p:spPr>
        <p:txBody>
          <a:bodyPr>
            <a:normAutofit fontScale="90000"/>
          </a:bodyPr>
          <a:lstStyle/>
          <a:p>
            <a:r>
              <a:rPr lang="en-IE" dirty="0">
                <a:solidFill>
                  <a:schemeClr val="tx1"/>
                </a:solidFill>
              </a:rPr>
              <a:t>Great or some difficulty accessing essential services</a:t>
            </a:r>
          </a:p>
        </p:txBody>
      </p:sp>
      <p:sp>
        <p:nvSpPr>
          <p:cNvPr id="4" name="Slide Number Placeholder 3">
            <a:extLst>
              <a:ext uri="{FF2B5EF4-FFF2-40B4-BE49-F238E27FC236}">
                <a16:creationId xmlns:a16="http://schemas.microsoft.com/office/drawing/2014/main" id="{015F8F1C-055E-4959-9544-611DA1C5C236}"/>
              </a:ext>
            </a:extLst>
          </p:cNvPr>
          <p:cNvSpPr>
            <a:spLocks noGrp="1"/>
          </p:cNvSpPr>
          <p:nvPr>
            <p:ph type="sldNum" sz="quarter" idx="12"/>
          </p:nvPr>
        </p:nvSpPr>
        <p:spPr/>
        <p:txBody>
          <a:bodyPr/>
          <a:lstStyle/>
          <a:p>
            <a:fld id="{A6284E11-C565-468B-9F30-600202B445D8}" type="slidenum">
              <a:rPr lang="en-IE" smtClean="0"/>
              <a:t>9</a:t>
            </a:fld>
            <a:endParaRPr lang="en-IE"/>
          </a:p>
        </p:txBody>
      </p:sp>
      <p:graphicFrame>
        <p:nvGraphicFramePr>
          <p:cNvPr id="6" name="Content Placeholder 5">
            <a:extLst>
              <a:ext uri="{FF2B5EF4-FFF2-40B4-BE49-F238E27FC236}">
                <a16:creationId xmlns:a16="http://schemas.microsoft.com/office/drawing/2014/main" id="{A002149B-0D52-400B-B6BF-D0261D28E477}"/>
              </a:ext>
            </a:extLst>
          </p:cNvPr>
          <p:cNvGraphicFramePr>
            <a:graphicFrameLocks noGrp="1"/>
          </p:cNvGraphicFramePr>
          <p:nvPr>
            <p:ph sz="quarter" idx="1"/>
            <p:extLst>
              <p:ext uri="{D42A27DB-BD31-4B8C-83A1-F6EECF244321}">
                <p14:modId xmlns:p14="http://schemas.microsoft.com/office/powerpoint/2010/main" val="3275539087"/>
              </p:ext>
            </p:extLst>
          </p:nvPr>
        </p:nvGraphicFramePr>
        <p:xfrm>
          <a:off x="457200" y="1219200"/>
          <a:ext cx="8229600" cy="5234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219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HaPAI Custom">
      <a:dk1>
        <a:sysClr val="windowText" lastClr="000000"/>
      </a:dk1>
      <a:lt1>
        <a:srgbClr val="FFFFFF"/>
      </a:lt1>
      <a:dk2>
        <a:srgbClr val="1F497D"/>
      </a:dk2>
      <a:lt2>
        <a:srgbClr val="EEECE1"/>
      </a:lt2>
      <a:accent1>
        <a:srgbClr val="63C5DA"/>
      </a:accent1>
      <a:accent2>
        <a:srgbClr val="92D050"/>
      </a:accent2>
      <a:accent3>
        <a:srgbClr val="FFC000"/>
      </a:accent3>
      <a:accent4>
        <a:srgbClr val="90A7D6"/>
      </a:accent4>
      <a:accent5>
        <a:srgbClr val="E24368"/>
      </a:accent5>
      <a:accent6>
        <a:srgbClr val="BD1A8D"/>
      </a:accent6>
      <a:hlink>
        <a:srgbClr val="00B050"/>
      </a:hlink>
      <a:folHlink>
        <a:srgbClr val="17365D"/>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10807</TotalTime>
  <Words>3754</Words>
  <Application>Microsoft Office PowerPoint</Application>
  <PresentationFormat>On-screen Show (4:3)</PresentationFormat>
  <Paragraphs>501</Paragraphs>
  <Slides>71</Slides>
  <Notes>55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ＭＳ Ｐゴシック</vt:lpstr>
      <vt:lpstr>Arial</vt:lpstr>
      <vt:lpstr>Arial Nova Light</vt:lpstr>
      <vt:lpstr>Bookman Old Style</vt:lpstr>
      <vt:lpstr>Calibri</vt:lpstr>
      <vt:lpstr>Gill Sans MT</vt:lpstr>
      <vt:lpstr>Symbol</vt:lpstr>
      <vt:lpstr>Times New Roman</vt:lpstr>
      <vt:lpstr>Wingdings</vt:lpstr>
      <vt:lpstr>Wingdings 3</vt:lpstr>
      <vt:lpstr>Origin</vt:lpstr>
      <vt:lpstr>Mayo - Key Issues  Findings from the HaPAI/AFCC Survey,</vt:lpstr>
      <vt:lpstr>Overview | HaPAI </vt:lpstr>
      <vt:lpstr>HaPAI | Objectives </vt:lpstr>
      <vt:lpstr>PowerPoint Presentation</vt:lpstr>
      <vt:lpstr>Survey research overview</vt:lpstr>
      <vt:lpstr>HaPAI survey: representativeness </vt:lpstr>
      <vt:lpstr>Mapping NPAS to WHO AFCC domains</vt:lpstr>
      <vt:lpstr>Survey Questions – Access to essential and social services</vt:lpstr>
      <vt:lpstr>Great or some difficulty accessing essential services</vt:lpstr>
      <vt:lpstr>Great or some difficulty accessing services by age group in Mayo (%)</vt:lpstr>
      <vt:lpstr>Great or some difficulty accessing services %</vt:lpstr>
      <vt:lpstr>Percentage who say services are not available</vt:lpstr>
      <vt:lpstr>Services not available</vt:lpstr>
      <vt:lpstr>Difficulty accessing full banking services</vt:lpstr>
      <vt:lpstr>Difficulty accessing social services – by county</vt:lpstr>
      <vt:lpstr>Survey Questions – Built Environment</vt:lpstr>
      <vt:lpstr>Dissatisfaction with aspects of the built environment</vt:lpstr>
      <vt:lpstr>Dissatisfied with the availability of accessible toilets</vt:lpstr>
      <vt:lpstr>Dissatisfied with the general appearance and upkeep</vt:lpstr>
      <vt:lpstr>Neighbourhood satisfaction by area</vt:lpstr>
      <vt:lpstr>How difficult is it for you to walk a quarter of a mile?</vt:lpstr>
      <vt:lpstr>Survey Questions – Transportation</vt:lpstr>
      <vt:lpstr>Transport Difficulties and Driving</vt:lpstr>
      <vt:lpstr>Survey Questions – Transportation</vt:lpstr>
      <vt:lpstr>Difficulty with transport most or all of the time -  % Yes</vt:lpstr>
      <vt:lpstr>Difficulty with transport, by non drivers</vt:lpstr>
      <vt:lpstr>Poor or very poor rating of public transport options?</vt:lpstr>
      <vt:lpstr>Housing</vt:lpstr>
      <vt:lpstr>Survey Questions – Housing</vt:lpstr>
      <vt:lpstr>Housing issues – Key findings</vt:lpstr>
      <vt:lpstr>Problems with Facilities – by county</vt:lpstr>
      <vt:lpstr>Any problem with conditions</vt:lpstr>
      <vt:lpstr>Problems with upkeep – Yes%</vt:lpstr>
      <vt:lpstr>Had to go without heating during the last 12 months through lack of money</vt:lpstr>
      <vt:lpstr>Would like assistance with bills/upkeep for housing</vt:lpstr>
      <vt:lpstr>Would like financial assistance for adaptations or physical improvements to home</vt:lpstr>
      <vt:lpstr>Housing | Attitudes  </vt:lpstr>
      <vt:lpstr>Attitude to adapting your own home</vt:lpstr>
      <vt:lpstr>Would like non-financial help with housing maintenance </vt:lpstr>
      <vt:lpstr>Attitudes to different housing options</vt:lpstr>
      <vt:lpstr>positive attitudes to moving to a nursing home</vt:lpstr>
      <vt:lpstr>Survey Questions – Safety</vt:lpstr>
      <vt:lpstr>Feelings of safety - Fairly or very unsafe %</vt:lpstr>
      <vt:lpstr>Had an experience that has left you concerned about your personal safety </vt:lpstr>
      <vt:lpstr>Feeling safe out and about at night</vt:lpstr>
      <vt:lpstr>Survey Questions – Social Participation</vt:lpstr>
      <vt:lpstr>Survey Questions – Social Participation</vt:lpstr>
      <vt:lpstr>Social participation in Mayo </vt:lpstr>
      <vt:lpstr>Weekly participation in a community activity or group</vt:lpstr>
      <vt:lpstr>Participation in…Educational, cultural, sports or professional associations</vt:lpstr>
      <vt:lpstr>Meeting socially with friends or relatives less than monthly or never</vt:lpstr>
      <vt:lpstr>Participation </vt:lpstr>
      <vt:lpstr>Survey Questions – Social isolation and Ageism</vt:lpstr>
      <vt:lpstr>Have experienced negative attitudes or behaviour towards you as an older person…(%)</vt:lpstr>
      <vt:lpstr>Experience of Ageist behaviour – by source and age group</vt:lpstr>
      <vt:lpstr>Percentage who feel lonely – by county</vt:lpstr>
      <vt:lpstr>Survey Questions – Lifelong Learning</vt:lpstr>
      <vt:lpstr>Participation in informal education- Yes%</vt:lpstr>
      <vt:lpstr>Participation </vt:lpstr>
      <vt:lpstr>Survey Questions – Civic Engagement</vt:lpstr>
      <vt:lpstr>Current Employment Status</vt:lpstr>
      <vt:lpstr>Percentage who took early retirement</vt:lpstr>
      <vt:lpstr>What was the main reason you did not stay longer at work? </vt:lpstr>
      <vt:lpstr>Retirement preferences (of those who are retired)</vt:lpstr>
      <vt:lpstr>Survey Questions – Volunteering</vt:lpstr>
      <vt:lpstr>Satisfaction with volunteering opportunities</vt:lpstr>
      <vt:lpstr>Participation </vt:lpstr>
      <vt:lpstr>PowerPoint Presentation</vt:lpstr>
      <vt:lpstr>How difficult is it for you to walk a quarter of a mile?</vt:lpstr>
      <vt:lpstr>Have a longstanding illness or health problem</vt:lpstr>
      <vt:lpstr>At least 150 minutes physical activity per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Questions: Local Answers First results of the Age-friendly Cities and Counties Survey, Ireland</dc:title>
  <dc:creator>Sinead Shannon</dc:creator>
  <cp:lastModifiedBy>sinead shannon</cp:lastModifiedBy>
  <cp:revision>419</cp:revision>
  <cp:lastPrinted>2018-02-13T10:04:58Z</cp:lastPrinted>
  <dcterms:created xsi:type="dcterms:W3CDTF">2016-06-10T09:31:52Z</dcterms:created>
  <dcterms:modified xsi:type="dcterms:W3CDTF">2018-06-14T21:31:57Z</dcterms:modified>
</cp:coreProperties>
</file>