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2001-0903-4B3C-A576-C2AB94E64AB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19F-BCA5-4F01-8018-515D52CCD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3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2001-0903-4B3C-A576-C2AB94E64AB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19F-BCA5-4F01-8018-515D52CCD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5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2001-0903-4B3C-A576-C2AB94E64AB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19F-BCA5-4F01-8018-515D52CCD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1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2001-0903-4B3C-A576-C2AB94E64AB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19F-BCA5-4F01-8018-515D52CCD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6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2001-0903-4B3C-A576-C2AB94E64AB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19F-BCA5-4F01-8018-515D52CCD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6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2001-0903-4B3C-A576-C2AB94E64AB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19F-BCA5-4F01-8018-515D52CCD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2001-0903-4B3C-A576-C2AB94E64AB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19F-BCA5-4F01-8018-515D52CCD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2001-0903-4B3C-A576-C2AB94E64AB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19F-BCA5-4F01-8018-515D52CCD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8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2001-0903-4B3C-A576-C2AB94E64AB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19F-BCA5-4F01-8018-515D52CCD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6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2001-0903-4B3C-A576-C2AB94E64AB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19F-BCA5-4F01-8018-515D52CCD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5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2001-0903-4B3C-A576-C2AB94E64AB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919F-BCA5-4F01-8018-515D52CCD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2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F2001-0903-4B3C-A576-C2AB94E64AB2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9919F-BCA5-4F01-8018-515D52CCD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3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09371" y="2209800"/>
            <a:ext cx="6525259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Creating an </a:t>
            </a:r>
            <a:endParaRPr lang="en-US" b="1" dirty="0" smtClean="0"/>
          </a:p>
          <a:p>
            <a:r>
              <a:rPr lang="en-US" b="1" dirty="0" smtClean="0"/>
              <a:t>Age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/>
              <a:t>Friendly </a:t>
            </a:r>
            <a:r>
              <a:rPr lang="en-US" b="1" dirty="0" smtClean="0">
                <a:solidFill>
                  <a:srgbClr val="FF0000"/>
                </a:solidFill>
              </a:rPr>
              <a:t>Boston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22371" r="33704" b="49703"/>
          <a:stretch/>
        </p:blipFill>
        <p:spPr>
          <a:xfrm>
            <a:off x="304800" y="4627155"/>
            <a:ext cx="1579880" cy="191516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80" y="5957208"/>
            <a:ext cx="302295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796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The Age Friendly process</a:t>
            </a:r>
            <a:br>
              <a:rPr lang="en-US" sz="3600" b="1" dirty="0">
                <a:solidFill>
                  <a:prstClr val="black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Five-year Initiative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0" y="2667000"/>
            <a:ext cx="6121400" cy="99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Progress Evaluation (End of Year 5)</a:t>
            </a:r>
          </a:p>
          <a:p>
            <a:pPr marL="0" indent="0" algn="ctr">
              <a:buNone/>
            </a:pPr>
            <a:r>
              <a:rPr lang="en-US" sz="1700" dirty="0"/>
              <a:t>Evaluate progress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267050"/>
            <a:ext cx="5410200" cy="533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800" dirty="0"/>
              <a:t>Continual Improvement (Ongoing)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31" y="2190750"/>
            <a:ext cx="5127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6" y="3867150"/>
            <a:ext cx="5127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634672"/>
            <a:ext cx="30241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009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6300" y="381000"/>
            <a:ext cx="7391400" cy="731838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chemeClr val="tx1"/>
                </a:solidFill>
              </a:rPr>
              <a:t>Where is Age-Friendly Boston in the process?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133602"/>
            <a:ext cx="8229600" cy="243839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Listening sessions </a:t>
            </a:r>
            <a:r>
              <a:rPr lang="en-US" dirty="0" smtClean="0"/>
              <a:t>in every neighborhood of Boston in addition to the three dominant languages besides English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Surveys</a:t>
            </a:r>
            <a:r>
              <a:rPr lang="en-US" dirty="0" smtClean="0"/>
              <a:t> translated to six languages: English, Spanish, Chinese, Russian, Haitian-Creole and Cape Verdean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476875"/>
            <a:ext cx="30241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1066800"/>
            <a:ext cx="6096000" cy="60280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Phase one: The needs assessment</a:t>
            </a:r>
          </a:p>
        </p:txBody>
      </p:sp>
    </p:spTree>
    <p:extLst>
      <p:ext uri="{BB962C8B-B14F-4D97-AF65-F5344CB8AC3E}">
        <p14:creationId xmlns:p14="http://schemas.microsoft.com/office/powerpoint/2010/main" val="119762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71702" y="381000"/>
            <a:ext cx="4800599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Outreach 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Going to where people are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28802"/>
            <a:ext cx="8229600" cy="2743199"/>
          </a:xfrm>
        </p:spPr>
        <p:txBody>
          <a:bodyPr>
            <a:normAutofit/>
          </a:bodyPr>
          <a:lstStyle/>
          <a:p>
            <a:r>
              <a:rPr lang="en-US" sz="2800" dirty="0"/>
              <a:t>Senior groups and senior centers</a:t>
            </a:r>
          </a:p>
          <a:p>
            <a:r>
              <a:rPr lang="en-US" sz="2800" dirty="0"/>
              <a:t>Neighborhood and civic associations</a:t>
            </a:r>
          </a:p>
          <a:p>
            <a:r>
              <a:rPr lang="en-US" sz="2800" dirty="0"/>
              <a:t>Church groups</a:t>
            </a:r>
          </a:p>
          <a:p>
            <a:r>
              <a:rPr lang="en-US" sz="2800" dirty="0" smtClean="0"/>
              <a:t>Caregiver community </a:t>
            </a:r>
            <a:endParaRPr lang="en-US" sz="2800" dirty="0"/>
          </a:p>
          <a:p>
            <a:r>
              <a:rPr lang="en-US" sz="2800" dirty="0" smtClean="0"/>
              <a:t>Farmer’s markets, concerts, public events 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705475"/>
            <a:ext cx="30241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15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00400" y="609600"/>
            <a:ext cx="2743200" cy="7318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Next Steps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562600"/>
            <a:ext cx="30241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838200" y="3048000"/>
            <a:ext cx="701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9538534">
            <a:off x="1222092" y="2014859"/>
            <a:ext cx="1728787" cy="35393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b="1" dirty="0" smtClean="0"/>
              <a:t>December 2015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 rot="19538534">
            <a:off x="3772273" y="2135739"/>
            <a:ext cx="1300409" cy="35393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b="1" dirty="0" smtClean="0"/>
              <a:t>Early 2016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 rot="19538534">
            <a:off x="6013920" y="1946064"/>
            <a:ext cx="1958991" cy="61554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b="1" dirty="0" smtClean="0"/>
              <a:t>Late winter-spring</a:t>
            </a:r>
          </a:p>
          <a:p>
            <a:pPr algn="ctr"/>
            <a:r>
              <a:rPr lang="en-US" b="1" dirty="0" smtClean="0"/>
              <a:t> 2016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96370" y="3143072"/>
            <a:ext cx="1480911" cy="13234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000" dirty="0"/>
              <a:t>Completion of Listening Sessions and Surveys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3260" y="3124200"/>
            <a:ext cx="1524000" cy="163121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000" dirty="0"/>
              <a:t>Preliminary data analysis and Advisory Council Appointed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69281" y="3094673"/>
            <a:ext cx="1905000" cy="193898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000" dirty="0"/>
              <a:t>Report out to the community and elected officials and Begin work on action plan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911609" y="2667000"/>
            <a:ext cx="304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6" y="2667001"/>
            <a:ext cx="334963" cy="3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53" y="2667001"/>
            <a:ext cx="334963" cy="3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00" y="2667001"/>
            <a:ext cx="334963" cy="3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78" y="2667001"/>
            <a:ext cx="334963" cy="3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19" y="2667001"/>
            <a:ext cx="334963" cy="3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067" y="2662238"/>
            <a:ext cx="3349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040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86800" cy="10668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BOSTON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PLANNING, PLANNING, PLANNING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38100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Go Boston 2030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Vision Zero and Complete Streets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Boston Creates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Immigrant Integration Initiative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Transit Corridor Planning – South Boston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Transit Corridor Planning – Jamaica Plain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Parks Open Space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Housing a Changing City:  Boston 2030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Imagine Boston 2030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781675"/>
            <a:ext cx="30241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675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Time doesn't stand still</a:t>
            </a: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New and ongoing initiatives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505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/>
              <a:t>Housing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Encourage market to develop 3500 units of senior housing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Create 1500 affordable units for seniors by 2030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Developing the Senior Housing Assistance Network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Raised the senior discount to 30% for Boston Water &amp; Sewer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Developed the Seniors Save Program providing financial assistance with replacing old, inefficient furnaces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Put additional resources in city budget for senior housing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Submitted legislation that would provide a source of ongoing state money for senior housing development </a:t>
            </a:r>
          </a:p>
          <a:p>
            <a:endParaRPr lang="en-US" sz="23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5695316"/>
            <a:ext cx="30241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42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438400"/>
          </a:xfrm>
        </p:spPr>
        <p:txBody>
          <a:bodyPr>
            <a:normAutofit fontScale="62500" lnSpcReduction="20000"/>
          </a:bodyPr>
          <a:lstStyle/>
          <a:p>
            <a:endParaRPr lang="en-US" sz="1200" b="1" dirty="0"/>
          </a:p>
          <a:p>
            <a:pPr marL="0" indent="0" algn="ctr">
              <a:buNone/>
            </a:pPr>
            <a:r>
              <a:rPr lang="en-US" sz="4500" b="1" dirty="0"/>
              <a:t>Transportation</a:t>
            </a:r>
          </a:p>
          <a:p>
            <a:pPr>
              <a:lnSpc>
                <a:spcPct val="120000"/>
              </a:lnSpc>
            </a:pPr>
            <a:r>
              <a:rPr lang="en-US" sz="3100" dirty="0"/>
              <a:t>Participating in </a:t>
            </a:r>
            <a:r>
              <a:rPr lang="en-US" sz="3100" dirty="0" err="1"/>
              <a:t>GoBoston</a:t>
            </a:r>
            <a:r>
              <a:rPr lang="en-US" sz="3100" dirty="0"/>
              <a:t> 2030, Vision Zero, Boston Creates, Imagine Boston 2030 planning processes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100" dirty="0"/>
              <a:t>Increased the wheelchair accessibility of the Senior Shuttle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100" dirty="0"/>
              <a:t>Created a rating system for accessibility of WAVE (wheelchair accessible) taxis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100" dirty="0"/>
              <a:t>Adoption of “Complete Streets” principle </a:t>
            </a:r>
          </a:p>
          <a:p>
            <a:pPr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562600"/>
            <a:ext cx="30241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Time doesn't stand still</a:t>
            </a: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New and ongoing initiatives</a:t>
            </a:r>
          </a:p>
        </p:txBody>
      </p:sp>
    </p:spTree>
    <p:extLst>
      <p:ext uri="{BB962C8B-B14F-4D97-AF65-F5344CB8AC3E}">
        <p14:creationId xmlns:p14="http://schemas.microsoft.com/office/powerpoint/2010/main" val="2950206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Time doesn't stand still</a:t>
            </a: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New and ongoing initiatives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743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Outdoor Spaces and Buildings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Bringing a senior viewpoint to the city’s Parks and Recreation Open Space Plan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During neighborhood engagement walks, conducted by Mayor’s Office of Neighborhood Services, 2200 sidewalks repairs were identified and made, close to 400 potholes filled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900 curb cuts built every year for a total of 4000 ADA-compliant curbs cuts </a:t>
            </a:r>
          </a:p>
          <a:p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553075"/>
            <a:ext cx="30241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165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Time doesn't stand still</a:t>
            </a: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New and ongoing initiatives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Respect and Social Inclusion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Photo Project to highlight real-life stories of Boston seniors 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Communication and Information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400" dirty="0"/>
              <a:t>Development of a Compendium of senior related programs and services for a one-stop information resource</a:t>
            </a:r>
          </a:p>
          <a:p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562600"/>
            <a:ext cx="30241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131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52500" y="1066800"/>
            <a:ext cx="7239000" cy="990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Share your thoughts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about Age-Friendly design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3101" y="3657600"/>
            <a:ext cx="5257799" cy="186204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300" dirty="0"/>
              <a:t>The Commission on </a:t>
            </a:r>
          </a:p>
          <a:p>
            <a:pPr algn="ctr"/>
            <a:r>
              <a:rPr lang="en-US" sz="2300" dirty="0"/>
              <a:t>Affairs of the Elderly</a:t>
            </a:r>
          </a:p>
          <a:p>
            <a:pPr algn="ctr"/>
            <a:r>
              <a:rPr lang="en-US" sz="2300" dirty="0"/>
              <a:t>Boston City Hall, Room 271</a:t>
            </a:r>
          </a:p>
          <a:p>
            <a:pPr algn="ctr"/>
            <a:r>
              <a:rPr lang="en-US" sz="2300" dirty="0"/>
              <a:t>617-635-4366</a:t>
            </a:r>
          </a:p>
          <a:p>
            <a:pPr algn="ctr"/>
            <a:r>
              <a:rPr lang="en-US" sz="2300" b="1" dirty="0"/>
              <a:t>www.agefriendlyboston.wordpress.com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90" y="2743200"/>
            <a:ext cx="347162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3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990600" y="914400"/>
            <a:ext cx="708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Age</a:t>
            </a:r>
            <a:r>
              <a:rPr lang="en-US" smtClean="0">
                <a:solidFill>
                  <a:srgbClr val="FF0000"/>
                </a:solidFill>
              </a:rPr>
              <a:t>-</a:t>
            </a:r>
            <a:r>
              <a:rPr lang="en-US" smtClean="0"/>
              <a:t>Friendly </a:t>
            </a:r>
            <a:r>
              <a:rPr lang="en-US" smtClean="0">
                <a:solidFill>
                  <a:srgbClr val="FF0000"/>
                </a:solidFill>
              </a:rPr>
              <a:t>Boston</a:t>
            </a:r>
            <a:r>
              <a:rPr lang="en-US" smtClean="0"/>
              <a:t/>
            </a:r>
            <a:br>
              <a:rPr lang="en-US" smtClean="0"/>
            </a:br>
            <a:r>
              <a:rPr lang="en-US" sz="3900" b="1" smtClean="0">
                <a:solidFill>
                  <a:srgbClr val="FF0000"/>
                </a:solidFill>
                <a:cs typeface="Aharoni" panose="02010803020104030203" pitchFamily="2" charset="-79"/>
              </a:rPr>
              <a:t>How it all began </a:t>
            </a:r>
            <a:r>
              <a:rPr lang="en-US" sz="3900" b="1" smtClean="0">
                <a:solidFill>
                  <a:schemeClr val="tx2"/>
                </a:solidFill>
                <a:cs typeface="Aharoni" panose="02010803020104030203" pitchFamily="2" charset="-79"/>
              </a:rPr>
              <a:t>Spring 2014</a:t>
            </a:r>
            <a:endParaRPr lang="en-US" sz="3900" b="1" dirty="0">
              <a:solidFill>
                <a:schemeClr val="tx2"/>
              </a:solidFill>
              <a:cs typeface="Aharoni" panose="02010803020104030203" pitchFamily="2" charset="-79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533400" y="2362200"/>
            <a:ext cx="77724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The Aging in Boston report</a:t>
            </a:r>
          </a:p>
          <a:p>
            <a:pPr marL="457180" indent="-457180"/>
            <a:r>
              <a:rPr lang="en-US" smtClean="0"/>
              <a:t>A partnership between Commission on Affairs of the Elderly and UMass Gerontology institute indicates largest increase in the 60+ population by 2030 in city’s history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661342"/>
            <a:ext cx="30241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997" y="669292"/>
            <a:ext cx="6246009" cy="406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4814253"/>
            <a:ext cx="755967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781675"/>
            <a:ext cx="30241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20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18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BOSTON - A “MAJORITY-MINORITY” CITY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91" y="1447801"/>
            <a:ext cx="6727021" cy="406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5396826"/>
            <a:ext cx="3179761" cy="622974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934075"/>
            <a:ext cx="30241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03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8520" y="1295398"/>
            <a:ext cx="7086600" cy="1410714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marL="285738" indent="-285738" algn="ctr">
              <a:buFont typeface="Arial" panose="020B0604020202020204" pitchFamily="34" charset="0"/>
              <a:buChar char="•"/>
            </a:pPr>
            <a:r>
              <a:rPr lang="en-US" sz="2800" dirty="0"/>
              <a:t>Mayor Martin J. Walsh joins World Health organization Network of Age Friendly Cities through AARP</a:t>
            </a:r>
          </a:p>
        </p:txBody>
      </p:sp>
      <p:pic>
        <p:nvPicPr>
          <p:cNvPr id="5" name="Picture 4" descr="C:\Users\int01339\Downloads\AARP_Word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60" y="4216398"/>
            <a:ext cx="3880441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1" y="2895599"/>
            <a:ext cx="3028950" cy="823085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http://i2.wp.com/www.un.org/youthenvoy/wp-content/uploads/2014/09/WHO.jpg?resize=2504%2C8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54" y="4084319"/>
            <a:ext cx="3401567" cy="109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562598"/>
            <a:ext cx="30241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7400" y="533400"/>
            <a:ext cx="5029200" cy="6720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3600" dirty="0"/>
              <a:t>In response to the report  </a:t>
            </a:r>
          </a:p>
        </p:txBody>
      </p:sp>
    </p:spTree>
    <p:extLst>
      <p:ext uri="{BB962C8B-B14F-4D97-AF65-F5344CB8AC3E}">
        <p14:creationId xmlns:p14="http://schemas.microsoft.com/office/powerpoint/2010/main" val="68646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What does it mean to be part of the Age-Friendly network?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76600" y="1905000"/>
            <a:ext cx="5105400" cy="30480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The City of Boston is  committed </a:t>
            </a:r>
            <a:r>
              <a:rPr lang="en-US" dirty="0"/>
              <a:t>to work towards having policies, services, settings, and structures that support and enable people to age </a:t>
            </a:r>
            <a:r>
              <a:rPr lang="en-US" dirty="0" smtClean="0"/>
              <a:t>well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1"/>
            <a:ext cx="2362200" cy="3556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781675"/>
            <a:ext cx="30241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68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01000" cy="2743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The City of Boston is in partnership with UMass Boston Gerontology Institute to conduct the research. </a:t>
            </a:r>
            <a:r>
              <a:rPr lang="en-US" sz="3100" dirty="0" smtClean="0">
                <a:solidFill>
                  <a:schemeClr val="tx1"/>
                </a:solidFill>
              </a:rPr>
              <a:t>This </a:t>
            </a:r>
            <a:r>
              <a:rPr lang="en-US" sz="3100" dirty="0">
                <a:solidFill>
                  <a:schemeClr val="tx1"/>
                </a:solidFill>
              </a:rPr>
              <a:t>work is supported by the Tufts Health Plan Foundation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13" y="3377660"/>
            <a:ext cx="1435887" cy="174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15900"/>
            <a:ext cx="3657600" cy="143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629275"/>
            <a:ext cx="30241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09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ttp://econtent.tauranga.govt.nz/data/documents/strategies/images/pe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680" y="1658456"/>
            <a:ext cx="2888761" cy="275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59436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Age Friendly Domains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857875"/>
            <a:ext cx="30241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41107" y="1731109"/>
            <a:ext cx="1981200" cy="61554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dirty="0" smtClean="0"/>
              <a:t>Outdoor spaces and buildings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0413" y="2668510"/>
            <a:ext cx="1981200" cy="35393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39840" y="3044429"/>
            <a:ext cx="1981200" cy="35393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dirty="0" smtClean="0"/>
              <a:t>Social Participation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34160" y="3222508"/>
            <a:ext cx="1981200" cy="35393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905002"/>
            <a:ext cx="1981200" cy="61554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dirty="0" smtClean="0"/>
              <a:t>Respect and </a:t>
            </a:r>
            <a:r>
              <a:rPr lang="en-US" dirty="0"/>
              <a:t>S</a:t>
            </a:r>
            <a:r>
              <a:rPr lang="en-US" dirty="0" smtClean="0"/>
              <a:t>ocial </a:t>
            </a:r>
            <a:r>
              <a:rPr lang="en-US" dirty="0"/>
              <a:t>I</a:t>
            </a:r>
            <a:r>
              <a:rPr lang="en-US" dirty="0" smtClean="0"/>
              <a:t>nclusion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41107" y="4006613"/>
            <a:ext cx="1981200" cy="61554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dirty="0" smtClean="0"/>
              <a:t>Civic Participation and Employment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38520" y="3988139"/>
            <a:ext cx="1981200" cy="61554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dirty="0" smtClean="0"/>
              <a:t>Communication and Information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4639271"/>
            <a:ext cx="1981200" cy="87715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dirty="0" smtClean="0"/>
              <a:t>Community supports and Health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33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The Age Friendly process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Five-year Initiative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857875"/>
            <a:ext cx="30241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0406" y="1733986"/>
            <a:ext cx="3948907" cy="1631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800" dirty="0"/>
              <a:t>Planning (Year 1-2)</a:t>
            </a:r>
          </a:p>
          <a:p>
            <a:pPr algn="ctr"/>
            <a:r>
              <a:rPr lang="en-US" dirty="0"/>
              <a:t>Involve older adults in efforts</a:t>
            </a:r>
          </a:p>
          <a:p>
            <a:pPr algn="ctr"/>
            <a:r>
              <a:rPr lang="en-US" dirty="0"/>
              <a:t>Conduct baseline assessment</a:t>
            </a:r>
          </a:p>
          <a:p>
            <a:pPr algn="ctr"/>
            <a:r>
              <a:rPr lang="en-US" dirty="0"/>
              <a:t>Develop 3-year city-wide plan of action</a:t>
            </a:r>
          </a:p>
          <a:p>
            <a:pPr algn="ctr"/>
            <a:r>
              <a:rPr lang="en-US" dirty="0"/>
              <a:t>Identify indicators to monitor progress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1" y="3962402"/>
            <a:ext cx="4412933" cy="81054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2800" dirty="0"/>
              <a:t>Implementation (Year 3-5):</a:t>
            </a:r>
          </a:p>
          <a:p>
            <a:pPr algn="ctr"/>
            <a:r>
              <a:rPr lang="en-US" dirty="0"/>
              <a:t>Action plan put in place and implemented</a:t>
            </a:r>
          </a:p>
        </p:txBody>
      </p:sp>
      <p:sp>
        <p:nvSpPr>
          <p:cNvPr id="8" name="Down Arrow 7"/>
          <p:cNvSpPr/>
          <p:nvPr/>
        </p:nvSpPr>
        <p:spPr>
          <a:xfrm>
            <a:off x="4345067" y="3365203"/>
            <a:ext cx="453866" cy="444800"/>
          </a:xfrm>
          <a:prstGeom prst="downArrow">
            <a:avLst/>
          </a:prstGeom>
          <a:solidFill>
            <a:srgbClr val="FF00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88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614</Words>
  <Application>Microsoft Office PowerPoint</Application>
  <PresentationFormat>On-screen Show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BOSTON - A “MAJORITY-MINORITY” CITY</vt:lpstr>
      <vt:lpstr>PowerPoint Presentation</vt:lpstr>
      <vt:lpstr>What does it mean to be part of the Age-Friendly network?</vt:lpstr>
      <vt:lpstr>The City of Boston is in partnership with UMass Boston Gerontology Institute to conduct the research. This work is supported by the Tufts Health Plan Foundation.</vt:lpstr>
      <vt:lpstr>Age Friendly Domains</vt:lpstr>
      <vt:lpstr>The Age Friendly process Five-year Initiative </vt:lpstr>
      <vt:lpstr>The Age Friendly process Five-year Initiative</vt:lpstr>
      <vt:lpstr>Where is Age-Friendly Boston in the process?</vt:lpstr>
      <vt:lpstr>Outreach  Going to where people are</vt:lpstr>
      <vt:lpstr>Next Steps</vt:lpstr>
      <vt:lpstr>BOSTON PLANNING, PLANNING, PLANNING</vt:lpstr>
      <vt:lpstr>Time doesn't stand still New and ongoing initiatives</vt:lpstr>
      <vt:lpstr>Time doesn't stand still New and ongoing initiatives</vt:lpstr>
      <vt:lpstr>Time doesn't stand still New and ongoing initiatives</vt:lpstr>
      <vt:lpstr>Time doesn't stand still New and ongoing initiatives</vt:lpstr>
      <vt:lpstr>Share your thoughts  about Age-Friendly design</vt:lpstr>
    </vt:vector>
  </TitlesOfParts>
  <Company>City of Boston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Ingram, Effie</dc:creator>
  <cp:lastModifiedBy>Ingram, Effie</cp:lastModifiedBy>
  <cp:revision>7</cp:revision>
  <dcterms:created xsi:type="dcterms:W3CDTF">2015-12-22T19:59:38Z</dcterms:created>
  <dcterms:modified xsi:type="dcterms:W3CDTF">2016-01-11T16:04:01Z</dcterms:modified>
</cp:coreProperties>
</file>